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58" r:id="rId5"/>
    <p:sldId id="262" r:id="rId6"/>
    <p:sldId id="263" r:id="rId7"/>
    <p:sldId id="259" r:id="rId8"/>
    <p:sldId id="267" r:id="rId9"/>
    <p:sldId id="268" r:id="rId10"/>
    <p:sldId id="264" r:id="rId11"/>
    <p:sldId id="270" r:id="rId12"/>
    <p:sldId id="269" r:id="rId13"/>
    <p:sldId id="265" r:id="rId14"/>
    <p:sldId id="285" r:id="rId15"/>
    <p:sldId id="274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66" r:id="rId31"/>
    <p:sldId id="271" r:id="rId32"/>
    <p:sldId id="294" r:id="rId33"/>
    <p:sldId id="260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ka4ay.ru/s_i/4031-%C2%F1%E5%20%D1%F3%E4%FB%203.0.html" TargetMode="External"/><Relationship Id="rId2" Type="http://schemas.openxmlformats.org/officeDocument/2006/relationships/hyperlink" Target="http://ska4ay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lcourts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sfic.info/krime/krims27.ht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13855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ПРАВОВОЙ ИНФОРМАТИКИ</a:t>
            </a:r>
          </a:p>
          <a:p>
            <a:pPr algn="ctr"/>
            <a:endParaRPr lang="ru-RU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44" y="1052736"/>
            <a:ext cx="748883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правовой информации.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правовой информации.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и ненормативная правовая информация.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информатика.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правовой информатики.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информационно-правовых систем.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ИПС «ГарантПлюс».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ИПС «Гарант».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юриста.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 в судебной экспертизе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информационно-поисковые системы.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4" y="-2770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КонсультантПлюс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4" y="620688"/>
            <a:ext cx="914400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СПС «КонсультантПлюс» </a:t>
            </a:r>
            <a:r>
              <a:rPr lang="ru-RU" dirty="0" smtClean="0"/>
              <a:t>удобно </a:t>
            </a:r>
            <a:r>
              <a:rPr lang="ru-RU" dirty="0"/>
              <a:t>искать документы по известным реквизитам, например дате </a:t>
            </a:r>
            <a:r>
              <a:rPr lang="ru-RU" dirty="0" smtClean="0"/>
              <a:t>его принятия или </a:t>
            </a:r>
            <a:r>
              <a:rPr lang="ru-RU" dirty="0"/>
              <a:t>номеру. Есть и другие возможности поиска - по названию или фразам из текста. Для поиска документов по конкретной проблеме можно воспользоваться «Правовым навигатором». Кроме того, в системе есть кнопки для быстрого доступа к формам отчетности, календарю бухгалтера, обзорам законодательства. Наконец, «КонсультантПлюс» легко предоставит весь объем информации по изучаемому документу: комментарии, консультации и судебную практику.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i="1" dirty="0" smtClean="0"/>
              <a:t>Функционал</a:t>
            </a:r>
            <a:endParaRPr lang="ru-RU" b="1" i="1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Доступ к большому объему правовой информации.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Документы по федеральному, региональному законодательству, международному праву.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Материалы судебной практики.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Комментарии законодательства.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Консультации по бухучету и налогообложению.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Типовые формы документов.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Материалы бухгалтерской и юридической прессы.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Доступ </a:t>
            </a:r>
            <a:r>
              <a:rPr lang="ru-RU" dirty="0" smtClean="0"/>
              <a:t>к специально подготовленным аналитическим материалам-путеводителя.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Инструменты для быстрого поиска и анализа информации.</a:t>
            </a:r>
          </a:p>
          <a:p>
            <a:pPr algn="just"/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СПРАВОЧНО-ПРАВОВАЯ СИСТЕМА «ГАРАНТ»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842493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hangingPunct="0"/>
            <a:r>
              <a:rPr lang="ru-RU" dirty="0"/>
              <a:t>Справочная правовая система «Гарант» содержит более 1 млн. 200 тыс. документов и комментариев к нормативным актам. Здесь представлены различные типы правовой информации: федеральное законодательство, правовые блоки по законодательству субъектов Российской Федерации (законодательство 79 регионов РФ).</a:t>
            </a:r>
          </a:p>
          <a:p>
            <a:pPr algn="just"/>
            <a:r>
              <a:rPr lang="ru-RU" dirty="0"/>
              <a:t> </a:t>
            </a:r>
          </a:p>
          <a:p>
            <a:pPr algn="just" hangingPunct="0"/>
            <a:r>
              <a:rPr lang="ru-RU" dirty="0"/>
              <a:t>В «</a:t>
            </a:r>
            <a:r>
              <a:rPr lang="ru-RU" dirty="0" smtClean="0"/>
              <a:t>Гаранте» </a:t>
            </a:r>
            <a:r>
              <a:rPr lang="ru-RU" dirty="0"/>
              <a:t>реализован поиск документов по словосочетаниям, встречающимся в текстах, ускоренный контекстовый поиск, позволяющий практически находить документы по словам, произвольно вводимым с клавиатуры, с возможностью прямого вхождения в текст документа в месте нахождения искомого слова (словосочетания).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 smtClean="0"/>
              <a:t>Функционал</a:t>
            </a:r>
          </a:p>
          <a:p>
            <a:pPr algn="just"/>
            <a:r>
              <a:rPr lang="ru-RU" dirty="0" smtClean="0"/>
              <a:t>1. </a:t>
            </a:r>
            <a:r>
              <a:rPr lang="ru-RU" dirty="0"/>
              <a:t>Современный интерфейс — новый интерфейс системы «Гарант» создан в стиле современных офисных </a:t>
            </a:r>
            <a:r>
              <a:rPr lang="ru-RU" dirty="0" smtClean="0"/>
              <a:t>приложений.</a:t>
            </a:r>
          </a:p>
          <a:p>
            <a:pPr algn="just"/>
            <a:r>
              <a:rPr lang="ru-RU" dirty="0" smtClean="0"/>
              <a:t>2. </a:t>
            </a:r>
            <a:r>
              <a:rPr lang="ru-RU" dirty="0"/>
              <a:t>«Машина времени» — это возможность поиска текстов документов, действовавших в тот или иной период. </a:t>
            </a:r>
            <a:endParaRPr lang="ru-RU" dirty="0" smtClean="0"/>
          </a:p>
          <a:p>
            <a:pPr lvl="0" algn="just"/>
            <a:r>
              <a:rPr lang="ru-RU" dirty="0" smtClean="0"/>
              <a:t>3. </a:t>
            </a:r>
            <a:r>
              <a:rPr lang="ru-RU" dirty="0"/>
              <a:t>Комментарии пользователей — в системе «Гарант» существует возможность дополнительного сопровождения текста собственными комментариями с гиперссылками на нормативные акты. </a:t>
            </a:r>
          </a:p>
          <a:p>
            <a:pPr algn="just"/>
            <a:r>
              <a:rPr lang="ru-RU" dirty="0" smtClean="0"/>
              <a:t>4. </a:t>
            </a:r>
            <a:r>
              <a:rPr lang="ru-RU" dirty="0"/>
              <a:t>Документы на контроле — интересующие пользователя документы могут быть поставлены на контроль. </a:t>
            </a:r>
            <a:endParaRPr lang="ru-RU" dirty="0" smtClean="0"/>
          </a:p>
          <a:p>
            <a:pPr algn="just"/>
            <a:r>
              <a:rPr lang="ru-RU" dirty="0" smtClean="0"/>
              <a:t>5. </a:t>
            </a:r>
            <a:r>
              <a:rPr lang="ru-RU" dirty="0"/>
              <a:t>Система персональных настроек — в новой версии системы предусмотрена возможность выбора и настройки интерфейса. </a:t>
            </a:r>
            <a:endParaRPr lang="ru-RU" dirty="0" smtClean="0"/>
          </a:p>
          <a:p>
            <a:pPr algn="just"/>
            <a:r>
              <a:rPr lang="ru-RU" dirty="0" smtClean="0"/>
              <a:t>6. </a:t>
            </a:r>
            <a:r>
              <a:rPr lang="ru-RU" dirty="0"/>
              <a:t>История работы — новая версия системы запоминает все действия, проделанные пользователем в течение текущего сеанса работы: составление поисковых запросов, построение списков, просмотр документов и т.д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7. </a:t>
            </a:r>
            <a:r>
              <a:rPr lang="ru-RU" dirty="0"/>
              <a:t>Примечания к папкам и </a:t>
            </a:r>
            <a:r>
              <a:rPr lang="ru-RU" dirty="0" smtClean="0"/>
              <a:t>закладкам.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Отличительная особенность оболочки «Гарант» — эффективная система </a:t>
            </a:r>
            <a:r>
              <a:rPr lang="ru-RU" dirty="0" smtClean="0"/>
              <a:t>упаковки</a:t>
            </a:r>
            <a:r>
              <a:rPr lang="ru-RU" dirty="0"/>
              <a:t>, которая обеспечивает степень сжатия баз данных, сопоставимую с результатами использования широко известных архиваторов последних версий, но в то же время не оказывает влияния на скорость поиска. </a:t>
            </a:r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СПРАВОЧНО-ПРАВОВАЯ СИСТЕМА «ГАРАНТ»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РАБОЧЕЕ МЕСТО ЮРИСТА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640960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Автоматизированное рабочее место (АРМ) представляет собой проблемно-ориентированный программно-технический комплекс, включающий технические и программные средства, информационное и методическое обеспечение для решения задач пользователя непосредственно на его рабочем месте в режиме диалога с ЭВМ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базу комплекса АРМ следователя включены оперативная, справочная, доказательственная, методическая, организационная виды информации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i="1" dirty="0" smtClean="0"/>
              <a:t>Оперативная</a:t>
            </a:r>
            <a:r>
              <a:rPr lang="ru-RU" dirty="0" smtClean="0"/>
              <a:t>. </a:t>
            </a:r>
            <a:r>
              <a:rPr lang="ru-RU" dirty="0"/>
              <a:t>И</a:t>
            </a:r>
            <a:r>
              <a:rPr lang="ru-RU" dirty="0" smtClean="0"/>
              <a:t>нформация</a:t>
            </a:r>
            <a:r>
              <a:rPr lang="ru-RU" dirty="0"/>
              <a:t>, получаемая из непроцессуальных </a:t>
            </a:r>
            <a:r>
              <a:rPr lang="ru-RU" dirty="0" smtClean="0"/>
              <a:t>источников.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Справочная </a:t>
            </a:r>
            <a:r>
              <a:rPr lang="ru-RU" dirty="0"/>
              <a:t>— данные о состоянии </a:t>
            </a:r>
            <a:r>
              <a:rPr lang="ru-RU" dirty="0" smtClean="0"/>
              <a:t>преступности.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Доказательственная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smtClean="0"/>
              <a:t>информация из </a:t>
            </a:r>
            <a:r>
              <a:rPr lang="ru-RU" dirty="0"/>
              <a:t>процессуальных источников и содержит необходимые сведения об обстоятельствах расследуемого события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Методическая</a:t>
            </a:r>
            <a:r>
              <a:rPr lang="ru-RU" dirty="0" smtClean="0"/>
              <a:t> </a:t>
            </a:r>
            <a:r>
              <a:rPr lang="ru-RU" dirty="0"/>
              <a:t>— информация, сосредоточенная в специальной </a:t>
            </a:r>
            <a:r>
              <a:rPr lang="ru-RU" dirty="0" smtClean="0"/>
              <a:t>литературе.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527" y="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КОМПЬЮТЕРНАЯ ПРОГРАММА «ВСЕ СУДЫ»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799288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программы – </a:t>
            </a:r>
            <a:r>
              <a:rPr lang="ru-RU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русский.</a:t>
            </a:r>
            <a:endParaRPr lang="ru-RU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является бесплатной (</a:t>
            </a:r>
            <a:r>
              <a:rPr lang="en-US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freeware</a:t>
            </a:r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http://ska4ay.ru/</a:t>
            </a:r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предоставляется в свободном доступе и является последней версией.</a:t>
            </a:r>
          </a:p>
          <a:p>
            <a:r>
              <a:rPr lang="ru-RU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дистрибутива небольшой.</a:t>
            </a:r>
          </a:p>
          <a:p>
            <a:endParaRPr lang="ru-RU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для скачивания:</a:t>
            </a:r>
            <a:r>
              <a:rPr lang="en-US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://ska4ay.ru/s_i/4031-%C2%F1%E5%20%D1%F3%E4%FB%203.0.html</a:t>
            </a:r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использованию программы: </a:t>
            </a:r>
            <a:r>
              <a:rPr lang="en-US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://www.allcourts.ru</a:t>
            </a:r>
            <a:r>
              <a:rPr lang="en-US" dirty="0" smtClean="0">
                <a:solidFill>
                  <a:srgbClr val="262F13"/>
                </a:solidFill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00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110"/>
            <a:ext cx="8219256" cy="62017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вышестоящей инстанции;</a:t>
            </a:r>
          </a:p>
          <a:p>
            <a:pPr algn="just"/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суда и судьи по улице, которые отнесены к суду /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судье;</a:t>
            </a:r>
            <a:endParaRPr lang="ru-RU" sz="20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суда, расположенного по определенному адресу;</a:t>
            </a:r>
          </a:p>
          <a:p>
            <a:pPr algn="just"/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фамилии судьи или другого должностного лица;</a:t>
            </a:r>
          </a:p>
          <a:p>
            <a:pPr algn="just"/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виды поиска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поиска: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банков;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страховых компаний;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</a:t>
            </a:r>
            <a:r>
              <a:rPr lang="ru-RU" sz="2000" dirty="0" err="1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коллекторских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агентств;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</a:t>
            </a:r>
            <a:r>
              <a:rPr lang="ru-RU" sz="2000" dirty="0" err="1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антиколлекторских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агентств;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ТСЖ;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</a:t>
            </a:r>
            <a:r>
              <a:rPr lang="ru-RU" sz="2000" dirty="0" err="1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ЮристРасчет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управляющих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компаний.</a:t>
            </a:r>
            <a:endParaRPr lang="ru-RU" sz="20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9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ПАРАМЕТРЫ ПОИСКА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806489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предприятий с большим количеством договоров;</a:t>
            </a:r>
          </a:p>
          <a:p>
            <a:pPr algn="just"/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юристов и адвокатов;</a:t>
            </a:r>
          </a:p>
          <a:p>
            <a:pPr algn="just"/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пользователей программы </a:t>
            </a:r>
            <a:r>
              <a:rPr lang="ru-RU" dirty="0" err="1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ЮристАссистент</a:t>
            </a:r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Суды для пользователей программ, поддерживающих автоматический обмен данными с программой Все Суды.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780928"/>
            <a:ext cx="806489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Онлайн-база судов</a:t>
            </a:r>
          </a:p>
          <a:p>
            <a:r>
              <a:rPr lang="ru-RU" dirty="0" smtClean="0">
                <a:solidFill>
                  <a:srgbClr val="262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 </a:t>
            </a:r>
            <a:r>
              <a:rPr lang="ru-RU" dirty="0">
                <a:solidFill>
                  <a:srgbClr val="262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некоторых судов (Московских) с наиболее важной информацией</a:t>
            </a:r>
          </a:p>
          <a:p>
            <a:r>
              <a:rPr lang="ru-RU" dirty="0">
                <a:solidFill>
                  <a:srgbClr val="262F13"/>
                </a:solidFill>
              </a:rPr>
              <a:t>Список районных судов г. Москвы:</a:t>
            </a:r>
            <a:endParaRPr lang="ru-RU" dirty="0">
              <a:solidFill>
                <a:srgbClr val="262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62F13"/>
                </a:solidFill>
              </a:rPr>
              <a:t>Таганский районный суд г. Москвы </a:t>
            </a:r>
            <a:endParaRPr lang="en-US" dirty="0">
              <a:solidFill>
                <a:srgbClr val="262F13"/>
              </a:solidFill>
            </a:endParaRPr>
          </a:p>
          <a:p>
            <a:r>
              <a:rPr lang="ru-RU" dirty="0">
                <a:solidFill>
                  <a:srgbClr val="262F13"/>
                </a:solidFill>
              </a:rPr>
              <a:t>Тверской районный суд г. Москвы </a:t>
            </a:r>
            <a:endParaRPr lang="en-US" dirty="0">
              <a:solidFill>
                <a:srgbClr val="262F13"/>
              </a:solidFill>
            </a:endParaRPr>
          </a:p>
          <a:p>
            <a:r>
              <a:rPr lang="ru-RU" dirty="0">
                <a:solidFill>
                  <a:srgbClr val="262F13"/>
                </a:solidFill>
              </a:rPr>
              <a:t>Тимирязевский районный суд г. Москвы  </a:t>
            </a:r>
          </a:p>
          <a:p>
            <a:r>
              <a:rPr lang="ru-RU" dirty="0">
                <a:solidFill>
                  <a:srgbClr val="262F13"/>
                </a:solidFill>
              </a:rPr>
              <a:t>и </a:t>
            </a:r>
            <a:r>
              <a:rPr lang="ru-RU" dirty="0" smtClean="0">
                <a:solidFill>
                  <a:srgbClr val="262F13"/>
                </a:solidFill>
              </a:rPr>
              <a:t>др.</a:t>
            </a:r>
            <a:endParaRPr lang="ru-RU" dirty="0">
              <a:solidFill>
                <a:srgbClr val="262F13"/>
              </a:solidFill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8977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013576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вести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суда по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 адресу. </a:t>
            </a:r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57295"/>
            <a:ext cx="5427554" cy="3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РАБОТЫ С ПРОГРАММОЙ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4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фильтрация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endParaRPr lang="ru-RU" sz="2000" dirty="0" smtClean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398740" cy="44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РАБОТЫ С ПРОГРАММОЙ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5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уплаты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</a:t>
            </a:r>
            <a:r>
              <a:rPr lang="ru-RU" dirty="0" smtClean="0">
                <a:solidFill>
                  <a:srgbClr val="262F13"/>
                </a:solidFill>
              </a:rPr>
              <a:t>.</a:t>
            </a:r>
            <a:endParaRPr lang="ru-RU" dirty="0">
              <a:solidFill>
                <a:srgbClr val="262F13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844824"/>
            <a:ext cx="5266159" cy="432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РАБОТЫ С ПРОГРАММОЙ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38" y="-2209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ПРАВОВОЙ ИНФОРМАЦИИ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63" y="548680"/>
            <a:ext cx="8856984" cy="64633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Правовая </a:t>
            </a:r>
            <a:r>
              <a:rPr lang="ru-RU" dirty="0"/>
              <a:t>информация – используемые в общественной практике знания, сообщения, сведения о правовой сфере жизни общества (С.С</a:t>
            </a:r>
            <a:r>
              <a:rPr lang="ru-RU" dirty="0" smtClean="0"/>
              <a:t>. Москвин).</a:t>
            </a:r>
          </a:p>
          <a:p>
            <a:endParaRPr lang="ru-RU" dirty="0"/>
          </a:p>
          <a:p>
            <a:pPr algn="just"/>
            <a:r>
              <a:rPr lang="ru-RU" dirty="0"/>
              <a:t>Правовая информация – сведения (сообщения, данные) о фактах, событиях, предметах, лицах, явлениях, протекающих в правовой </a:t>
            </a:r>
            <a:r>
              <a:rPr lang="ru-RU" dirty="0" smtClean="0"/>
              <a:t>сфере, </a:t>
            </a:r>
            <a:r>
              <a:rPr lang="ru-RU" dirty="0"/>
              <a:t>содержащихся в правовых источниках и используемых для решения задач правотворчества, правоприменительной и правоохранительной деятельности, защиты прав и свобод личности.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Правовая информация имеет официальный и документальный характер. Для нее характерна системность. Например, вся совокупность нормативных правовых актов группируется вокруг Конституции РФ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 hangingPunct="0"/>
            <a:r>
              <a:rPr lang="ru-RU" dirty="0"/>
              <a:t>По версии специалистов «Консультант Плюс», правовую информацию можно определить как массив правовых актов и тесно связанных с ними справочных, нормативно - технических и научных материалов, охватывающих все сферы правовой деятельности.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48923"/>
            <a:ext cx="8229600" cy="823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0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документами.</a:t>
            </a:r>
            <a:endParaRPr lang="ru-RU" sz="20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4" y="1772816"/>
            <a:ext cx="6132562" cy="43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РАБОТЫ С ПРОГРАММОЙ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6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24" y="278092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МОБИЛЬНАЯ ВЕРСИЯ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016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Весьма полезна </a:t>
            </a:r>
            <a:r>
              <a:rPr lang="ru-RU" sz="18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юриста, т.к. осуществляет </a:t>
            </a:r>
            <a:r>
              <a:rPr lang="ru-RU" sz="18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 категориям: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суды, арбитражные суды</a:t>
            </a:r>
            <a:r>
              <a:rPr lang="ru-RU" sz="1800" dirty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третейские суды, судьи, судебные приставы, органы внутренних дел, экспертные учреждения и др.; реквизиты для уплаты государственной пошлины при обращении в суды; автоформирование шаблонов (образцы исковых заявлений, квитанций на уплату госпошлины, заявления, ходатайства, справки), расписание судебных слушаний и других </a:t>
            </a:r>
            <a:r>
              <a:rPr lang="ru-RU" sz="1800" dirty="0" smtClean="0">
                <a:solidFill>
                  <a:srgbClr val="262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событий.</a:t>
            </a:r>
            <a:endParaRPr lang="ru-RU" sz="1800" dirty="0">
              <a:solidFill>
                <a:srgbClr val="262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ДОСТОИНСТВА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reeware32.ru/screenshot/529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6383"/>
            <a:ext cx="5544616" cy="39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0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0"/>
            <a:ext cx="365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ОФИС 2.7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8208912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журналов в MS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OpenOffice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отправки уведомлений по e-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контрагентам, ответственным и согласующим лицам с возможностью привязки файлов, функции хранения сообщений и поиска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подробного ведения логов работы пользователей в программе;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 копирование/восстановление базы.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интеграция программы с 1С Предприятием 8.2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поддерживает сетевой режим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ведение договоров.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ведение коммерческих предложений.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входящих, исходящих и внутренних документов.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юридического отдела.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исковых заявлений.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претензий.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жалоб.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юридических/бухгалтерских доверенностей.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слушаний в судах.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Справочники: контрагентов, сотрудников, судов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27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746" y="836712"/>
            <a:ext cx="7776864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ведение договоров.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ведение коммерческих предложений.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входящих, исходящих и внутренних документов.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юридического отдела.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исковых заявлений.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претензий.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жалоб.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юридических/бухгалтерских доверенностей.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слушаний в судах.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Справочники: контрагентов, сотрудников, судов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 МОДУЛИ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64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7776864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входящими, исходящими и внутренними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исковыми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исполнительными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расписанием слушаний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коммерческими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116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76464" cy="393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ninladnu\Pictures\vozmoshnosti1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9" y="3119488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ВХОДЯЩИМИ,  ИСХОДЯЩИМИ И ВНУТРЕННИМИ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89" y="692696"/>
            <a:ext cx="417646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 запуске программы "Юридический офис" </a:t>
            </a:r>
            <a:r>
              <a:rPr lang="ru-RU" dirty="0" smtClean="0"/>
              <a:t>в меню </a:t>
            </a:r>
            <a:r>
              <a:rPr lang="ru-RU" dirty="0"/>
              <a:t>Регистрация-Канцелярия, </a:t>
            </a:r>
            <a:r>
              <a:rPr lang="ru-RU" dirty="0" smtClean="0"/>
              <a:t>открывается </a:t>
            </a:r>
            <a:r>
              <a:rPr lang="ru-RU" dirty="0"/>
              <a:t>форма журнала документов, по умолчанию загружается журнал "Входящие".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692696"/>
            <a:ext cx="41044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Для открытия карточки нужного входящего документа надо установить мышью курсор на нужную запись и нажать кнопку "Карточка".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57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«ХАРАКТЕРИСТИКА ЛИЧНОСТИ ПО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УГОЛОВНОМУ ДЕЛУ»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726289"/>
            <a:ext cx="6480721" cy="537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2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48680"/>
            <a:ext cx="864096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П</a:t>
            </a:r>
            <a:r>
              <a:rPr lang="ru-RU" dirty="0" smtClean="0"/>
              <a:t>омогает </a:t>
            </a:r>
            <a:r>
              <a:rPr lang="ru-RU" dirty="0"/>
              <a:t>систематизировать собираемую информацию о лице, сведения о котором необходимо собрать - подозреваемом, подследственным, обвиняемом, подсудимым.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Вкладка </a:t>
            </a:r>
            <a:r>
              <a:rPr lang="ru-RU" dirty="0"/>
              <a:t>уголовная ответственность: привлекался ли ранее к уголовной ответственности, дата преступления, тяжесть совершения преступления, реальное лишение свободы, совершено ли оно в несовершеннолетнем возрасте, есть ли отсрочка в исполнении. Данную информацию можно добавить, изменить, удалить.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Вкладка административная ответственность: привлекался ли ранее к административной ответственности, дата совершения преступления, тяжесть преступления, реальное лишение свободы, совершено ли оно в несовершеннолетнем возрасте, есть ли отсрочка в исполнении. Данную информацию можно добавить, изменить, удалить.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Вкладка характеристика: вносится характеристика на личность в отношении которого вводятся данные.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Вкладка заметки: вносятся заметки на личность в отношении которого вводятся данные.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9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56984" cy="3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ЛИЧНОСТИ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13690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hangingPunct="0"/>
            <a:r>
              <a:rPr lang="ru-RU" dirty="0"/>
              <a:t>П</a:t>
            </a:r>
            <a:r>
              <a:rPr lang="ru-RU" dirty="0" smtClean="0"/>
              <a:t>равовая </a:t>
            </a:r>
            <a:r>
              <a:rPr lang="ru-RU" dirty="0"/>
              <a:t>информация должна быть достоверной, т. е. объективно отражать реальность; </a:t>
            </a:r>
          </a:p>
          <a:p>
            <a:pPr algn="just"/>
            <a:r>
              <a:rPr lang="ru-RU" dirty="0"/>
              <a:t> </a:t>
            </a:r>
          </a:p>
          <a:p>
            <a:pPr lvl="0" algn="just" hangingPunct="0"/>
            <a:r>
              <a:rPr lang="ru-RU" dirty="0"/>
              <a:t>О</a:t>
            </a:r>
            <a:r>
              <a:rPr lang="ru-RU" dirty="0" smtClean="0"/>
              <a:t>на </a:t>
            </a:r>
            <a:r>
              <a:rPr lang="ru-RU" dirty="0"/>
              <a:t>должна быть полной, т. е. отражать все относящиеся к данному случаю факты, явления, процессы. </a:t>
            </a:r>
            <a:endParaRPr lang="ru-RU" dirty="0" smtClean="0"/>
          </a:p>
          <a:p>
            <a:pPr lvl="0" algn="just" hangingPunct="0"/>
            <a:endParaRPr lang="ru-RU" dirty="0"/>
          </a:p>
          <a:p>
            <a:pPr algn="just" hangingPunct="0"/>
            <a:r>
              <a:rPr lang="ru-RU" dirty="0"/>
              <a:t>По роли в правовой системе информация разделяется на нормативную и ненормативную</a:t>
            </a:r>
            <a:r>
              <a:rPr lang="ru-RU" dirty="0" smtClean="0"/>
              <a:t>.</a:t>
            </a:r>
          </a:p>
          <a:p>
            <a:pPr algn="just" hangingPunct="0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3543" y="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 ПРАВОВОЙ ИНФОРМАЦИИ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 В СУДЕБНОЙ ЭКСПЕРТИЗЕ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9036496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Автоматизированная дактилоскопическая идентификационная система (АДИС) — это программно-технический комплекс, предназначенный для ведения дактилоскопических учетов и осуществления проверок следов рук, изъятых с мест нераскрытых преступлений, по массивам </a:t>
            </a:r>
            <a:r>
              <a:rPr lang="ru-RU" dirty="0" err="1"/>
              <a:t>дактилокарт</a:t>
            </a:r>
            <a:r>
              <a:rPr lang="ru-RU" dirty="0"/>
              <a:t> лиц, состоящих на дактилоскопическом учете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Система надежна, проста в эксплуатации и обеспечивает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ввод и хранение в базе данных </a:t>
            </a:r>
            <a:r>
              <a:rPr lang="ru-RU" dirty="0" err="1"/>
              <a:t>дактилокарт</a:t>
            </a:r>
            <a:r>
              <a:rPr lang="ru-RU" dirty="0"/>
              <a:t>, фотоизображений лиц, особых примет и словесного описания людей;</a:t>
            </a:r>
          </a:p>
          <a:p>
            <a:pPr algn="just"/>
            <a:r>
              <a:rPr lang="ru-RU" dirty="0"/>
              <a:t>ввод и хранение следов пальцев рук и ладоней, изъятых с мест нераскрытых преступлений;</a:t>
            </a:r>
          </a:p>
          <a:p>
            <a:pPr algn="just"/>
            <a:r>
              <a:rPr lang="ru-RU" dirty="0"/>
              <a:t>автоматический поиск «карта-карта» для установления личности проверяемого субъекта; «карта-след» и «след-карта» для выявления лица, оставившего следы пальцев на месте происшествия либо нескольких таких местах; а также «след-след», чтобы установить факт совершения нескольких преступлений одним и тем же человеком, на момент проверки неизвестным;</a:t>
            </a:r>
          </a:p>
          <a:p>
            <a:pPr algn="just"/>
            <a:r>
              <a:rPr lang="ru-RU" dirty="0"/>
              <a:t>поиск и идентификацию следов и отпечатков ладоней;</a:t>
            </a:r>
          </a:p>
          <a:p>
            <a:pPr algn="just"/>
            <a:r>
              <a:rPr lang="ru-RU" dirty="0"/>
              <a:t>автоматизированное определение </a:t>
            </a:r>
            <a:r>
              <a:rPr lang="ru-RU" dirty="0" err="1"/>
              <a:t>дактилоформулы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удаленный ввод дактилоскопической информации, удаленный доступ к центральной базе данных.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3094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http://isfic.info/krime/krims27.htm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ФОНОСКОПИЧЕСКИЕ ЭКСПЕРТИЗЫ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 внедрением вычислительной техники и развитием цифровых методов обработки сигналов стало возможным не только проводить амплитудно-частотно-временной анализ, но и измерять практически все акустические параметры сигнала. Компьютерные технологии анализа и обработки речевых сигналов, реализованные в системах СКИФ, СИГ, Диалект, </a:t>
            </a:r>
            <a:r>
              <a:rPr lang="en-US" dirty="0"/>
              <a:t>SIS</a:t>
            </a:r>
            <a:r>
              <a:rPr lang="ru-RU" dirty="0"/>
              <a:t>, </a:t>
            </a:r>
            <a:r>
              <a:rPr lang="en-US" dirty="0"/>
              <a:t>SASIS</a:t>
            </a:r>
            <a:r>
              <a:rPr lang="ru-RU" dirty="0"/>
              <a:t>, </a:t>
            </a:r>
            <a:r>
              <a:rPr lang="en-US" dirty="0"/>
              <a:t>Phonograph</a:t>
            </a:r>
            <a:r>
              <a:rPr lang="ru-RU" dirty="0"/>
              <a:t> и других, дают возможность </a:t>
            </a:r>
            <a:r>
              <a:rPr lang="ru-RU" dirty="0" smtClean="0"/>
              <a:t>осуществлять:</a:t>
            </a:r>
          </a:p>
          <a:p>
            <a:pPr algn="just"/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 smtClean="0"/>
              <a:t>Установление </a:t>
            </a:r>
            <a:r>
              <a:rPr lang="ru-RU" dirty="0"/>
              <a:t>аутентичности (т.е. принадлежности данному лицу) речевого сигнала, предъявляемого системе распознавания. </a:t>
            </a:r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>
              <a:buAutoNum type="arabicPeriod" startAt="2"/>
            </a:pPr>
            <a:r>
              <a:rPr lang="ru-RU" dirty="0" smtClean="0"/>
              <a:t>Идентификацию </a:t>
            </a:r>
            <a:r>
              <a:rPr lang="ru-RU" dirty="0"/>
              <a:t>личности по речи, зафиксированной на </a:t>
            </a:r>
            <a:r>
              <a:rPr lang="ru-RU" dirty="0" smtClean="0"/>
              <a:t>спорной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фонограмме.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3.   Разделение </a:t>
            </a:r>
            <a:r>
              <a:rPr lang="ru-RU" dirty="0"/>
              <a:t>реплик одной фонограммы по лицам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lvl="0" hangingPunct="0"/>
            <a:r>
              <a:rPr lang="ru-RU" dirty="0" smtClean="0"/>
              <a:t>4</a:t>
            </a:r>
            <a:r>
              <a:rPr lang="ru-RU" smtClean="0"/>
              <a:t>.   Определять </a:t>
            </a:r>
            <a:r>
              <a:rPr lang="ru-RU" dirty="0"/>
              <a:t>подлинность аудиоматериалов и многое другое. </a:t>
            </a:r>
          </a:p>
          <a:p>
            <a:r>
              <a:rPr lang="ru-RU" dirty="0"/>
              <a:t> </a:t>
            </a:r>
          </a:p>
          <a:p>
            <a:pPr algn="just"/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5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КОМПЬЮТЕРИЗАЦИЯ РАССЛЕДОВАНИЯ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УГОЛОВНЫХ ДЕЛ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4969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В правовой информатике сформировалось самостоятельное направление, цель которого — применение компьютерных технологий в сфере расследования. В научной криминалистике утвердился термин "компьютеризация расследования" (предложен А. К. </a:t>
            </a:r>
            <a:r>
              <a:rPr lang="ru-RU" dirty="0" err="1"/>
              <a:t>Караханьяном</a:t>
            </a:r>
            <a:r>
              <a:rPr lang="ru-RU" dirty="0"/>
              <a:t>).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564904"/>
            <a:ext cx="849694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ru-RU" b="1" i="1" dirty="0"/>
              <a:t>Использование компьютерных технологий в сфере расследования включает следующие направления:</a:t>
            </a:r>
          </a:p>
          <a:p>
            <a:r>
              <a:rPr lang="ru-RU" dirty="0" smtClean="0"/>
              <a:t>автоматизация </a:t>
            </a:r>
            <a:r>
              <a:rPr lang="ru-RU" dirty="0"/>
              <a:t>информационно-поисковых систем и банков данных;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автоматизированных систем уголовной регистрации и идентификации;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автоматизированных систем планирования и учета деятельности </a:t>
            </a:r>
            <a:r>
              <a:rPr lang="ru-RU" dirty="0" smtClean="0"/>
              <a:t>следователя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0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ИНФОРМАЦИОННО-ПОИСКОВЫЕ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13690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АИПС </a:t>
            </a:r>
            <a:r>
              <a:rPr lang="ru-RU" b="1" i="1" dirty="0"/>
              <a:t>“Клеймо” </a:t>
            </a:r>
            <a:r>
              <a:rPr lang="ru-RU" dirty="0"/>
              <a:t>предназначена для хранения и поиска информации по клеймам на оружии и патронах. Система позволяет вводить данные по клеймам, редактировать ранее введенную информацию, производить поиск клейм по заданным условиям, а также хранить и выводить на экран графическое изображение клейма. В настоящий момент система содержит информацию на более чем 3750 оружейных и патронных клейм.</a:t>
            </a:r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28" y="2940046"/>
            <a:ext cx="4997744" cy="37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ИНФОРМАЦИОННО-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741101"/>
            <a:ext cx="864096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АИПС “Оружие” </a:t>
            </a:r>
            <a:r>
              <a:rPr lang="ru-RU" dirty="0"/>
              <a:t>позволяет вводить данные по оружию, редактировать ранее введенную информацию, производить поиск по заданным условиям, а также хранить и выводить на экран и печатающее устройство характеристики, и графическое изображение оружия и следообразующих деталей оружия. Система может содержать информацию по стволу, устройству, </a:t>
            </a:r>
            <a:r>
              <a:rPr lang="ru-RU" dirty="0" err="1"/>
              <a:t>следообразующим</a:t>
            </a:r>
            <a:r>
              <a:rPr lang="ru-RU" dirty="0"/>
              <a:t> деталям и т.д. В настоящий момент система содержит информацию о 1075 образцах отечественного и зарубежного оружия.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902394" cy="36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70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14" y="707886"/>
            <a:ext cx="9144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АИПС “Патрон” </a:t>
            </a:r>
            <a:r>
              <a:rPr lang="ru-RU" dirty="0"/>
              <a:t>предназначена для хранения и поиска информации по патронам для боевого, спортивного и охотничьего нарезного оружия. Система позволяет вводить данные по патрону, редактировать ранее введенную информацию, производить поиск по заданным условиям, а также хранить и выводить на экран и печатающее устройство графическое изображение патрона и его характеристики. Система может содержать информацию по 34 характеристикам патрона, и 33 из них являются поисковыми. В настоящий момент система содержит информацию более чем по 1020 наименованиям патронов к боевому оружию.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ИНФОРМАЦИОННО-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1" y="3016210"/>
            <a:ext cx="4991511" cy="37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2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07886"/>
            <a:ext cx="9144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/>
              <a:t>АИПС “Ружьё”</a:t>
            </a:r>
            <a:r>
              <a:rPr lang="ru-RU" dirty="0"/>
              <a:t> предназначена для хранения и поиска информации по охотничьему и спортивному оружию. Система позволяет вводить данные по оружию, редактировать ранее введенную информацию, производить поиск по заданным условиям, а также хранить и выводить на экран и печатающее устройство характеристики, и графическое изображение ружья и его следообразующих деталей. Система может содержать информацию по 60 характеристикам ружей (по стволу, устройству и т.д.), более 50 из них являются поисковыми.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34" y="2696489"/>
            <a:ext cx="5533131" cy="41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ИНФОРМАЦИОННО-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4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707886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Генератор экспертных заключений (ГЭЗ) “Клинок” </a:t>
            </a:r>
            <a:r>
              <a:rPr lang="ru-RU" dirty="0"/>
              <a:t>предназначен для генерирования экспертного заключения по холодному оружию. Система позволяет ввести данные, необходимые для создания заключения, подобрать аналог оружия, для которого проводится экспертиза, сгенерировать заключение, отредактировать его и распечатать на принтере, причем при выводе на лазерный принтер можно получить изображение аналога в распечатке заключения.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2474912"/>
            <a:ext cx="5881687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ИНФОРМАЦИОННО-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48680"/>
            <a:ext cx="8928992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hangingPunct="0"/>
            <a:r>
              <a:rPr lang="ru-RU" dirty="0"/>
              <a:t>Нормативная правовая информация может быть представлена в виде 4 </a:t>
            </a:r>
            <a:r>
              <a:rPr lang="ru-RU" dirty="0" smtClean="0"/>
              <a:t>уровней.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  <a:p>
            <a:pPr lvl="0" algn="just" hangingPunct="0"/>
            <a:r>
              <a:rPr lang="ru-RU" dirty="0"/>
              <a:t>Международно-правовая информация — содержащиеся в международно-правовых договорах, соглашениях, конвенциях сведения, характеризующие </a:t>
            </a:r>
            <a:r>
              <a:rPr lang="ru-RU" dirty="0" smtClean="0"/>
              <a:t>отношения </a:t>
            </a:r>
            <a:r>
              <a:rPr lang="ru-RU" dirty="0"/>
              <a:t>между государствами, народами, международными организациями, а также по поводу прав и свобод человека. </a:t>
            </a:r>
          </a:p>
          <a:p>
            <a:pPr algn="just"/>
            <a:r>
              <a:rPr lang="ru-RU" dirty="0"/>
              <a:t> </a:t>
            </a:r>
          </a:p>
          <a:p>
            <a:pPr lvl="0" algn="just" hangingPunct="0"/>
            <a:r>
              <a:rPr lang="ru-RU" dirty="0"/>
              <a:t>Правовая информация федерального уровня — информация, содержащаяся в Конституции РФ, в федеральных конституционных и федеральных законах, указах Президента РФ, постановлениях и распоряжениях правительства, решения Конституционного Суда, и т.д. </a:t>
            </a:r>
          </a:p>
          <a:p>
            <a:pPr algn="just"/>
            <a:r>
              <a:rPr lang="ru-RU" dirty="0"/>
              <a:t> </a:t>
            </a:r>
          </a:p>
          <a:p>
            <a:pPr lvl="0" algn="just" hangingPunct="0"/>
            <a:r>
              <a:rPr lang="ru-RU" dirty="0"/>
              <a:t>Уровень субъектов РФ (региональный уровень). В соответствии с Конституцией РФ республики в составе РФ имеют свое законодательство и конституцию. </a:t>
            </a:r>
            <a:r>
              <a:rPr lang="en-US" dirty="0" err="1"/>
              <a:t>Край</a:t>
            </a:r>
            <a:r>
              <a:rPr lang="en-US" dirty="0"/>
              <a:t>, </a:t>
            </a:r>
            <a:r>
              <a:rPr lang="en-US" dirty="0" err="1"/>
              <a:t>область</a:t>
            </a:r>
            <a:r>
              <a:rPr lang="en-US" dirty="0"/>
              <a:t>, </a:t>
            </a:r>
            <a:r>
              <a:rPr lang="en-US" dirty="0" err="1"/>
              <a:t>город</a:t>
            </a:r>
            <a:r>
              <a:rPr lang="en-US" dirty="0"/>
              <a:t> </a:t>
            </a:r>
            <a:r>
              <a:rPr lang="en-US" dirty="0" err="1"/>
              <a:t>федерального</a:t>
            </a:r>
            <a:r>
              <a:rPr lang="en-US" dirty="0"/>
              <a:t> </a:t>
            </a:r>
            <a:r>
              <a:rPr lang="en-US" dirty="0" err="1"/>
              <a:t>значения</a:t>
            </a:r>
            <a:r>
              <a:rPr lang="en-US" dirty="0"/>
              <a:t> – </a:t>
            </a:r>
            <a:r>
              <a:rPr lang="en-US" dirty="0" err="1"/>
              <a:t>устав</a:t>
            </a:r>
            <a:r>
              <a:rPr lang="en-US" dirty="0"/>
              <a:t> и </a:t>
            </a:r>
            <a:r>
              <a:rPr lang="en-US" dirty="0" err="1"/>
              <a:t>законодательство</a:t>
            </a:r>
            <a:r>
              <a:rPr lang="en-US" dirty="0"/>
              <a:t>. </a:t>
            </a:r>
            <a:endParaRPr lang="ru-RU" dirty="0"/>
          </a:p>
          <a:p>
            <a:pPr algn="just"/>
            <a:r>
              <a:rPr lang="en-US" dirty="0"/>
              <a:t> </a:t>
            </a:r>
            <a:endParaRPr lang="ru-RU" dirty="0"/>
          </a:p>
          <a:p>
            <a:pPr lvl="0" algn="just" hangingPunct="0"/>
            <a:r>
              <a:rPr lang="ru-RU" dirty="0"/>
              <a:t>Акты местного самоуправления, акты местных представительных органов, местной администрации, органов территориального общественного самоуправления.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НОРМАТИВНАЯ ПРАВОВАЯ ИНФОРМАЦИЯ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НЕНОРМАТИВНАЯ ПРАВОВАЯ ИНФОРМАЦИЯ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352928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Ненормативная правовая информация создается, как правило, в порядке правоприменительной и правоохранительной деятельности. </a:t>
            </a:r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Общая информация о состоянии и законности и правопорядка.</a:t>
            </a:r>
          </a:p>
          <a:p>
            <a:endParaRPr lang="ru-RU" dirty="0" smtClean="0"/>
          </a:p>
          <a:p>
            <a:pPr marL="342900" lvl="0" indent="-342900">
              <a:buAutoNum type="arabicPeriod" startAt="2"/>
            </a:pPr>
            <a:r>
              <a:rPr lang="ru-RU" dirty="0" smtClean="0"/>
              <a:t>Информация </a:t>
            </a:r>
            <a:r>
              <a:rPr lang="ru-RU" dirty="0"/>
              <a:t>о гражданско-правовых отношениях, договорных и иных обязательствах (договоры, соглашения и т.п. документы</a:t>
            </a:r>
            <a:r>
              <a:rPr lang="ru-RU" dirty="0" smtClean="0"/>
              <a:t>).</a:t>
            </a:r>
          </a:p>
          <a:p>
            <a:pPr lvl="0"/>
            <a:endParaRPr lang="ru-RU" dirty="0"/>
          </a:p>
          <a:p>
            <a:pPr marL="342900" lvl="0" indent="-342900">
              <a:buAutoNum type="arabicPeriod" startAt="3"/>
            </a:pPr>
            <a:r>
              <a:rPr lang="ru-RU" dirty="0" smtClean="0"/>
              <a:t>Информация</a:t>
            </a:r>
            <a:r>
              <a:rPr lang="ru-RU" dirty="0"/>
              <a:t>, представляющая административную деятельность органов исполнительной власти и местного самоуправления по исполнению нормативных </a:t>
            </a:r>
            <a:r>
              <a:rPr lang="ru-RU" dirty="0" smtClean="0"/>
              <a:t>предписаний.</a:t>
            </a:r>
          </a:p>
          <a:p>
            <a:pPr lvl="0"/>
            <a:endParaRPr lang="ru-RU" dirty="0" smtClean="0"/>
          </a:p>
          <a:p>
            <a:pPr marL="342900" indent="-342900">
              <a:buAutoNum type="arabicPeriod" startAt="4"/>
            </a:pPr>
            <a:r>
              <a:rPr lang="ru-RU" dirty="0" smtClean="0"/>
              <a:t>Информация </a:t>
            </a:r>
            <a:r>
              <a:rPr lang="ru-RU" dirty="0"/>
              <a:t>судов и судебных органов (судебные дела, судебные решения и т.п</a:t>
            </a:r>
            <a:r>
              <a:rPr lang="ru-RU" dirty="0" smtClean="0"/>
              <a:t>.).</a:t>
            </a:r>
          </a:p>
          <a:p>
            <a:endParaRPr lang="ru-RU" dirty="0" smtClean="0"/>
          </a:p>
          <a:p>
            <a:pPr marL="342900" lvl="0" indent="-342900">
              <a:buAutoNum type="arabicPeriod" startAt="5"/>
            </a:pPr>
            <a:r>
              <a:rPr lang="ru-RU" dirty="0" smtClean="0"/>
              <a:t>Информация</a:t>
            </a:r>
            <a:r>
              <a:rPr lang="ru-RU" dirty="0"/>
              <a:t>, связанная с раскрытием и расследованием </a:t>
            </a:r>
            <a:r>
              <a:rPr lang="ru-RU" dirty="0" smtClean="0"/>
              <a:t>правонарушений. </a:t>
            </a:r>
          </a:p>
          <a:p>
            <a:pPr lvl="0"/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pPr marL="342900" lvl="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ПРАВОВАЯ ИНФОРМАТИКА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28092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ru-RU" dirty="0"/>
              <a:t>Информатика — это область человеческой деятельности, связанная с процессами преобразования информации с помощью компьютеров и их взаимодействием со средой применения.</a:t>
            </a:r>
          </a:p>
          <a:p>
            <a:r>
              <a:rPr lang="ru-RU" dirty="0"/>
              <a:t> </a:t>
            </a:r>
          </a:p>
          <a:p>
            <a:pPr hangingPunct="0"/>
            <a:r>
              <a:rPr lang="ru-RU" dirty="0"/>
              <a:t>Правовая информатика представляет собой прикладную ветвь общей информатики. Существуют различные подходы к пониманию предмета и задач правовой информатики.</a:t>
            </a:r>
          </a:p>
          <a:p>
            <a:r>
              <a:rPr lang="ru-RU" dirty="0"/>
              <a:t> </a:t>
            </a:r>
          </a:p>
          <a:p>
            <a:pPr hangingPunct="0"/>
            <a:r>
              <a:rPr lang="ru-RU" dirty="0"/>
              <a:t>Правовая информатика — наука, которая изучает правовые проблемы обращения информации в правовой системе. Правовая информатика, с </a:t>
            </a:r>
            <a:r>
              <a:rPr lang="ru-RU" dirty="0" smtClean="0"/>
              <a:t>одной стороны </a:t>
            </a:r>
            <a:r>
              <a:rPr lang="ru-RU" dirty="0"/>
              <a:t>является одним из направлений информатики , а с другой, применяется в условиях правовой системы и для нужд этой системы, т.е. учитывает особенности правовой системы</a:t>
            </a:r>
            <a:r>
              <a:rPr lang="ru-RU" dirty="0" smtClean="0"/>
              <a:t>.</a:t>
            </a:r>
          </a:p>
          <a:p>
            <a:pPr hangingPunct="0"/>
            <a:endParaRPr lang="ru-RU" dirty="0"/>
          </a:p>
          <a:p>
            <a:pPr algn="just" hangingPunct="0"/>
            <a:r>
              <a:rPr lang="ru-RU" dirty="0"/>
              <a:t>Правовая информатика — наука, изучающая информацию, </a:t>
            </a:r>
            <a:r>
              <a:rPr lang="ru-RU" dirty="0" smtClean="0"/>
              <a:t>информационные процессы </a:t>
            </a:r>
            <a:r>
              <a:rPr lang="ru-RU" dirty="0"/>
              <a:t>и информационные системы в праве (или в правовой системе).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ПРАВОВОЙ ИНФОРМАТИКИ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28092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В правовом государстве взаимоотношения </a:t>
            </a:r>
            <a:r>
              <a:rPr lang="ru-RU" dirty="0"/>
              <a:t>в обществе должны основываться на законе. Знание закона – обязательное условие нормального существования государства и общества. Правовое государство обязано обеспечить своих граждан и все свои структуры информацией о действующих законах, создать условия для оперативного получения любым субъектом информации о необходимых ему нормах права. Для этого нужно иметь информационную правовую систему, обеспечивающую доведение информации о нормативных правовых актах до широкого пользователя. </a:t>
            </a:r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Компьютерная информационно-правовая система - это программный комплекс, включающий в себя массив правовой информации и программные инструменты, позволяющие специалисту работать с этим массивом информации (производить поиск конкретных документов, формировать подборки необходимых документов, выводить информацию на печать и т.д.).</a:t>
            </a:r>
            <a:endParaRPr lang="ru-RU" dirty="0" smtClean="0"/>
          </a:p>
          <a:p>
            <a:pPr lvl="0"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4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12976"/>
            <a:ext cx="8568952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нформационно-правовые </a:t>
            </a:r>
            <a:r>
              <a:rPr lang="ru-RU" dirty="0"/>
              <a:t>системы можно условно разбить на следующие группы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профессиональные юридические системы;</a:t>
            </a:r>
          </a:p>
          <a:p>
            <a:r>
              <a:rPr lang="ru-RU" dirty="0"/>
              <a:t>системы арбитражной практики, содержащие обобщение практики применения законодательства;</a:t>
            </a:r>
          </a:p>
          <a:p>
            <a:r>
              <a:rPr lang="ru-RU" dirty="0"/>
              <a:t>информационно-консультационные системы (информационно-справочные системы);</a:t>
            </a:r>
          </a:p>
          <a:p>
            <a:r>
              <a:rPr lang="ru-RU" dirty="0"/>
              <a:t>отраслевые справочные системы;</a:t>
            </a:r>
          </a:p>
          <a:p>
            <a:r>
              <a:rPr lang="ru-RU" dirty="0"/>
              <a:t>электронные правовые справочники.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ИНФОРМАЦИОННО-ПРАВОВЫХ СИСТЕМ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85689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/>
              <a:t>Справочно-правовые системы (информационно-правовые системы) (СПС) - это особый класс компьютерных баз данных, содержащих тексты указов, постановлений и решений различных государственных органов. Кроме нормативных документов, они также содержат консультации специалистов по праву, бухгалтерскому и налоговому учету, судебные решения, типовые формы деловых документов и др.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8" y="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ОЦЕНКИ ПРАВОВЫХ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98" y="1412776"/>
            <a:ext cx="842493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1) объем информационного банка;</a:t>
            </a:r>
          </a:p>
          <a:p>
            <a:r>
              <a:rPr lang="ru-RU" dirty="0"/>
              <a:t>2) формирования пользовательской базы;</a:t>
            </a:r>
          </a:p>
          <a:p>
            <a:r>
              <a:rPr lang="ru-RU" dirty="0"/>
              <a:t>3) скорость поиска документов по базе;</a:t>
            </a:r>
          </a:p>
          <a:p>
            <a:r>
              <a:rPr lang="ru-RU" dirty="0"/>
              <a:t>4) актуальность информации и оперативность поступления документов;</a:t>
            </a:r>
          </a:p>
          <a:p>
            <a:r>
              <a:rPr lang="ru-RU" dirty="0"/>
              <a:t>5) степень аутентичности документов оригиналу;</a:t>
            </a:r>
          </a:p>
          <a:p>
            <a:r>
              <a:rPr lang="ru-RU" dirty="0"/>
              <a:t>6) юридическая обработка документов;</a:t>
            </a:r>
          </a:p>
          <a:p>
            <a:r>
              <a:rPr lang="ru-RU" dirty="0"/>
              <a:t>7) возможность удаленного доступа в базе через телекоммуникационные линии.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195</TotalTime>
  <Words>2518</Words>
  <Application>Microsoft Office PowerPoint</Application>
  <PresentationFormat>Экран (4:3)</PresentationFormat>
  <Paragraphs>278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40</cp:revision>
  <dcterms:created xsi:type="dcterms:W3CDTF">2015-10-11T08:23:47Z</dcterms:created>
  <dcterms:modified xsi:type="dcterms:W3CDTF">2015-10-11T13:58:41Z</dcterms:modified>
</cp:coreProperties>
</file>