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8" r:id="rId12"/>
    <p:sldId id="265" r:id="rId13"/>
    <p:sldId id="267" r:id="rId14"/>
    <p:sldId id="269" r:id="rId15"/>
    <p:sldId id="266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4"/>
            <a:ext cx="6858000" cy="1357322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ТЕХНОЛОГИЯ ТЬЮТОРСКОГО СОПРОВОЖДЕНИЯ В СОВРЕМЕННОЙ ШКОЛЕ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3728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3600" dirty="0"/>
              <a:t>индивидуальная помощь тьютора другим обучающимся класса; </a:t>
            </a:r>
          </a:p>
          <a:p>
            <a:r>
              <a:rPr lang="ru-RU" sz="3600" dirty="0"/>
              <a:t> проведение части урока; </a:t>
            </a:r>
          </a:p>
          <a:p>
            <a:r>
              <a:rPr lang="ru-RU" sz="3600" dirty="0"/>
              <a:t> при организации работы на уроке по подгруппам работа с одной из подгрупп;</a:t>
            </a:r>
          </a:p>
          <a:p>
            <a:r>
              <a:rPr lang="ru-RU" sz="3600" dirty="0"/>
              <a:t> помощь всем детям при реализации какого-либо проекта на уроке. </a:t>
            </a:r>
          </a:p>
        </p:txBody>
      </p:sp>
    </p:spTree>
  </p:cSld>
  <p:clrMapOvr>
    <a:masterClrMapping/>
  </p:clrMapOvr>
  <p:transition advTm="18595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/>
              <a:t>Тьюторское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Тьютор, находясь с ребенком в течение всего школьного дня корректно и четко помогает ученику встраиваться в учебный процесс. Сопровождение ученика на уроке предполагает:</a:t>
            </a:r>
          </a:p>
          <a:p>
            <a:r>
              <a:rPr lang="ru-RU" dirty="0"/>
              <a:t> буквальное присутствие тьютора на тех уроках, посещение которых будет предусмотрено для ученика в его индивидуальной образовательной программе;</a:t>
            </a:r>
          </a:p>
          <a:p>
            <a:r>
              <a:rPr lang="ru-RU" dirty="0"/>
              <a:t> оказание необходимой поддержки и помощи ученику в процессе выполнения запланированных учебных заданий. </a:t>
            </a:r>
          </a:p>
        </p:txBody>
      </p:sp>
    </p:spTree>
  </p:cSld>
  <p:clrMapOvr>
    <a:masterClrMapping/>
  </p:clrMapOvr>
  <p:transition advTm="3020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</a:t>
            </a:r>
            <a:r>
              <a:rPr lang="ru-RU" sz="3200" dirty="0"/>
              <a:t>Деятельность тьютора по сопровождению обучающегося на уроке условно можно разделить на действия, направленные на оказание необходимой поддержки и помощи ученику по освоению им </a:t>
            </a:r>
          </a:p>
          <a:p>
            <a:pPr>
              <a:buNone/>
            </a:pPr>
            <a:r>
              <a:rPr lang="ru-RU" sz="3200" i="1" u="sng" dirty="0"/>
              <a:t>«академического компонента» </a:t>
            </a:r>
            <a:r>
              <a:rPr lang="ru-RU" sz="3200" dirty="0"/>
              <a:t>и </a:t>
            </a:r>
            <a:r>
              <a:rPr lang="ru-RU" sz="3200" i="1" u="sng" dirty="0"/>
              <a:t>компонента «жизненной компетенции».</a:t>
            </a:r>
          </a:p>
          <a:p>
            <a:endParaRPr lang="ru-RU" dirty="0"/>
          </a:p>
        </p:txBody>
      </p:sp>
    </p:spTree>
  </p:cSld>
  <p:clrMapOvr>
    <a:masterClrMapping/>
  </p:clrMapOvr>
  <p:transition advTm="128529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своей деятельности тьютору необходимо знать: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все исходно диагностические данные на ребенка;</a:t>
            </a:r>
          </a:p>
          <a:p>
            <a:r>
              <a:rPr lang="ru-RU" dirty="0"/>
              <a:t>содержание всех разделов  программы, по которой учится  класс, а также содержание адаптированной образовательной программы, предназначенной для обучающегося ученика;</a:t>
            </a:r>
          </a:p>
          <a:p>
            <a:r>
              <a:rPr lang="ru-RU" dirty="0"/>
              <a:t> содержание рабочей программы по предметам, составленной учителем класса для работы со всеми учащимися;</a:t>
            </a:r>
          </a:p>
          <a:p>
            <a:r>
              <a:rPr lang="ru-RU" dirty="0"/>
              <a:t>содержание календарно-тематического планирования по предметам;</a:t>
            </a:r>
          </a:p>
          <a:p>
            <a:r>
              <a:rPr lang="ru-RU" dirty="0"/>
              <a:t>содержание каждого урока, на котором он будет сопровождать </a:t>
            </a:r>
            <a:r>
              <a:rPr lang="ru-RU" dirty="0" err="1"/>
              <a:t>ученика,и</a:t>
            </a:r>
            <a:r>
              <a:rPr lang="ru-RU" dirty="0"/>
              <a:t> заранее его планировать.</a:t>
            </a:r>
          </a:p>
          <a:p>
            <a:endParaRPr lang="ru-RU" dirty="0"/>
          </a:p>
        </p:txBody>
      </p:sp>
    </p:spTree>
  </p:cSld>
  <p:clrMapOvr>
    <a:masterClrMapping/>
  </p:clrMapOvr>
  <p:transition advTm="118077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Внеурочная деятельность тьютора включает в себя: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модификацию используемых учителем класса учебных пособий (выделение шрифтом или цветом ключевых слов, сокращение подробностей, дополнение текста иллюстрация ми, рисунками; упрощение языковых конструкций и т.д.);</a:t>
            </a:r>
          </a:p>
          <a:p>
            <a:r>
              <a:rPr lang="ru-RU" dirty="0"/>
              <a:t>модификацию стратегий и технологий обучения (использование демонстраций с пошаговыми инструкциями, так называемыми «визуальными опорами»; повышение интерактивности или, наоборот, изменение темпа предъявления инструкций и поручений с более длительными паузами и повторением ключевых слов и т.д.);</a:t>
            </a:r>
          </a:p>
          <a:p>
            <a:r>
              <a:rPr lang="ru-RU" dirty="0"/>
              <a:t> модификация инструментария для оценки результатов обучения (использование заданий, схожих с теми, что даются всем ученикам класса, но в упрощенной форме).</a:t>
            </a:r>
          </a:p>
          <a:p>
            <a:endParaRPr lang="ru-RU" dirty="0"/>
          </a:p>
        </p:txBody>
      </p:sp>
    </p:spTree>
  </p:cSld>
  <p:clrMapOvr>
    <a:masterClrMapping/>
  </p:clrMapOvr>
  <p:transition advTm="67127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/>
              <a:t>В своей работе  тьютору необходимо соблюдать следующие принципы: 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i="1" u="sng" dirty="0"/>
              <a:t>Открытость. </a:t>
            </a:r>
            <a:r>
              <a:rPr lang="ru-RU" dirty="0"/>
              <a:t>Согласованный с учителем выход за рамки стандартной программы и использование всех культурно-социальных ресурсов.</a:t>
            </a:r>
          </a:p>
          <a:p>
            <a:r>
              <a:rPr lang="ru-RU" i="1" u="sng" dirty="0"/>
              <a:t>Вариативность. </a:t>
            </a:r>
            <a:r>
              <a:rPr lang="ru-RU" dirty="0"/>
              <a:t>Использование всех имеющихся ресурсов школы.</a:t>
            </a:r>
          </a:p>
          <a:p>
            <a:r>
              <a:rPr lang="ru-RU" i="1" u="sng" dirty="0"/>
              <a:t>Непрерывность. </a:t>
            </a:r>
            <a:r>
              <a:rPr lang="ru-RU" dirty="0"/>
              <a:t>Дети  требуют постоянного последовательного сопровождения в школе на всех возрастных этапах, но с изменением содержания работы.</a:t>
            </a:r>
          </a:p>
          <a:p>
            <a:r>
              <a:rPr lang="ru-RU" i="1" u="sng" dirty="0"/>
              <a:t>Индивидуальный подход. </a:t>
            </a:r>
            <a:r>
              <a:rPr lang="ru-RU" dirty="0"/>
              <a:t>Выбор наиболее удобных форм, темпов и способов обучения. </a:t>
            </a:r>
          </a:p>
          <a:p>
            <a:r>
              <a:rPr lang="ru-RU" i="1" u="sng" dirty="0"/>
              <a:t>Индивидуализация. </a:t>
            </a:r>
            <a:r>
              <a:rPr lang="ru-RU" dirty="0"/>
              <a:t>Совместное с учителем принятие и следование индивидуальным приоритетам ребенка</a:t>
            </a:r>
          </a:p>
          <a:p>
            <a:endParaRPr lang="ru-RU" dirty="0"/>
          </a:p>
        </p:txBody>
      </p:sp>
    </p:spTree>
  </p:cSld>
  <p:clrMapOvr>
    <a:masterClrMapping/>
  </p:clrMapOvr>
  <p:transition advTm="27473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/>
              <a:t>   </a:t>
            </a:r>
            <a:r>
              <a:rPr lang="ru-RU" sz="4000" i="1" dirty="0"/>
              <a:t>В результате тьюторского сопровождения дети включаются в школьную жизнь и успешно проходят образовательный маршрут. Значит, профессия «</a:t>
            </a:r>
            <a:r>
              <a:rPr lang="ru-RU" sz="4000" i="1" dirty="0" err="1"/>
              <a:t>тьютор</a:t>
            </a:r>
            <a:r>
              <a:rPr lang="ru-RU" sz="4000" i="1" dirty="0"/>
              <a:t>» выполняет свою миссию.</a:t>
            </a:r>
            <a:br>
              <a:rPr lang="ru-RU" sz="4000" i="1" dirty="0"/>
            </a:br>
            <a:endParaRPr lang="ru-RU" sz="4000" i="1" dirty="0"/>
          </a:p>
          <a:p>
            <a:endParaRPr lang="ru-RU" sz="4000" i="1" dirty="0"/>
          </a:p>
        </p:txBody>
      </p:sp>
    </p:spTree>
  </p:cSld>
  <p:clrMapOvr>
    <a:masterClrMapping/>
  </p:clrMapOvr>
  <p:transition advTm="4974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Популярности и востребованности   профессии </a:t>
            </a:r>
            <a:r>
              <a:rPr lang="ru-RU" sz="2800" b="1" dirty="0" err="1"/>
              <a:t>тьютор</a:t>
            </a:r>
            <a:r>
              <a:rPr lang="ru-RU" sz="2800" b="1" dirty="0"/>
              <a:t> способствуют четыре фактора: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</a:t>
            </a:r>
          </a:p>
          <a:p>
            <a:r>
              <a:rPr lang="ru-RU" dirty="0"/>
              <a:t>заказ на тьюторское сопровождение со стороны государства,</a:t>
            </a:r>
          </a:p>
          <a:p>
            <a:r>
              <a:rPr lang="ru-RU" dirty="0"/>
              <a:t> заказ на тьюторское сопровождение со стороны общества, </a:t>
            </a:r>
          </a:p>
          <a:p>
            <a:r>
              <a:rPr lang="ru-RU" dirty="0"/>
              <a:t>заказ на тьюторское сопровождение со стороны обучающегося,</a:t>
            </a:r>
          </a:p>
          <a:p>
            <a:r>
              <a:rPr lang="ru-RU" dirty="0"/>
              <a:t> заказ на тьюторское сопровождение со стороны части представителей педагогического сообщества. </a:t>
            </a:r>
          </a:p>
        </p:txBody>
      </p:sp>
    </p:spTree>
  </p:cSld>
  <p:clrMapOvr>
    <a:masterClrMapping/>
  </p:clrMapOvr>
  <p:transition advTm="46613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/>
              <a:t>Профессия «</a:t>
            </a:r>
            <a:r>
              <a:rPr lang="ru-RU" sz="2000" b="1" dirty="0" err="1"/>
              <a:t>тьютор</a:t>
            </a:r>
            <a:r>
              <a:rPr lang="ru-RU" sz="2000" b="1" dirty="0"/>
              <a:t>», принципиально отличается от профессии учителя, психолога, социального педагога и классного руководителя.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i="1" u="sng" dirty="0"/>
              <a:t>Учитель</a:t>
            </a:r>
            <a:r>
              <a:rPr lang="ru-RU" sz="2800" u="sng" dirty="0"/>
              <a:t> </a:t>
            </a:r>
            <a:r>
              <a:rPr lang="ru-RU" sz="2800" dirty="0"/>
              <a:t>отвечает за предметное обучение.</a:t>
            </a:r>
          </a:p>
          <a:p>
            <a:r>
              <a:rPr lang="ru-RU" sz="2800" dirty="0"/>
              <a:t>Предметом профессиональной деятельности психолога</a:t>
            </a:r>
            <a:r>
              <a:rPr lang="ru-RU" sz="2800" i="1" dirty="0"/>
              <a:t> </a:t>
            </a:r>
            <a:r>
              <a:rPr lang="ru-RU" sz="2800" dirty="0"/>
              <a:t>в системе образования является психика субъектов образовательной деятельности.</a:t>
            </a:r>
          </a:p>
          <a:p>
            <a:r>
              <a:rPr lang="ru-RU" sz="2800" dirty="0"/>
              <a:t>Работа классного руководителя направлена на формирование классного коллектива.</a:t>
            </a:r>
          </a:p>
          <a:p>
            <a:r>
              <a:rPr lang="ru-RU" sz="2800" dirty="0"/>
              <a:t>Целью деятельности </a:t>
            </a:r>
            <a:r>
              <a:rPr lang="ru-RU" sz="2800" i="1" u="sng" dirty="0"/>
              <a:t>социального педагога </a:t>
            </a:r>
            <a:r>
              <a:rPr lang="ru-RU" sz="2800" dirty="0"/>
              <a:t>является успешная социализация каждого ребенка, нахождение каждым ребенком своего места в обществе.</a:t>
            </a:r>
          </a:p>
        </p:txBody>
      </p:sp>
    </p:spTree>
  </p:cSld>
  <p:clrMapOvr>
    <a:masterClrMapping/>
  </p:clrMapOvr>
  <p:transition advTm="84412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i="1" u="sng" dirty="0"/>
              <a:t>Целью профессиональной </a:t>
            </a:r>
            <a:r>
              <a:rPr lang="ru-RU" sz="3200" i="1" u="sng" dirty="0" err="1"/>
              <a:t>тьюторской</a:t>
            </a:r>
            <a:r>
              <a:rPr lang="ru-RU" sz="3200" b="1" u="sng" dirty="0"/>
              <a:t> </a:t>
            </a:r>
            <a:r>
              <a:rPr lang="ru-RU" sz="3200" dirty="0"/>
              <a:t>деятельности является сопровождение разработки и реализации каждым обучающимся индивидуальной образовательной программы. </a:t>
            </a:r>
          </a:p>
          <a:p>
            <a:r>
              <a:rPr lang="ru-RU" sz="3200" i="1" u="sng" dirty="0" err="1"/>
              <a:t>Тьюторы</a:t>
            </a:r>
            <a:r>
              <a:rPr lang="ru-RU" sz="3200" dirty="0"/>
              <a:t> создают среду и условия для освоения нового, работают с непознанным, с неопределенностью,  с инновациями. </a:t>
            </a:r>
          </a:p>
          <a:p>
            <a:endParaRPr lang="ru-RU" sz="3200" dirty="0"/>
          </a:p>
        </p:txBody>
      </p:sp>
    </p:spTree>
  </p:cSld>
  <p:clrMapOvr>
    <a:masterClrMapping/>
  </p:clrMapOvr>
  <p:transition advTm="28424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Деятельность тьютора в условиях коррекционной школы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i="1" u="sng" dirty="0"/>
              <a:t>Тьютор</a:t>
            </a:r>
            <a:r>
              <a:rPr lang="ru-RU" sz="4000" dirty="0"/>
              <a:t> (</a:t>
            </a:r>
            <a:r>
              <a:rPr lang="ru-RU" sz="4000" dirty="0" err="1"/>
              <a:t>tutor</a:t>
            </a:r>
            <a:r>
              <a:rPr lang="ru-RU" sz="4000" dirty="0"/>
              <a:t> англ. наставник, опекун) — это специалист, персонально сопровождающий учебную деятельность «особого» ребенка и помогающий ему успешно войти в школьную среду.</a:t>
            </a:r>
          </a:p>
        </p:txBody>
      </p:sp>
    </p:spTree>
  </p:cSld>
  <p:clrMapOvr>
    <a:masterClrMapping/>
  </p:clrMapOvr>
  <p:transition advTm="3290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Цели и задачи тьютора при работе  с "особыми детьми".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400" i="1" u="sng" dirty="0"/>
              <a:t>Цель тьютора</a:t>
            </a:r>
            <a:r>
              <a:rPr lang="ru-RU" sz="4400" dirty="0"/>
              <a:t> — успешно включить ребенка  в пространство   школы, проектировать образовательный маршрут ученика и участвовать в его реализации.</a:t>
            </a:r>
          </a:p>
          <a:p>
            <a:endParaRPr lang="ru-RU" dirty="0"/>
          </a:p>
        </p:txBody>
      </p:sp>
    </p:spTree>
  </p:cSld>
  <p:clrMapOvr>
    <a:masterClrMapping/>
  </p:clrMapOvr>
  <p:transition advTm="9469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u="sng" dirty="0"/>
              <a:t>Задачи тьютора: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Обеспечить ребенку комфортное пребывания в школе.</a:t>
            </a:r>
          </a:p>
          <a:p>
            <a:r>
              <a:rPr lang="ru-RU" sz="4400" dirty="0"/>
              <a:t>Обеспечить социализацию ребенка.</a:t>
            </a:r>
          </a:p>
          <a:p>
            <a:r>
              <a:rPr lang="ru-RU" sz="4400" dirty="0"/>
              <a:t>Обеспечить усвоение ребенком  программы.</a:t>
            </a:r>
          </a:p>
          <a:p>
            <a:endParaRPr lang="ru-RU" sz="4400" dirty="0"/>
          </a:p>
        </p:txBody>
      </p:sp>
    </p:spTree>
  </p:cSld>
  <p:clrMapOvr>
    <a:masterClrMapping/>
  </p:clrMapOvr>
  <p:transition advTm="70793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115328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2700" b="1" dirty="0"/>
              <a:t>Взаимодействие учителя и тьютора</a:t>
            </a:r>
            <a:br>
              <a:rPr lang="ru-RU" sz="2700" b="1" dirty="0"/>
            </a:br>
            <a:r>
              <a:rPr lang="ru-RU" sz="2700" b="1" dirty="0"/>
              <a:t>осуществляется по следующим направлениям</a:t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r>
              <a:rPr lang="ru-RU" sz="4400" dirty="0"/>
              <a:t> в процессе обучения детей; </a:t>
            </a:r>
          </a:p>
          <a:p>
            <a:r>
              <a:rPr lang="ru-RU" sz="4400" dirty="0"/>
              <a:t> в процессе социализации ребенка; </a:t>
            </a:r>
          </a:p>
          <a:p>
            <a:r>
              <a:rPr lang="ru-RU" sz="4400" dirty="0"/>
              <a:t> в процессе работы с родителями особого ребенка.</a:t>
            </a:r>
          </a:p>
          <a:p>
            <a:endParaRPr lang="ru-RU" sz="4400" dirty="0"/>
          </a:p>
        </p:txBody>
      </p:sp>
    </p:spTree>
  </p:cSld>
  <p:clrMapOvr>
    <a:masterClrMapping/>
  </p:clrMapOvr>
  <p:transition advTm="6690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Стратегия помощи ребенку со стороны тьютора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от «большой» помощи к «маленькой»;</a:t>
            </a:r>
          </a:p>
          <a:p>
            <a:r>
              <a:rPr lang="ru-RU" sz="4400" dirty="0"/>
              <a:t>от положения «всегда рядом» к положению «рядом, когда нужна помощь и поддержка» </a:t>
            </a:r>
          </a:p>
          <a:p>
            <a:r>
              <a:rPr lang="ru-RU" sz="4400" dirty="0"/>
              <a:t>до полной самостоятельности.</a:t>
            </a:r>
          </a:p>
        </p:txBody>
      </p:sp>
    </p:spTree>
  </p:cSld>
  <p:clrMapOvr>
    <a:masterClrMapping/>
  </p:clrMapOvr>
  <p:transition advTm="27659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95</TotalTime>
  <Words>734</Words>
  <Application>Microsoft Macintosh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ТЕХНОЛОГИЯ ТЬЮТОРСКОГО СОПРОВОЖДЕНИЯ В СОВРЕМЕННОЙ ШКОЛЕ </vt:lpstr>
      <vt:lpstr>Популярности и востребованности   профессии тьютор способствуют четыре фактора:</vt:lpstr>
      <vt:lpstr>Профессия «тьютор», принципиально отличается от профессии учителя, психолога, социального педагога и классного руководителя.</vt:lpstr>
      <vt:lpstr>Презентация PowerPoint</vt:lpstr>
      <vt:lpstr>Деятельность тьютора в условиях коррекционной школы</vt:lpstr>
      <vt:lpstr> Цели и задачи тьютора при работе  с "особыми детьми".</vt:lpstr>
      <vt:lpstr>Задачи тьютора:</vt:lpstr>
      <vt:lpstr>     Взаимодействие учителя и тьютора осуществляется по следующим направлениям </vt:lpstr>
      <vt:lpstr>Стратегия помощи ребенку со стороны тьютора</vt:lpstr>
      <vt:lpstr>Презентация PowerPoint</vt:lpstr>
      <vt:lpstr>Тьюторское функции</vt:lpstr>
      <vt:lpstr> </vt:lpstr>
      <vt:lpstr>В своей деятельности тьютору необходимо знать:</vt:lpstr>
      <vt:lpstr>Внеурочная деятельность тьютора включает в себя:</vt:lpstr>
      <vt:lpstr>В своей работе  тьютору необходимо соблюдать следующие принципы: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ТЬЮТОРСКОГО СОПРОВОЖДЕНИЯ В СОВРЕМЕННОЙ ШКОЛЕ </dc:title>
  <dc:creator>User</dc:creator>
  <cp:lastModifiedBy>Серебренникова Юлия Александровна</cp:lastModifiedBy>
  <cp:revision>11</cp:revision>
  <dcterms:created xsi:type="dcterms:W3CDTF">2020-04-05T13:11:28Z</dcterms:created>
  <dcterms:modified xsi:type="dcterms:W3CDTF">2022-01-30T16:35:35Z</dcterms:modified>
</cp:coreProperties>
</file>