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312" r:id="rId2"/>
    <p:sldId id="326" r:id="rId3"/>
    <p:sldId id="258" r:id="rId4"/>
    <p:sldId id="284" r:id="rId5"/>
    <p:sldId id="322" r:id="rId6"/>
    <p:sldId id="315" r:id="rId7"/>
    <p:sldId id="318" r:id="rId8"/>
    <p:sldId id="314" r:id="rId9"/>
    <p:sldId id="283" r:id="rId10"/>
    <p:sldId id="319" r:id="rId11"/>
    <p:sldId id="323" r:id="rId12"/>
    <p:sldId id="324" r:id="rId13"/>
    <p:sldId id="325" r:id="rId14"/>
    <p:sldId id="327" r:id="rId15"/>
    <p:sldId id="329" r:id="rId16"/>
    <p:sldId id="328" r:id="rId17"/>
    <p:sldId id="330" r:id="rId18"/>
    <p:sldId id="331" r:id="rId19"/>
    <p:sldId id="332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3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D34E38-F7C0-4AD9-BF52-3876CA1AED99}" type="datetimeFigureOut">
              <a:rPr lang="ru-RU" smtClean="0"/>
              <a:pPr/>
              <a:t>08.03.2017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A5194F-3C15-430E-A057-2E5E5E2101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6115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A5194F-3C15-430E-A057-2E5E5E210139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8451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A5194F-3C15-430E-A057-2E5E5E210139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52769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43042" y="3071810"/>
            <a:ext cx="7103190" cy="1714512"/>
          </a:xfrm>
        </p:spPr>
        <p:txBody>
          <a:bodyPr>
            <a:normAutofit/>
          </a:bodyPr>
          <a:lstStyle/>
          <a:p>
            <a:pPr algn="l" fontAlgn="base">
              <a:spcAft>
                <a:spcPct val="0"/>
              </a:spcAft>
            </a:pPr>
            <a:r>
              <a:rPr lang="ru-RU" altLang="ru-RU" sz="3600" b="1" cap="all" spc="-80" dirty="0" smtClean="0">
                <a:solidFill>
                  <a:srgbClr val="0070C0"/>
                </a:solidFill>
                <a:ea typeface="+mn-ea"/>
                <a:cs typeface="+mn-cs"/>
              </a:rPr>
              <a:t>«</a:t>
            </a:r>
            <a:r>
              <a:rPr lang="ru-RU" sz="2800" b="1" dirty="0" smtClean="0">
                <a:solidFill>
                  <a:srgbClr val="0070C0"/>
                </a:solidFill>
              </a:rPr>
              <a:t>Научно-методическая </a:t>
            </a:r>
            <a:r>
              <a:rPr lang="ru-RU" sz="2800" b="1" dirty="0" smtClean="0">
                <a:solidFill>
                  <a:srgbClr val="0070C0"/>
                </a:solidFill>
              </a:rPr>
              <a:t>деятельность по индивидуализации и дифференциации  </a:t>
            </a:r>
            <a:r>
              <a:rPr lang="ru-RU" sz="2800" b="1" dirty="0" smtClean="0">
                <a:solidFill>
                  <a:srgbClr val="0070C0"/>
                </a:solidFill>
              </a:rPr>
              <a:t>образования»</a:t>
            </a:r>
            <a:endParaRPr lang="ru-RU" sz="3600" b="1" dirty="0">
              <a:solidFill>
                <a:srgbClr val="0070C0"/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2656"/>
            <a:ext cx="2160240" cy="1596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3923928" y="2357430"/>
            <a:ext cx="48245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</a:rPr>
              <a:t>ОНЛАЙН-КУРС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xmlns="" val="1794647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8856984" cy="792088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</a:rPr>
              <a:t>ДК-3</a:t>
            </a:r>
            <a:endParaRPr lang="ru-RU" sz="28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000108"/>
            <a:ext cx="8358246" cy="550072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200" b="1" dirty="0" smtClean="0"/>
              <a:t>Владеет:</a:t>
            </a:r>
            <a:endParaRPr lang="ru-RU" sz="2200" dirty="0" smtClean="0"/>
          </a:p>
          <a:p>
            <a:pPr lvl="0"/>
            <a:r>
              <a:rPr lang="ru-RU" sz="2200" dirty="0" smtClean="0"/>
              <a:t>выполнять педагогическое сопровождение профессионального роста и  процедуру аттестации педагогических работников на основе научно обоснованных критериев</a:t>
            </a:r>
          </a:p>
          <a:p>
            <a:pPr lvl="0"/>
            <a:r>
              <a:rPr lang="ru-RU" sz="2200" dirty="0" smtClean="0"/>
              <a:t>выполнять отбор инновационных образовательных программ и технологий в сфере общего образования</a:t>
            </a:r>
          </a:p>
          <a:p>
            <a:r>
              <a:rPr lang="ru-RU" sz="2200" dirty="0" smtClean="0"/>
              <a:t>осуществлять комплекс базовых мероприятий по формированию готовности педагогов к внедрению индивидуальных программ и технологий и оформление программ повышения квалификации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xmlns="" val="337318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864096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</a:rPr>
              <a:t>Планируемые результаты обучения (продолжение)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214422"/>
            <a:ext cx="8501122" cy="5415797"/>
          </a:xfrm>
        </p:spPr>
        <p:txBody>
          <a:bodyPr>
            <a:normAutofit/>
          </a:bodyPr>
          <a:lstStyle/>
          <a:p>
            <a:r>
              <a:rPr lang="ru-RU" b="1" dirty="0" smtClean="0"/>
              <a:t>ДК-5</a:t>
            </a:r>
            <a:r>
              <a:rPr lang="ru-RU" dirty="0" smtClean="0"/>
              <a:t> «Способен осуществлять организационное и научно-методическое сопровождение деятельности образовательной организации по индивидуализации и дифференциации учебно-воспитательной работы с обучающимися различных категорий в сфере общего образования»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92451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864096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</a:rPr>
              <a:t>ДК-5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124744"/>
            <a:ext cx="8678768" cy="5505475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/>
              <a:t>Знает:</a:t>
            </a:r>
            <a:endParaRPr lang="ru-RU" dirty="0" smtClean="0"/>
          </a:p>
          <a:p>
            <a:pPr lvl="0"/>
            <a:r>
              <a:rPr lang="ru-RU" dirty="0" smtClean="0"/>
              <a:t>Нормативные, организационные, научно-методические и психолого-педагогические основания индивидуализации и дифференциации учебно-воспитательной работы с обучающимися различных категорий в сфере общего образования, в том числе инклюзивного образования.</a:t>
            </a:r>
          </a:p>
          <a:p>
            <a:pPr lvl="0"/>
            <a:r>
              <a:rPr lang="ru-RU" dirty="0" smtClean="0"/>
              <a:t>Психологические основы организации эффективного взаимодействия субъектов образовательного процесса.</a:t>
            </a:r>
          </a:p>
          <a:p>
            <a:pPr lvl="0"/>
            <a:r>
              <a:rPr lang="ru-RU" dirty="0" smtClean="0"/>
              <a:t>Требования ФГОС к условиям образования различных категорий, обучающихся.</a:t>
            </a:r>
          </a:p>
          <a:p>
            <a:pPr lvl="0"/>
            <a:r>
              <a:rPr lang="ru-RU" dirty="0" smtClean="0"/>
              <a:t>Основы научно-методического и организационного сопровождения  индивидуализации и дифференциации учебно-воспитательной работы с обучающимися различных категорий в сфере общего образования.</a:t>
            </a:r>
          </a:p>
          <a:p>
            <a:r>
              <a:rPr lang="ru-RU" dirty="0" smtClean="0"/>
              <a:t>Технологии разработки индивидуальных образовательных программ, программ индивидуального развития обучающихся различных категорий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38963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669162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</a:rPr>
              <a:t>ДК-5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642918"/>
            <a:ext cx="8856984" cy="5987301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dirty="0" smtClean="0"/>
              <a:t>Умеет</a:t>
            </a:r>
            <a:r>
              <a:rPr lang="ru-RU" b="1" dirty="0" smtClean="0"/>
              <a:t>:</a:t>
            </a:r>
            <a:endParaRPr lang="ru-RU" dirty="0" smtClean="0"/>
          </a:p>
          <a:p>
            <a:pPr lvl="0"/>
            <a:r>
              <a:rPr lang="ru-RU" dirty="0" smtClean="0"/>
              <a:t>Формулировать научно-методические и организационные проблемы в области индивидуализации и дифференциации учебно-воспитательной работы с обучающимися различных категорий в сфере общего образования, в том числе инклюзивного образования, осуществлять поиск и сбор информации для их решения.</a:t>
            </a:r>
          </a:p>
          <a:p>
            <a:pPr lvl="0"/>
            <a:r>
              <a:rPr lang="ru-RU" dirty="0" smtClean="0"/>
              <a:t>Планировать и координировать взаимодействие субъектов образовательных отношений.</a:t>
            </a:r>
          </a:p>
          <a:p>
            <a:pPr lvl="0"/>
            <a:r>
              <a:rPr lang="ru-RU" dirty="0" smtClean="0"/>
              <a:t>Учитывать организационно-методические, нормативно-правовые, психологические, педагогические, </a:t>
            </a:r>
            <a:r>
              <a:rPr lang="ru-RU" dirty="0" err="1" smtClean="0"/>
              <a:t>социокультурные</a:t>
            </a:r>
            <a:r>
              <a:rPr lang="ru-RU" dirty="0" smtClean="0"/>
              <a:t> особенности и проблемы индивидуализации и дифференциации учебно-воспитательной работы с обучающимися различных категорий.</a:t>
            </a:r>
          </a:p>
          <a:p>
            <a:pPr lvl="0"/>
            <a:r>
              <a:rPr lang="ru-RU" dirty="0" smtClean="0"/>
              <a:t>Организовывать работу по научно-методическому сопровождению индивидуализации и дифференциации учебно-воспитательной работы с </a:t>
            </a:r>
            <a:r>
              <a:rPr lang="ru-RU" dirty="0" smtClean="0"/>
              <a:t> </a:t>
            </a:r>
            <a:r>
              <a:rPr lang="ru-RU" dirty="0" smtClean="0"/>
              <a:t>обучающимися различных категорий, в том числе инклюзивного образования.  </a:t>
            </a:r>
          </a:p>
          <a:p>
            <a:pPr lvl="0"/>
            <a:r>
              <a:rPr lang="ru-RU" dirty="0" smtClean="0"/>
              <a:t>Применять Требования ФГОС к условиям образования различных категорий, обучающихся. </a:t>
            </a:r>
          </a:p>
          <a:p>
            <a:r>
              <a:rPr lang="ru-RU" dirty="0" smtClean="0"/>
              <a:t>Разрабатывать индивидуальные образовательные программы, программы индивидуального развития обучающихся различных категорий.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75493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669162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</a:rPr>
              <a:t>ДК-5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642918"/>
            <a:ext cx="8856984" cy="598730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200" b="1" dirty="0" smtClean="0"/>
              <a:t>Владеет:</a:t>
            </a:r>
            <a:endParaRPr lang="ru-RU" sz="2200" dirty="0" smtClean="0"/>
          </a:p>
          <a:p>
            <a:pPr lvl="0"/>
            <a:r>
              <a:rPr lang="ru-RU" sz="2200" dirty="0" smtClean="0"/>
              <a:t>Осуществлять организацию и научно-методическое сопровождение индивидуализации и дифференциации учебно-воспитательной работы с обучающимися различных категорий в сфере общего образования, в том числе сопровождения инклюзивного образования.</a:t>
            </a:r>
          </a:p>
          <a:p>
            <a:pPr lvl="0"/>
            <a:r>
              <a:rPr lang="ru-RU" sz="2200" dirty="0" smtClean="0"/>
              <a:t>Осуществлять организацию эффективного взаимодействия субъектов образовательного процесса.</a:t>
            </a:r>
          </a:p>
          <a:p>
            <a:r>
              <a:rPr lang="ru-RU" sz="2200" dirty="0" smtClean="0"/>
              <a:t>Осуществлять научно-методическое сопровождение разработки индивидуальных образовательных программ, программ индивидуального развития обучающихся различных категорий.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xmlns="" val="2275493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</a:rPr>
              <a:t>Структурные компоненты </a:t>
            </a:r>
            <a:r>
              <a:rPr lang="ru-RU" sz="2800" b="1" dirty="0" err="1" smtClean="0">
                <a:solidFill>
                  <a:srgbClr val="0070C0"/>
                </a:solidFill>
              </a:rPr>
              <a:t>онлайн-курса</a:t>
            </a:r>
            <a:endParaRPr lang="ru-RU" sz="2800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/>
          </a:bodyPr>
          <a:lstStyle/>
          <a:p>
            <a:r>
              <a:rPr lang="ru-RU" dirty="0" smtClean="0"/>
              <a:t>Курс включает два модуля. 	</a:t>
            </a:r>
            <a:endParaRPr lang="ru-RU" dirty="0" smtClean="0"/>
          </a:p>
          <a:p>
            <a:pPr>
              <a:buNone/>
            </a:pPr>
            <a:r>
              <a:rPr lang="ru-RU" u="sng" dirty="0" smtClean="0"/>
              <a:t>Первый </a:t>
            </a:r>
            <a:r>
              <a:rPr lang="ru-RU" u="sng" dirty="0" smtClean="0"/>
              <a:t>модуль (</a:t>
            </a:r>
            <a:r>
              <a:rPr lang="ru-RU" u="sng" dirty="0" err="1" smtClean="0"/>
              <a:t>видеолекция</a:t>
            </a:r>
            <a:r>
              <a:rPr lang="ru-RU" u="sng" dirty="0" smtClean="0"/>
              <a:t> 1</a:t>
            </a:r>
            <a:r>
              <a:rPr lang="ru-RU" u="sng" dirty="0" smtClean="0"/>
              <a:t>)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«</a:t>
            </a:r>
            <a:r>
              <a:rPr lang="ru-RU" dirty="0" smtClean="0"/>
              <a:t>Индивидуализация и дифференциация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обучения </a:t>
            </a:r>
            <a:r>
              <a:rPr lang="ru-RU" dirty="0" smtClean="0"/>
              <a:t>и развития» включает две темы: </a:t>
            </a:r>
            <a:endParaRPr lang="ru-RU" dirty="0" smtClean="0"/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индивидуализация </a:t>
            </a:r>
            <a:r>
              <a:rPr lang="ru-RU" dirty="0" smtClean="0"/>
              <a:t>и дифференциация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образовательного </a:t>
            </a:r>
            <a:r>
              <a:rPr lang="ru-RU" dirty="0" smtClean="0"/>
              <a:t>процесса (тема 1</a:t>
            </a:r>
            <a:r>
              <a:rPr lang="ru-RU" dirty="0" smtClean="0"/>
              <a:t>)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инклюзия </a:t>
            </a:r>
            <a:r>
              <a:rPr lang="ru-RU" dirty="0" smtClean="0"/>
              <a:t>в системе индивидуализации и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дифференциации </a:t>
            </a:r>
            <a:r>
              <a:rPr lang="ru-RU" dirty="0" smtClean="0"/>
              <a:t>образования (тема 2).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0070C0"/>
                </a:solidFill>
              </a:rPr>
              <a:t>Структурные компоненты </a:t>
            </a:r>
            <a:r>
              <a:rPr lang="ru-RU" sz="2800" b="1" dirty="0" err="1" smtClean="0">
                <a:solidFill>
                  <a:srgbClr val="0070C0"/>
                </a:solidFill>
              </a:rPr>
              <a:t>онлайн-курса</a:t>
            </a:r>
            <a:r>
              <a:rPr lang="ru-RU" sz="2800" b="1" dirty="0" smtClean="0">
                <a:solidFill>
                  <a:srgbClr val="0070C0"/>
                </a:solidFill>
              </a:rPr>
              <a:t> (продолжение)</a:t>
            </a:r>
            <a:endParaRPr lang="ru-RU" sz="2800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472518" cy="5054617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u="sng" dirty="0" smtClean="0"/>
              <a:t>Второй </a:t>
            </a:r>
            <a:r>
              <a:rPr lang="ru-RU" u="sng" dirty="0" smtClean="0"/>
              <a:t>модуль (</a:t>
            </a:r>
            <a:r>
              <a:rPr lang="ru-RU" u="sng" dirty="0" err="1" smtClean="0"/>
              <a:t>видеолекция</a:t>
            </a:r>
            <a:r>
              <a:rPr lang="ru-RU" u="sng" dirty="0" smtClean="0"/>
              <a:t> 2)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«</a:t>
            </a:r>
            <a:r>
              <a:rPr lang="ru-RU" dirty="0" smtClean="0"/>
              <a:t>Организационное и научно-методическое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обеспечение </a:t>
            </a:r>
            <a:r>
              <a:rPr lang="ru-RU" dirty="0" smtClean="0"/>
              <a:t>образовательной деятельности</a:t>
            </a:r>
            <a:r>
              <a:rPr lang="ru-RU" dirty="0" smtClean="0"/>
              <a:t>»</a:t>
            </a:r>
          </a:p>
          <a:p>
            <a:pPr>
              <a:buNone/>
            </a:pPr>
            <a:r>
              <a:rPr lang="ru-RU" dirty="0" smtClean="0"/>
              <a:t>включает </a:t>
            </a:r>
            <a:r>
              <a:rPr lang="ru-RU" dirty="0" smtClean="0"/>
              <a:t>две темы: </a:t>
            </a:r>
            <a:endParaRPr lang="ru-RU" dirty="0" smtClean="0"/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социально-психологические </a:t>
            </a:r>
            <a:r>
              <a:rPr lang="ru-RU" dirty="0" smtClean="0"/>
              <a:t>основы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взаимодействия </a:t>
            </a:r>
            <a:r>
              <a:rPr lang="ru-RU" dirty="0" smtClean="0"/>
              <a:t>участников </a:t>
            </a:r>
            <a:r>
              <a:rPr lang="ru-RU" dirty="0" smtClean="0"/>
              <a:t>образовательных</a:t>
            </a:r>
          </a:p>
          <a:p>
            <a:pPr>
              <a:buNone/>
            </a:pPr>
            <a:r>
              <a:rPr lang="ru-RU" dirty="0" smtClean="0"/>
              <a:t>отношений  </a:t>
            </a:r>
            <a:r>
              <a:rPr lang="ru-RU" dirty="0" smtClean="0"/>
              <a:t>(тема 1</a:t>
            </a:r>
            <a:r>
              <a:rPr lang="ru-RU" dirty="0" smtClean="0"/>
              <a:t>);</a:t>
            </a:r>
          </a:p>
          <a:p>
            <a:pPr>
              <a:buFont typeface="Wingdings" pitchFamily="2" charset="2"/>
              <a:buChar char="ü"/>
            </a:pPr>
            <a:r>
              <a:rPr lang="ru-RU" dirty="0" err="1" smtClean="0"/>
              <a:t>психодидактика</a:t>
            </a:r>
            <a:r>
              <a:rPr lang="ru-RU" dirty="0" smtClean="0"/>
              <a:t> </a:t>
            </a:r>
            <a:r>
              <a:rPr lang="ru-RU" dirty="0" smtClean="0"/>
              <a:t>научно-методического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обеспечения </a:t>
            </a:r>
            <a:r>
              <a:rPr lang="ru-RU" dirty="0" smtClean="0"/>
              <a:t>образовательной деятельности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(</a:t>
            </a:r>
            <a:r>
              <a:rPr lang="ru-RU" dirty="0" smtClean="0"/>
              <a:t>тема 2).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642942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rgbClr val="0070C0"/>
                </a:solidFill>
              </a:rPr>
              <a:t/>
            </a:r>
            <a:br>
              <a:rPr lang="ru-RU" sz="3100" b="1" dirty="0" smtClean="0">
                <a:solidFill>
                  <a:srgbClr val="0070C0"/>
                </a:solidFill>
              </a:rPr>
            </a:br>
            <a:r>
              <a:rPr lang="ru-RU" sz="3100" b="1" dirty="0" smtClean="0">
                <a:solidFill>
                  <a:srgbClr val="0070C0"/>
                </a:solidFill>
              </a:rPr>
              <a:t>Организация </a:t>
            </a:r>
            <a:r>
              <a:rPr lang="ru-RU" sz="3100" b="1" dirty="0" smtClean="0">
                <a:solidFill>
                  <a:srgbClr val="0070C0"/>
                </a:solidFill>
              </a:rPr>
              <a:t>обучения в формате </a:t>
            </a:r>
            <a:r>
              <a:rPr lang="ru-RU" sz="3100" b="1" dirty="0" err="1" smtClean="0">
                <a:solidFill>
                  <a:srgbClr val="0070C0"/>
                </a:solidFill>
              </a:rPr>
              <a:t>онлайн-курса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142984"/>
            <a:ext cx="8543956" cy="5500726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Процесс обучения построен по принципу нелинейного прохождения различных учебных элементов. </a:t>
            </a:r>
          </a:p>
          <a:p>
            <a:r>
              <a:rPr lang="ru-RU" b="1" dirty="0" smtClean="0"/>
              <a:t>Виды учебного материала</a:t>
            </a:r>
            <a:r>
              <a:rPr lang="ru-RU" dirty="0" smtClean="0"/>
              <a:t>: текстовые лекции, </a:t>
            </a:r>
            <a:r>
              <a:rPr lang="ru-RU" dirty="0" err="1" smtClean="0"/>
              <a:t>видеолекции</a:t>
            </a:r>
            <a:r>
              <a:rPr lang="ru-RU" dirty="0" smtClean="0"/>
              <a:t>, презентации, тесты, самостоятельные задания с самопроверкой.</a:t>
            </a:r>
          </a:p>
          <a:p>
            <a:r>
              <a:rPr lang="ru-RU" dirty="0" smtClean="0"/>
              <a:t>Основной теоретический материал представлен в формате </a:t>
            </a:r>
            <a:r>
              <a:rPr lang="ru-RU" dirty="0" err="1" smtClean="0"/>
              <a:t>видеолекций</a:t>
            </a:r>
            <a:r>
              <a:rPr lang="ru-RU" dirty="0" smtClean="0"/>
              <a:t>.</a:t>
            </a:r>
            <a:r>
              <a:rPr lang="ru-RU" b="1" dirty="0" smtClean="0"/>
              <a:t> </a:t>
            </a:r>
            <a:endParaRPr lang="ru-RU" b="1" dirty="0" smtClean="0"/>
          </a:p>
          <a:p>
            <a:r>
              <a:rPr lang="ru-RU" dirty="0" smtClean="0"/>
              <a:t>Каждая </a:t>
            </a:r>
            <a:r>
              <a:rPr lang="ru-RU" dirty="0" err="1" smtClean="0"/>
              <a:t>видеолекция</a:t>
            </a:r>
            <a:r>
              <a:rPr lang="ru-RU" dirty="0" smtClean="0"/>
              <a:t> содержит по два небольших фрагмента по 10-13 минут и перемежается ссылками на информационные ресурсы, вопросами для самопроверки, которые позволяют понять степень усвоения отдельных фрагментов. </a:t>
            </a:r>
            <a:endParaRPr lang="ru-RU" dirty="0" smtClean="0"/>
          </a:p>
          <a:p>
            <a:r>
              <a:rPr lang="ru-RU" dirty="0" smtClean="0"/>
              <a:t>Обязательным </a:t>
            </a:r>
            <a:r>
              <a:rPr lang="ru-RU" dirty="0" smtClean="0"/>
              <a:t>элементом курса является выполнение заданий с получением оценки. По окончании изучения модуля предполагается итоговое тестирование и решение кейсов.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</a:rPr>
              <a:t>Система оценивания</a:t>
            </a:r>
            <a:endParaRPr lang="ru-RU" sz="2800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/>
          <a:lstStyle/>
          <a:p>
            <a:r>
              <a:rPr lang="ru-RU" dirty="0" smtClean="0"/>
              <a:t>Оценочные средства текущего контроля успеваемости и промежуточной аттестации представлены творческими заданиями по темам модуля. Итоговая аттестация студентов по итогам освоения образовательного </a:t>
            </a:r>
            <a:r>
              <a:rPr lang="ru-RU" dirty="0" err="1" smtClean="0"/>
              <a:t>онлайн-курса</a:t>
            </a:r>
            <a:r>
              <a:rPr lang="ru-RU" dirty="0" smtClean="0"/>
              <a:t> включает итоговое тестирование и решение кейсов.</a:t>
            </a:r>
          </a:p>
          <a:p>
            <a:r>
              <a:rPr lang="ru-RU" dirty="0" smtClean="0"/>
              <a:t>Для контроля качества освоения модуля применяется </a:t>
            </a:r>
            <a:r>
              <a:rPr lang="ru-RU" dirty="0" err="1" smtClean="0"/>
              <a:t>балльно-рейтинговая</a:t>
            </a:r>
            <a:r>
              <a:rPr lang="ru-RU" dirty="0" smtClean="0"/>
              <a:t> система.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ru-RU" sz="2800" b="1" dirty="0" err="1" smtClean="0">
                <a:solidFill>
                  <a:srgbClr val="0070C0"/>
                </a:solidFill>
              </a:rPr>
              <a:t>Балльно-рейтинговая</a:t>
            </a:r>
            <a:r>
              <a:rPr lang="ru-RU" sz="2800" b="1" dirty="0" smtClean="0">
                <a:solidFill>
                  <a:srgbClr val="0070C0"/>
                </a:solidFill>
              </a:rPr>
              <a:t> система оценивания</a:t>
            </a:r>
            <a:endParaRPr lang="ru-RU" sz="2800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14422"/>
            <a:ext cx="8472518" cy="5429288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При </a:t>
            </a:r>
            <a:r>
              <a:rPr lang="ru-RU" dirty="0" err="1" smtClean="0"/>
              <a:t>балльно-рейтинговой</a:t>
            </a:r>
            <a:r>
              <a:rPr lang="ru-RU" dirty="0" smtClean="0"/>
              <a:t> системе оценивание уровня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знаний </a:t>
            </a:r>
            <a:r>
              <a:rPr lang="ru-RU" dirty="0" smtClean="0"/>
              <a:t>студентов осуществляется по </a:t>
            </a:r>
            <a:r>
              <a:rPr lang="ru-RU" dirty="0" smtClean="0"/>
              <a:t>100-балльной</a:t>
            </a:r>
          </a:p>
          <a:p>
            <a:pPr>
              <a:buNone/>
            </a:pPr>
            <a:r>
              <a:rPr lang="ru-RU" dirty="0" smtClean="0"/>
              <a:t>шкале </a:t>
            </a:r>
            <a:r>
              <a:rPr lang="ru-RU" dirty="0" smtClean="0"/>
              <a:t>(текущая аттестация) и 5-балльной шкале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(</a:t>
            </a:r>
            <a:r>
              <a:rPr lang="ru-RU" dirty="0" smtClean="0"/>
              <a:t>промежуточная и итоговая аттестации).</a:t>
            </a:r>
          </a:p>
          <a:p>
            <a:pPr>
              <a:buNone/>
            </a:pPr>
            <a:r>
              <a:rPr lang="ru-RU" dirty="0" smtClean="0"/>
              <a:t>Перевод результатов оценивания из одной системы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оценок </a:t>
            </a:r>
            <a:r>
              <a:rPr lang="ru-RU" dirty="0" smtClean="0"/>
              <a:t>в другую проводится по следующим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соответствиям</a:t>
            </a:r>
            <a:r>
              <a:rPr lang="ru-RU" dirty="0" smtClean="0"/>
              <a:t>:</a:t>
            </a:r>
          </a:p>
          <a:p>
            <a:r>
              <a:rPr lang="ru-RU" dirty="0" smtClean="0"/>
              <a:t>0 - 50 баллов 	= «неудовлетворительно», «не зачтено»</a:t>
            </a:r>
          </a:p>
          <a:p>
            <a:r>
              <a:rPr lang="ru-RU" dirty="0" smtClean="0"/>
              <a:t>51 – 65 баллов 	= «удовлетворительно», «зачтено»</a:t>
            </a:r>
          </a:p>
          <a:p>
            <a:r>
              <a:rPr lang="ru-RU" dirty="0" smtClean="0"/>
              <a:t>66 - 80 балла	</a:t>
            </a:r>
            <a:r>
              <a:rPr lang="ru-RU" dirty="0" smtClean="0"/>
              <a:t>= </a:t>
            </a:r>
            <a:r>
              <a:rPr lang="ru-RU" dirty="0" smtClean="0"/>
              <a:t>«хорошо», «зачтено»</a:t>
            </a:r>
          </a:p>
          <a:p>
            <a:r>
              <a:rPr lang="ru-RU" dirty="0" smtClean="0"/>
              <a:t>81 – 100 баллов 	= «отлично», «зачтено</a:t>
            </a:r>
            <a:r>
              <a:rPr lang="ru-RU" dirty="0" smtClean="0"/>
              <a:t>»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Общая характеристика курса</a:t>
            </a:r>
            <a:endParaRPr lang="ru-RU" sz="28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lnSpcReduction="10000"/>
          </a:bodyPr>
          <a:lstStyle/>
          <a:p>
            <a:r>
              <a:rPr lang="ru-RU" sz="2800" b="1" dirty="0" err="1" smtClean="0"/>
              <a:t>Онлайн-курс</a:t>
            </a:r>
            <a:r>
              <a:rPr lang="ru-RU" sz="2800" dirty="0" smtClean="0"/>
              <a:t> «Научно-методическая деятельность по индивидуализации и дифференциации  образования» ориентирован на подготовку обучающихся по программам магистратуры с направленностью «Педагог-исследователь (методист).</a:t>
            </a:r>
          </a:p>
          <a:p>
            <a:r>
              <a:rPr lang="ru-RU" sz="2800" b="1" dirty="0" smtClean="0"/>
              <a:t>Цель </a:t>
            </a:r>
            <a:r>
              <a:rPr lang="ru-RU" sz="2800" b="1" dirty="0" smtClean="0"/>
              <a:t>курса</a:t>
            </a:r>
            <a:r>
              <a:rPr lang="ru-RU" sz="2800" b="1" dirty="0" smtClean="0"/>
              <a:t>: </a:t>
            </a:r>
            <a:r>
              <a:rPr lang="ru-RU" sz="2800" dirty="0" smtClean="0"/>
              <a:t>повысить </a:t>
            </a:r>
            <a:r>
              <a:rPr lang="ru-RU" sz="2800" dirty="0" smtClean="0"/>
              <a:t>качество подготовки будущих педагогов в области организационного и научно-методического сопровождения деятельности по индивидуализации и дифференциации обучения и </a:t>
            </a:r>
            <a:r>
              <a:rPr lang="ru-RU" sz="2800" dirty="0" smtClean="0"/>
              <a:t>воспитания </a:t>
            </a:r>
            <a:r>
              <a:rPr lang="ru-RU" sz="2800" dirty="0" smtClean="0"/>
              <a:t>детей разных </a:t>
            </a:r>
            <a:r>
              <a:rPr lang="ru-RU" sz="2800" dirty="0" smtClean="0"/>
              <a:t>категорий.</a:t>
            </a:r>
          </a:p>
        </p:txBody>
      </p:sp>
    </p:spTree>
    <p:extLst>
      <p:ext uri="{BB962C8B-B14F-4D97-AF65-F5344CB8AC3E}">
        <p14:creationId xmlns:p14="http://schemas.microsoft.com/office/powerpoint/2010/main" xmlns="" val="736798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576064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Общая характеристика </a:t>
            </a:r>
            <a:r>
              <a:rPr lang="ru-RU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курса (продолжение)</a:t>
            </a:r>
            <a:endParaRPr lang="ru-RU" sz="28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142984"/>
            <a:ext cx="8358246" cy="53578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dirty="0" smtClean="0"/>
              <a:t>Общая трудоемкость </a:t>
            </a:r>
            <a:r>
              <a:rPr lang="ru-RU" sz="2800" dirty="0" err="1" smtClean="0"/>
              <a:t>онлайн-курса</a:t>
            </a:r>
            <a:r>
              <a:rPr lang="ru-RU" sz="2800" dirty="0" smtClean="0"/>
              <a:t> «Научно-методическая деятельность по индивидуализации и дифференциации  образования» составляет </a:t>
            </a:r>
            <a:r>
              <a:rPr lang="ru-RU" sz="2800" dirty="0" smtClean="0"/>
              <a:t> 2 зачетные единицы. </a:t>
            </a:r>
            <a:endParaRPr lang="ru-RU" sz="2800" b="1" dirty="0" smtClean="0"/>
          </a:p>
          <a:p>
            <a:pPr marL="0" indent="0">
              <a:buNone/>
            </a:pPr>
            <a:r>
              <a:rPr lang="ru-RU" sz="2800" b="1" dirty="0" smtClean="0"/>
              <a:t>Срок освоения </a:t>
            </a:r>
            <a:r>
              <a:rPr lang="ru-RU" sz="2800" dirty="0" err="1" smtClean="0"/>
              <a:t>онлайн-курса</a:t>
            </a:r>
            <a:r>
              <a:rPr lang="ru-RU" sz="2800" dirty="0" smtClean="0"/>
              <a:t> составляет </a:t>
            </a:r>
            <a:r>
              <a:rPr lang="ru-RU" sz="2800" dirty="0" smtClean="0"/>
              <a:t> 4 недели, </a:t>
            </a:r>
            <a:r>
              <a:rPr lang="ru-RU" sz="2800" dirty="0" smtClean="0"/>
              <a:t>со средней нагрузкой в неделю 18 </a:t>
            </a:r>
            <a:r>
              <a:rPr lang="ru-RU" sz="2800" dirty="0" smtClean="0"/>
              <a:t>часов.</a:t>
            </a:r>
            <a:endParaRPr lang="ru-RU" sz="2800" b="1" dirty="0" smtClean="0"/>
          </a:p>
          <a:p>
            <a:pPr marL="0" indent="0">
              <a:buNone/>
            </a:pPr>
            <a:r>
              <a:rPr lang="ru-RU" sz="2800" b="1" dirty="0" smtClean="0"/>
              <a:t>Инновационные </a:t>
            </a:r>
            <a:r>
              <a:rPr lang="ru-RU" sz="2800" b="1" dirty="0" smtClean="0"/>
              <a:t>технологии обучения, используемые в </a:t>
            </a:r>
            <a:r>
              <a:rPr lang="ru-RU" sz="2800" b="1" dirty="0" err="1" smtClean="0"/>
              <a:t>онлайн-курсе</a:t>
            </a:r>
            <a:r>
              <a:rPr lang="ru-RU" sz="2800" dirty="0" smtClean="0"/>
              <a:t>: </a:t>
            </a:r>
            <a:endParaRPr lang="ru-RU" sz="2800" dirty="0" smtClean="0"/>
          </a:p>
          <a:p>
            <a:pPr marL="0" indent="0">
              <a:buFont typeface="Wingdings" pitchFamily="2" charset="2"/>
              <a:buChar char="ü"/>
            </a:pPr>
            <a:r>
              <a:rPr lang="ru-RU" sz="2800" dirty="0" smtClean="0"/>
              <a:t>дистанционные </a:t>
            </a:r>
            <a:r>
              <a:rPr lang="ru-RU" sz="2800" dirty="0" smtClean="0"/>
              <a:t>технологии, </a:t>
            </a:r>
            <a:endParaRPr lang="ru-RU" sz="2800" dirty="0" smtClean="0"/>
          </a:p>
          <a:p>
            <a:pPr marL="0" indent="0">
              <a:buFont typeface="Wingdings" pitchFamily="2" charset="2"/>
              <a:buChar char="ü"/>
            </a:pPr>
            <a:r>
              <a:rPr lang="ru-RU" sz="2800" dirty="0" smtClean="0"/>
              <a:t>рефлексивные </a:t>
            </a:r>
            <a:r>
              <a:rPr lang="ru-RU" sz="2800" dirty="0" smtClean="0"/>
              <a:t>технологии</a:t>
            </a:r>
            <a:r>
              <a:rPr lang="ru-RU" sz="2800" dirty="0" smtClean="0"/>
              <a:t>,</a:t>
            </a:r>
          </a:p>
          <a:p>
            <a:pPr marL="0" indent="0">
              <a:buFont typeface="Wingdings" pitchFamily="2" charset="2"/>
              <a:buChar char="ü"/>
            </a:pPr>
            <a:r>
              <a:rPr lang="ru-RU" sz="2800" dirty="0" smtClean="0"/>
              <a:t>проектное обучение.</a:t>
            </a:r>
            <a:endParaRPr lang="ru-RU" sz="28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504056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</a:rPr>
              <a:t>Планируемые результаты обучения</a:t>
            </a:r>
            <a:endParaRPr lang="ru-RU" sz="28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142984"/>
            <a:ext cx="8501122" cy="5487235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ДК-1 </a:t>
            </a:r>
            <a:r>
              <a:rPr lang="ru-RU" sz="3600" dirty="0" smtClean="0"/>
              <a:t>«Способен консультировать и организовывать взаимодействие педагогических работников по разработке научно-методического обеспечения образовательной деятельности при определении содержания учебных программ, форм, методов и средств обучения»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74060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</a:rPr>
              <a:t>ДК-1</a:t>
            </a:r>
            <a:endParaRPr lang="ru-RU" sz="28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785794"/>
            <a:ext cx="8715436" cy="584442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b="1" dirty="0" smtClean="0"/>
              <a:t>Знает</a:t>
            </a:r>
            <a:r>
              <a:rPr lang="ru-RU" sz="2400" b="1" dirty="0" smtClean="0"/>
              <a:t>:</a:t>
            </a:r>
            <a:endParaRPr lang="ru-RU" sz="2400" dirty="0" smtClean="0"/>
          </a:p>
          <a:p>
            <a:pPr lvl="0"/>
            <a:r>
              <a:rPr lang="ru-RU" sz="2200" dirty="0" smtClean="0"/>
              <a:t>Требования профессиональных стандартов и иных квалификационных характеристик к </a:t>
            </a:r>
            <a:r>
              <a:rPr lang="ru-RU" sz="2200" dirty="0" smtClean="0"/>
              <a:t>педагогу</a:t>
            </a:r>
            <a:endParaRPr lang="ru-RU" sz="2200" dirty="0" smtClean="0"/>
          </a:p>
          <a:p>
            <a:pPr lvl="0"/>
            <a:r>
              <a:rPr lang="ru-RU" sz="2200" dirty="0" smtClean="0"/>
              <a:t>Основные этапы взаимодействия педагогических работников при разработке учебного плана, календарного учебного графика, рабочих программ учебных предметов, курсов, образовательной программы</a:t>
            </a:r>
          </a:p>
          <a:p>
            <a:pPr lvl="0"/>
            <a:r>
              <a:rPr lang="ru-RU" sz="2200" dirty="0" smtClean="0"/>
              <a:t>Методику разработки программ и оценочных средств, соответствующих требованиям </a:t>
            </a:r>
            <a:r>
              <a:rPr lang="ru-RU" sz="2200" dirty="0" err="1" smtClean="0"/>
              <a:t>компетентностного</a:t>
            </a:r>
            <a:r>
              <a:rPr lang="ru-RU" sz="2200" dirty="0" smtClean="0"/>
              <a:t> подхода в образовании </a:t>
            </a:r>
          </a:p>
          <a:p>
            <a:pPr lvl="0"/>
            <a:r>
              <a:rPr lang="ru-RU" sz="2200" dirty="0" smtClean="0"/>
              <a:t>Требования к современным учебным и учебно-методическим пособиям, электронным образовательным ресурсами иным методическим материалам </a:t>
            </a:r>
          </a:p>
          <a:p>
            <a:r>
              <a:rPr lang="ru-RU" sz="2200" dirty="0" smtClean="0"/>
              <a:t>Правила слушания, ведения беседы, убеждения; приемы привлечения внимания, структурирования информации, преодоления барьеров общения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xmlns="" val="2807817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14290"/>
            <a:ext cx="8784976" cy="622422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</a:rPr>
              <a:t>ДК-1</a:t>
            </a:r>
            <a:endParaRPr lang="ru-RU" sz="28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908720"/>
            <a:ext cx="8643998" cy="58326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200" b="1" dirty="0" smtClean="0"/>
              <a:t>Умеет:</a:t>
            </a:r>
            <a:endParaRPr lang="ru-RU" sz="2200" dirty="0" smtClean="0"/>
          </a:p>
          <a:p>
            <a:pPr lvl="0"/>
            <a:r>
              <a:rPr lang="ru-RU" sz="2200" dirty="0" smtClean="0"/>
              <a:t>Формулировать и обсуждать с руководством организации и педагогами задачи, концепцию и методы изучения требований рынка труда и обучающихся, ресурсы, необходимые для его проведения и источники их привлечения </a:t>
            </a:r>
          </a:p>
          <a:p>
            <a:pPr lvl="0"/>
            <a:r>
              <a:rPr lang="ru-RU" sz="2200" dirty="0" smtClean="0"/>
              <a:t>Составлять и представлять руководству организации и педагогическому коллективу предложения и рекомендации по формированию образовательных программ, совершенствованию условий их реализации </a:t>
            </a:r>
          </a:p>
          <a:p>
            <a:r>
              <a:rPr lang="ru-RU" sz="2200" dirty="0" smtClean="0"/>
              <a:t>Планировать и проводить обсуждение с руководством образовательной организации и педагогами, реализующими образовательную программу, ее целей, задач и (или) специфики, роли каждого из учебных предметов, курсов, дисциплин (модулей), иных компонентов в программе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xmlns="" val="2089611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14290"/>
            <a:ext cx="8928992" cy="622422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</a:rPr>
              <a:t>ДК-1</a:t>
            </a:r>
            <a:endParaRPr lang="ru-RU" sz="28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8596" y="1052736"/>
            <a:ext cx="8286808" cy="568863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200" b="1" dirty="0" smtClean="0"/>
              <a:t>Владеет:</a:t>
            </a:r>
            <a:endParaRPr lang="ru-RU" sz="2200" dirty="0" smtClean="0"/>
          </a:p>
          <a:p>
            <a:pPr lvl="0"/>
            <a:r>
              <a:rPr lang="ru-RU" sz="2200" dirty="0" smtClean="0"/>
              <a:t>Выполнять консультирование педагогических работников в ходе разработки научно-методического обеспечения образовательной деятельности</a:t>
            </a:r>
          </a:p>
          <a:p>
            <a:pPr lvl="0"/>
            <a:r>
              <a:rPr lang="ru-RU" sz="2200" dirty="0" smtClean="0"/>
              <a:t>Осуществлять научно-методическую поддержку педагогов при определении содержания учебных программ</a:t>
            </a:r>
          </a:p>
          <a:p>
            <a:pPr lvl="0"/>
            <a:r>
              <a:rPr lang="ru-RU" sz="2200" dirty="0" smtClean="0"/>
              <a:t>Оформлять научно-методическую документацию </a:t>
            </a:r>
          </a:p>
          <a:p>
            <a:r>
              <a:rPr lang="ru-RU" sz="2200" dirty="0" smtClean="0"/>
              <a:t>Устанавливать профессиональное взаимодействие с педагогами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xmlns="" val="2068448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504056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</a:rPr>
              <a:t>Планируемые результаты </a:t>
            </a:r>
            <a:r>
              <a:rPr lang="ru-RU" sz="2800" b="1" dirty="0" smtClean="0">
                <a:solidFill>
                  <a:srgbClr val="0070C0"/>
                </a:solidFill>
              </a:rPr>
              <a:t>обучения (продолжение)</a:t>
            </a:r>
            <a:endParaRPr lang="ru-RU" sz="28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00108"/>
            <a:ext cx="8358246" cy="55007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b="1" dirty="0" smtClean="0"/>
              <a:t>ДК-3</a:t>
            </a:r>
            <a:r>
              <a:rPr lang="ru-RU" sz="3600" dirty="0" smtClean="0"/>
              <a:t> «Способен проектировать индивидуальные программы повышения квалификации, профессионального и личностного развития, формировать готовность педагогов к внедрению инновационных образовательных программ и технологий в сфере общего образования»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52794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856984" cy="454278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0070C0"/>
                </a:solidFill>
              </a:rPr>
              <a:t>ДК-3</a:t>
            </a:r>
            <a:endParaRPr lang="ru-RU" sz="28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642918"/>
            <a:ext cx="8715436" cy="609845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200" b="1" dirty="0" smtClean="0"/>
              <a:t>Знает:</a:t>
            </a:r>
            <a:endParaRPr lang="ru-RU" sz="2200" dirty="0" smtClean="0"/>
          </a:p>
          <a:p>
            <a:pPr lvl="0"/>
            <a:r>
              <a:rPr lang="ru-RU" sz="2200" dirty="0" smtClean="0"/>
              <a:t>требования к профессиональному развитию педагогов, процедуры аттестации педагогических работников</a:t>
            </a:r>
          </a:p>
          <a:p>
            <a:pPr lvl="0"/>
            <a:r>
              <a:rPr lang="ru-RU" sz="2200" dirty="0" smtClean="0"/>
              <a:t>методы и технологии проектирования программы повышения квалификации</a:t>
            </a:r>
          </a:p>
          <a:p>
            <a:r>
              <a:rPr lang="ru-RU" sz="2200" dirty="0" smtClean="0"/>
              <a:t>методики и технологии личностного развития педагогических </a:t>
            </a:r>
            <a:r>
              <a:rPr lang="ru-RU" sz="2200" dirty="0" smtClean="0"/>
              <a:t>кадров</a:t>
            </a:r>
          </a:p>
          <a:p>
            <a:pPr>
              <a:buNone/>
            </a:pPr>
            <a:r>
              <a:rPr lang="ru-RU" sz="2200" b="1" dirty="0" smtClean="0"/>
              <a:t>Умеет:</a:t>
            </a:r>
            <a:endParaRPr lang="ru-RU" sz="2200" dirty="0" smtClean="0"/>
          </a:p>
          <a:p>
            <a:pPr lvl="0"/>
            <a:r>
              <a:rPr lang="ru-RU" sz="2200" dirty="0" smtClean="0"/>
              <a:t>осуществлять педагогическое сопровождение профессионального роста педагогических работников </a:t>
            </a:r>
          </a:p>
          <a:p>
            <a:pPr lvl="0"/>
            <a:r>
              <a:rPr lang="ru-RU" sz="2200" dirty="0" smtClean="0"/>
              <a:t>участвовать в процедурах аттестации педагогических работников</a:t>
            </a:r>
          </a:p>
          <a:p>
            <a:pPr lvl="0"/>
            <a:r>
              <a:rPr lang="ru-RU" sz="2200" dirty="0" smtClean="0"/>
              <a:t>проектировать программы повышения квалификации</a:t>
            </a:r>
          </a:p>
          <a:p>
            <a:pPr lvl="0"/>
            <a:r>
              <a:rPr lang="ru-RU" sz="2200" dirty="0" smtClean="0"/>
              <a:t>выявлять инновационные образовательные программы и технологии в сфере общего образования</a:t>
            </a:r>
          </a:p>
          <a:p>
            <a:r>
              <a:rPr lang="ru-RU" sz="2200" dirty="0" smtClean="0"/>
              <a:t>осуществлять подготовку педагогических кадров к реализации инновационных образовательных программ и технологий в сфере общего образования</a:t>
            </a:r>
            <a:endParaRPr lang="ru-RU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1960</TotalTime>
  <Words>1013</Words>
  <Application>Microsoft Office PowerPoint</Application>
  <PresentationFormat>Экран (4:3)</PresentationFormat>
  <Paragraphs>115</Paragraphs>
  <Slides>19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«Научно-методическая деятельность по индивидуализации и дифференциации  образования»</vt:lpstr>
      <vt:lpstr>Общая характеристика курса</vt:lpstr>
      <vt:lpstr>Общая характеристика курса (продолжение)</vt:lpstr>
      <vt:lpstr>Планируемые результаты обучения</vt:lpstr>
      <vt:lpstr>ДК-1</vt:lpstr>
      <vt:lpstr>ДК-1</vt:lpstr>
      <vt:lpstr>ДК-1</vt:lpstr>
      <vt:lpstr>Планируемые результаты обучения (продолжение)</vt:lpstr>
      <vt:lpstr>ДК-3</vt:lpstr>
      <vt:lpstr>ДК-3</vt:lpstr>
      <vt:lpstr>Планируемые результаты обучения (продолжение)</vt:lpstr>
      <vt:lpstr>ДК-5</vt:lpstr>
      <vt:lpstr>ДК-5</vt:lpstr>
      <vt:lpstr>ДК-5</vt:lpstr>
      <vt:lpstr>Структурные компоненты онлайн-курса</vt:lpstr>
      <vt:lpstr>Структурные компоненты онлайн-курса (продолжение)</vt:lpstr>
      <vt:lpstr> Организация обучения в формате онлайн-курса </vt:lpstr>
      <vt:lpstr>Система оценивания</vt:lpstr>
      <vt:lpstr>Балльно-рейтинговая система оценивания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PC</dc:creator>
  <cp:lastModifiedBy>PC</cp:lastModifiedBy>
  <cp:revision>158</cp:revision>
  <dcterms:created xsi:type="dcterms:W3CDTF">2016-11-16T06:34:19Z</dcterms:created>
  <dcterms:modified xsi:type="dcterms:W3CDTF">2017-03-08T20:05:16Z</dcterms:modified>
</cp:coreProperties>
</file>