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2"/>
    <p:restoredTop sz="94694"/>
  </p:normalViewPr>
  <p:slideViewPr>
    <p:cSldViewPr snapToGrid="0" snapToObjects="1">
      <p:cViewPr varScale="1">
        <p:scale>
          <a:sx n="98" d="100"/>
          <a:sy n="98"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3C4099-5C94-1C45-AE70-08E106BC1A8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F09B23A-CA83-3A4F-907B-CF7B9F2CB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0FDDC5A-9832-5B4E-B2A5-C17CFB1D4102}"/>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8EBE0493-AFA2-FE4F-9B25-671B53F241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7D440F4-B3D8-4749-A293-D76B00354702}"/>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108774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1ADA1D-DE8E-C34C-ADA2-2DF0CAC7E97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43D0259-BE2B-6944-91D4-4638948A367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8A22903-647C-6849-B08F-AE0CB327A572}"/>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8F5BF74A-86F0-2746-A3CA-D6A99EC296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77CA215-9536-804E-97E6-4A670B885094}"/>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1209027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05E3F2B-2D75-5F4D-BD23-7C1CA79121E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4F6541C-B38C-6048-9564-0247F328C3D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E164C7A-3F2D-A141-A75B-E9C2700E57D1}"/>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C65437A7-3C23-D94C-B890-D96548911C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9B0FD1B-3601-8445-A92A-E8635FCBAED8}"/>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190874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0559E1-1C3C-944E-AD80-2314E00779E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12429AF-5F67-A44C-BFF1-CD47B46B52F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8D58E01-00B7-BB46-B9BC-C93F6692484E}"/>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A993057C-CC0B-A74C-802C-C01ACDCA947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925633-CD01-6344-8C16-6DD94919A1F3}"/>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15999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87F05A-24D6-A54D-B270-B4D4FC70C77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776AAEC-B26D-E74D-B458-1376AF01A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344EA91-4046-AE42-A891-63344ADCE51B}"/>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64E3BD53-68F0-4544-B198-E41977D5BD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0C1B3-A261-B445-AB35-E0D0A8BB5505}"/>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1849140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D08BD-06AF-B748-B5E4-936ACDB4C79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BFC99B4-4E53-B740-B6BD-A3646261320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EBEF4D6-93D0-B843-A64F-3A55A96EB40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291722A5-E6E2-4642-B1A1-372E0FFD526D}"/>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6" name="Alatunnisteen paikkamerkki 5">
            <a:extLst>
              <a:ext uri="{FF2B5EF4-FFF2-40B4-BE49-F238E27FC236}">
                <a16:creationId xmlns:a16="http://schemas.microsoft.com/office/drawing/2014/main" id="{C40911FD-BCD9-C546-80D0-820662F1A76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7D3CC01-ECB9-4049-B0EE-8F03B53268E4}"/>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210310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788460-ED86-C046-A06C-110C8380A85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852B195-D8C1-1D40-8342-73E656B55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BA0B034-74F2-694D-8249-A5C00867D1C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A03EAAC-A0EC-5B47-98ED-ACF8BB36C6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EEDCEBB-8538-174D-AECC-3F79B5B09F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A86CF23-C00C-E94C-BFED-8DD4DA2C1B1B}"/>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8" name="Alatunnisteen paikkamerkki 7">
            <a:extLst>
              <a:ext uri="{FF2B5EF4-FFF2-40B4-BE49-F238E27FC236}">
                <a16:creationId xmlns:a16="http://schemas.microsoft.com/office/drawing/2014/main" id="{EA07A893-0BBD-7F40-9C66-B57C91FF6C7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9704C34-C2F5-9E49-AF9B-7FAA7F80972F}"/>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34932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F46E85-CF08-1442-8584-0572CE91ED7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565DACE-26F0-B047-A4F9-BCBD14C365D9}"/>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4" name="Alatunnisteen paikkamerkki 3">
            <a:extLst>
              <a:ext uri="{FF2B5EF4-FFF2-40B4-BE49-F238E27FC236}">
                <a16:creationId xmlns:a16="http://schemas.microsoft.com/office/drawing/2014/main" id="{2C1E806F-749D-3645-98ED-D967CC7808E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9D3AFF4-88CA-4B45-9721-FBEF5DA4DF22}"/>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286909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F55ACE3-D75C-A244-9DD8-1DDC820CB86C}"/>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3" name="Alatunnisteen paikkamerkki 2">
            <a:extLst>
              <a:ext uri="{FF2B5EF4-FFF2-40B4-BE49-F238E27FC236}">
                <a16:creationId xmlns:a16="http://schemas.microsoft.com/office/drawing/2014/main" id="{232E7C40-22D5-6C4A-86EB-E96EABE646E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F341B48-FBD0-604A-9B63-DCD5C703E37D}"/>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359458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95B3C-0B01-354C-B939-81B0121C531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CDF310F-024F-C445-89DA-492203B823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9CF6AA7-C484-C64B-9363-88E1383A7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7678BE4-2EB7-7140-BCB4-C8D3B17060BD}"/>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6" name="Alatunnisteen paikkamerkki 5">
            <a:extLst>
              <a:ext uri="{FF2B5EF4-FFF2-40B4-BE49-F238E27FC236}">
                <a16:creationId xmlns:a16="http://schemas.microsoft.com/office/drawing/2014/main" id="{4BF18AB8-46BE-A241-8473-9DD787DC0D8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343D310-3640-8F4C-9501-AC550C72B04D}"/>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290653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60B3C-A719-5742-B02E-7EAFF81C884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DE7C2D1-F650-8E4A-B5DF-AE225B2D4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38961FA-94F5-A642-9B12-597E6002B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59FE429-6508-1B45-980B-2FF71A2D6576}"/>
              </a:ext>
            </a:extLst>
          </p:cNvPr>
          <p:cNvSpPr>
            <a:spLocks noGrp="1"/>
          </p:cNvSpPr>
          <p:nvPr>
            <p:ph type="dt" sz="half" idx="10"/>
          </p:nvPr>
        </p:nvSpPr>
        <p:spPr/>
        <p:txBody>
          <a:bodyPr/>
          <a:lstStyle/>
          <a:p>
            <a:fld id="{A3FF899F-5305-9844-A584-9901EC470F06}" type="datetimeFigureOut">
              <a:rPr lang="fi-FI" smtClean="0"/>
              <a:t>18.1.2022</a:t>
            </a:fld>
            <a:endParaRPr lang="fi-FI"/>
          </a:p>
        </p:txBody>
      </p:sp>
      <p:sp>
        <p:nvSpPr>
          <p:cNvPr id="6" name="Alatunnisteen paikkamerkki 5">
            <a:extLst>
              <a:ext uri="{FF2B5EF4-FFF2-40B4-BE49-F238E27FC236}">
                <a16:creationId xmlns:a16="http://schemas.microsoft.com/office/drawing/2014/main" id="{AA0F08DC-C296-AC48-B8DF-1236784181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D50BCF8-080C-E042-BAE9-1A87925D270B}"/>
              </a:ext>
            </a:extLst>
          </p:cNvPr>
          <p:cNvSpPr>
            <a:spLocks noGrp="1"/>
          </p:cNvSpPr>
          <p:nvPr>
            <p:ph type="sldNum" sz="quarter" idx="12"/>
          </p:nvPr>
        </p:nvSpPr>
        <p:spPr/>
        <p:txBody>
          <a:bodyPr/>
          <a:lstStyle/>
          <a:p>
            <a:fld id="{57E1948A-42B5-DF47-8FB7-5DCBBF88B2A7}" type="slidenum">
              <a:rPr lang="fi-FI" smtClean="0"/>
              <a:t>‹#›</a:t>
            </a:fld>
            <a:endParaRPr lang="fi-FI"/>
          </a:p>
        </p:txBody>
      </p:sp>
    </p:spTree>
    <p:extLst>
      <p:ext uri="{BB962C8B-B14F-4D97-AF65-F5344CB8AC3E}">
        <p14:creationId xmlns:p14="http://schemas.microsoft.com/office/powerpoint/2010/main" val="273794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AB0F364-C1E2-294F-9226-AB7E9165C6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C9D4047-B08A-6C47-B2C9-77FFAA940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1D747C8-BA19-4946-B6B4-A5CE21F54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F899F-5305-9844-A584-9901EC470F06}" type="datetimeFigureOut">
              <a:rPr lang="fi-FI" smtClean="0"/>
              <a:t>18.1.2022</a:t>
            </a:fld>
            <a:endParaRPr lang="fi-FI"/>
          </a:p>
        </p:txBody>
      </p:sp>
      <p:sp>
        <p:nvSpPr>
          <p:cNvPr id="5" name="Alatunnisteen paikkamerkki 4">
            <a:extLst>
              <a:ext uri="{FF2B5EF4-FFF2-40B4-BE49-F238E27FC236}">
                <a16:creationId xmlns:a16="http://schemas.microsoft.com/office/drawing/2014/main" id="{84945F18-30D6-BC41-A8CC-2209D72CAC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FECBF4FD-C247-A949-B28E-836C18E52C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1948A-42B5-DF47-8FB7-5DCBBF88B2A7}" type="slidenum">
              <a:rPr lang="fi-FI" smtClean="0"/>
              <a:t>‹#›</a:t>
            </a:fld>
            <a:endParaRPr lang="fi-FI"/>
          </a:p>
        </p:txBody>
      </p:sp>
    </p:spTree>
    <p:extLst>
      <p:ext uri="{BB962C8B-B14F-4D97-AF65-F5344CB8AC3E}">
        <p14:creationId xmlns:p14="http://schemas.microsoft.com/office/powerpoint/2010/main" val="273466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7" Type="http://schemas.openxmlformats.org/officeDocument/2006/relationships/image" Target="../media/image15.jpeg" /><Relationship Id="rId2" Type="http://schemas.openxmlformats.org/officeDocument/2006/relationships/image" Target="../media/image10.jpeg" /><Relationship Id="rId1" Type="http://schemas.openxmlformats.org/officeDocument/2006/relationships/slideLayout" Target="../slideLayouts/slideLayout2.xml" /><Relationship Id="rId6" Type="http://schemas.openxmlformats.org/officeDocument/2006/relationships/image" Target="../media/image14.jpeg" /><Relationship Id="rId5" Type="http://schemas.openxmlformats.org/officeDocument/2006/relationships/image" Target="../media/image13.jpeg" /><Relationship Id="rId4" Type="http://schemas.openxmlformats.org/officeDocument/2006/relationships/image" Target="../media/image12.png"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Isra%C3%ABl._Kirjat_Gat_(Kiryat_Gat)._Man_verbergt_gezicht_achter_Franstalige_krant_L'Information_d'Isra%C3%ABl,_naast_hem_een_ijsetende_jongen_met_zonneklep_(255-3084).jpg" TargetMode="External" /><Relationship Id="rId2" Type="http://schemas.openxmlformats.org/officeDocument/2006/relationships/image" Target="../media/image3.jpg" /><Relationship Id="rId1" Type="http://schemas.openxmlformats.org/officeDocument/2006/relationships/slideLayout" Target="../slideLayouts/slideLayout2.xml" /><Relationship Id="rId4" Type="http://schemas.openxmlformats.org/officeDocument/2006/relationships/hyperlink" Target="https://creativecommons.org/licenses/by-sa/3.0/" TargetMode="External" /></Relationships>
</file>

<file path=ppt/slides/_rels/slide4.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oskova, River, Venäjä, Pengerrys, Kreml, Silta, Ilta">
            <a:extLst>
              <a:ext uri="{FF2B5EF4-FFF2-40B4-BE49-F238E27FC236}">
                <a16:creationId xmlns:a16="http://schemas.microsoft.com/office/drawing/2014/main" id="{D0D8AB4D-F4F1-4E47-A942-7DBAA831CDE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0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EBA3A449-98A8-F149-BF52-AAF360E3C2E4}"/>
              </a:ext>
            </a:extLst>
          </p:cNvPr>
          <p:cNvSpPr>
            <a:spLocks noGrp="1"/>
          </p:cNvSpPr>
          <p:nvPr>
            <p:ph type="ctrTitle"/>
          </p:nvPr>
        </p:nvSpPr>
        <p:spPr>
          <a:xfrm>
            <a:off x="1524000" y="1122362"/>
            <a:ext cx="9144000" cy="2900518"/>
          </a:xfrm>
        </p:spPr>
        <p:txBody>
          <a:bodyPr>
            <a:normAutofit/>
          </a:bodyPr>
          <a:lstStyle/>
          <a:p>
            <a:r>
              <a:rPr lang="fi-FI">
                <a:solidFill>
                  <a:srgbClr val="FFFFFF"/>
                </a:solidFill>
              </a:rPr>
              <a:t>Leading a change – some Finnish remarks</a:t>
            </a:r>
          </a:p>
        </p:txBody>
      </p:sp>
      <p:sp>
        <p:nvSpPr>
          <p:cNvPr id="3" name="Alaotsikko 2">
            <a:extLst>
              <a:ext uri="{FF2B5EF4-FFF2-40B4-BE49-F238E27FC236}">
                <a16:creationId xmlns:a16="http://schemas.microsoft.com/office/drawing/2014/main" id="{297A1E4D-34CF-B944-80B3-32FD0064FC80}"/>
              </a:ext>
            </a:extLst>
          </p:cNvPr>
          <p:cNvSpPr>
            <a:spLocks noGrp="1"/>
          </p:cNvSpPr>
          <p:nvPr>
            <p:ph type="subTitle" idx="1"/>
          </p:nvPr>
        </p:nvSpPr>
        <p:spPr>
          <a:xfrm>
            <a:off x="1524000" y="4159404"/>
            <a:ext cx="9144000" cy="1098395"/>
          </a:xfrm>
        </p:spPr>
        <p:txBody>
          <a:bodyPr>
            <a:normAutofit/>
          </a:bodyPr>
          <a:lstStyle/>
          <a:p>
            <a:r>
              <a:rPr lang="fi-FI" sz="1700">
                <a:solidFill>
                  <a:srgbClr val="FFFFFF"/>
                </a:solidFill>
              </a:rPr>
              <a:t>Ari Pokka</a:t>
            </a:r>
          </a:p>
          <a:p>
            <a:r>
              <a:rPr lang="fi-FI" sz="1700">
                <a:solidFill>
                  <a:srgbClr val="FFFFFF"/>
                </a:solidFill>
              </a:rPr>
              <a:t>CEO</a:t>
            </a:r>
          </a:p>
          <a:p>
            <a:r>
              <a:rPr lang="fi-FI" sz="1700">
                <a:solidFill>
                  <a:srgbClr val="FFFFFF"/>
                </a:solidFill>
              </a:rPr>
              <a:t>Finnish Education Institute</a:t>
            </a:r>
          </a:p>
        </p:txBody>
      </p:sp>
    </p:spTree>
    <p:extLst>
      <p:ext uri="{BB962C8B-B14F-4D97-AF65-F5344CB8AC3E}">
        <p14:creationId xmlns:p14="http://schemas.microsoft.com/office/powerpoint/2010/main" val="82261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18E7BB-A710-0F4A-9C45-8142857E202C}"/>
              </a:ext>
            </a:extLst>
          </p:cNvPr>
          <p:cNvSpPr>
            <a:spLocks noGrp="1"/>
          </p:cNvSpPr>
          <p:nvPr>
            <p:ph type="title"/>
          </p:nvPr>
        </p:nvSpPr>
        <p:spPr>
          <a:xfrm>
            <a:off x="4128368" y="4921823"/>
            <a:ext cx="4937937" cy="1147150"/>
          </a:xfrm>
        </p:spPr>
        <p:txBody>
          <a:bodyPr vert="horz" lIns="91440" tIns="45720" rIns="91440" bIns="45720" rtlCol="0" anchor="t">
            <a:normAutofit/>
          </a:bodyPr>
          <a:lstStyle/>
          <a:p>
            <a:r>
              <a:rPr lang="en-US" kern="1200">
                <a:solidFill>
                  <a:schemeClr val="tx1"/>
                </a:solidFill>
                <a:latin typeface="+mj-lt"/>
                <a:ea typeface="+mj-ea"/>
                <a:cs typeface="+mj-cs"/>
              </a:rPr>
              <a:t>Thank you</a:t>
            </a:r>
          </a:p>
        </p:txBody>
      </p:sp>
      <p:sp>
        <p:nvSpPr>
          <p:cNvPr id="141" name="Freeform: Shape 14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Купить Школьное управления по-фински. Высший класс. Ари Покка. Ранок  И901102У недорого">
            <a:extLst>
              <a:ext uri="{FF2B5EF4-FFF2-40B4-BE49-F238E27FC236}">
                <a16:creationId xmlns:a16="http://schemas.microsoft.com/office/drawing/2014/main" id="{CB3E0282-3A62-2F4A-BC24-AD075B4512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64" r="2" b="2434"/>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12" name="Kuva 11">
            <a:extLst>
              <a:ext uri="{FF2B5EF4-FFF2-40B4-BE49-F238E27FC236}">
                <a16:creationId xmlns:a16="http://schemas.microsoft.com/office/drawing/2014/main" id="{839A501F-1CE5-614A-9620-B2550F816BB6}"/>
              </a:ext>
            </a:extLst>
          </p:cNvPr>
          <p:cNvPicPr>
            <a:picLocks noChangeAspect="1"/>
          </p:cNvPicPr>
          <p:nvPr/>
        </p:nvPicPr>
        <p:blipFill rotWithShape="1">
          <a:blip r:embed="rId3"/>
          <a:srcRect l="4427" r="1019" b="-1"/>
          <a:stretch/>
        </p:blipFill>
        <p:spPr>
          <a:xfrm>
            <a:off x="-1" y="228833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45" name="Oval 14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Our team - Experienced education advisors - Finnish Education Institute">
            <a:extLst>
              <a:ext uri="{FF2B5EF4-FFF2-40B4-BE49-F238E27FC236}">
                <a16:creationId xmlns:a16="http://schemas.microsoft.com/office/drawing/2014/main" id="{7DACB382-0894-0C4A-A7ED-0981D16BB7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996" r="20356" b="-5"/>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Huippuluokka - Ari Pokka - nidottu(9789526788944) | Adlibris kirjakauppa">
            <a:extLst>
              <a:ext uri="{FF2B5EF4-FFF2-40B4-BE49-F238E27FC236}">
                <a16:creationId xmlns:a16="http://schemas.microsoft.com/office/drawing/2014/main" id="{7FB82EA9-957B-7E49-A25B-BB10E7DBE21D}"/>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 b="23576"/>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49" name="Freeform: Shape 148">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Kuva 8" descr="Kuva, joka sisältää kohteen teksti, luonto&#10;&#10;Kuvaus luotu automaattisesti">
            <a:extLst>
              <a:ext uri="{FF2B5EF4-FFF2-40B4-BE49-F238E27FC236}">
                <a16:creationId xmlns:a16="http://schemas.microsoft.com/office/drawing/2014/main" id="{1EE5D621-6468-B546-84BC-FE85C5530CCB}"/>
              </a:ext>
            </a:extLst>
          </p:cNvPr>
          <p:cNvPicPr>
            <a:picLocks noChangeAspect="1"/>
          </p:cNvPicPr>
          <p:nvPr/>
        </p:nvPicPr>
        <p:blipFill rotWithShape="1">
          <a:blip r:embed="rId6"/>
          <a:srcRect t="20786" r="3" b="5880"/>
          <a:stretch/>
        </p:blipFill>
        <p:spPr>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151" name="Freeform: Shape 150">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2ADA2E8C-35F6-604E-B097-67107A17342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74" r="1" b="27220"/>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02DEEDB-11B1-F84A-B190-42ED9EC2B3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1382692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85033D0-5F3B-0A4D-B28E-583FE0D1AC01}"/>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a:t>Motto</a:t>
            </a:r>
          </a:p>
        </p:txBody>
      </p:sp>
      <p:pic>
        <p:nvPicPr>
          <p:cNvPr id="4" name="Sisällön paikkamerkki 3">
            <a:extLst>
              <a:ext uri="{FF2B5EF4-FFF2-40B4-BE49-F238E27FC236}">
                <a16:creationId xmlns:a16="http://schemas.microsoft.com/office/drawing/2014/main" id="{FB6C6151-44FB-194F-BD6F-3511D2A973C9}"/>
              </a:ext>
            </a:extLst>
          </p:cNvPr>
          <p:cNvPicPr>
            <a:picLocks noGrp="1" noChangeAspect="1"/>
          </p:cNvPicPr>
          <p:nvPr>
            <p:ph idx="1"/>
          </p:nvPr>
        </p:nvPicPr>
        <p:blipFill rotWithShape="1">
          <a:blip r:embed="rId2"/>
          <a:srcRect l="1298" r="3916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uorakulmio 2">
            <a:extLst>
              <a:ext uri="{FF2B5EF4-FFF2-40B4-BE49-F238E27FC236}">
                <a16:creationId xmlns:a16="http://schemas.microsoft.com/office/drawing/2014/main" id="{A8F7F546-9A44-C34F-8908-7F4A0C594E4C}"/>
              </a:ext>
            </a:extLst>
          </p:cNvPr>
          <p:cNvSpPr/>
          <p:nvPr/>
        </p:nvSpPr>
        <p:spPr>
          <a:xfrm>
            <a:off x="6513788" y="2333297"/>
            <a:ext cx="4840010" cy="3843666"/>
          </a:xfrm>
          <a:prstGeom prst="rect">
            <a:avLst/>
          </a:prstGeom>
        </p:spPr>
        <p:txBody>
          <a:bodyPr vert="horz" lIns="91440" tIns="45720" rIns="91440" bIns="45720" rtlCol="0">
            <a:normAutofit/>
          </a:bodyPr>
          <a:lstStyle/>
          <a:p>
            <a:pPr>
              <a:lnSpc>
                <a:spcPct val="90000"/>
              </a:lnSpc>
              <a:spcAft>
                <a:spcPts val="600"/>
              </a:spcAft>
            </a:pPr>
            <a:r>
              <a:rPr lang="en-US" sz="2000" i="1" dirty="0"/>
              <a:t>I have often thought that a principal is like a bandleader of a jazz band. I have a group of ingenious musicians on stage, each of whom can perform fine, unique solos. Still, the lure and enchantment of the music is not in the elaborate solos alone, but in the way the bandleader manages to bring forth the fundamental theme of the music. The theme is present in everything, even in the most mind-blowing improvisation, and it is always returned to.</a:t>
            </a:r>
          </a:p>
          <a:p>
            <a:pPr indent="-228600">
              <a:lnSpc>
                <a:spcPct val="90000"/>
              </a:lnSpc>
              <a:spcAft>
                <a:spcPts val="600"/>
              </a:spcAft>
              <a:buFont typeface="Arial" panose="020B0604020202020204" pitchFamily="34" charset="0"/>
              <a:buChar char="•"/>
            </a:pPr>
            <a:r>
              <a:rPr lang="en-US" sz="2000" i="1" dirty="0"/>
              <a:t>(Ari Pokka; Top Class-Finnish school leadership and management)</a:t>
            </a:r>
          </a:p>
        </p:txBody>
      </p:sp>
    </p:spTree>
    <p:extLst>
      <p:ext uri="{BB962C8B-B14F-4D97-AF65-F5344CB8AC3E}">
        <p14:creationId xmlns:p14="http://schemas.microsoft.com/office/powerpoint/2010/main" val="143009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ka sisältää kohteen rakennus, ulko, henkilö, seisominen&#10;&#10;Kuvaus luotu automaattisesti">
            <a:extLst>
              <a:ext uri="{FF2B5EF4-FFF2-40B4-BE49-F238E27FC236}">
                <a16:creationId xmlns:a16="http://schemas.microsoft.com/office/drawing/2014/main" id="{32BCB401-AF26-6F4F-B35C-886606F6A4B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064" r="1" b="8065"/>
          <a:stretch/>
        </p:blipFill>
        <p:spPr>
          <a:xfrm>
            <a:off x="4117521" y="10"/>
            <a:ext cx="8074479" cy="6857990"/>
          </a:xfrm>
          <a:prstGeom prst="rect">
            <a:avLst/>
          </a:prstGeom>
        </p:spPr>
      </p:pic>
      <p:sp>
        <p:nvSpPr>
          <p:cNvPr id="36" name="Freeform: Shape 26">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8">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B4CFECE5-93EE-4D4F-BDF7-CF29A14B1150}"/>
              </a:ext>
            </a:extLst>
          </p:cNvPr>
          <p:cNvSpPr>
            <a:spLocks noGrp="1"/>
          </p:cNvSpPr>
          <p:nvPr>
            <p:ph type="title"/>
          </p:nvPr>
        </p:nvSpPr>
        <p:spPr>
          <a:xfrm>
            <a:off x="804672" y="365125"/>
            <a:ext cx="5266155" cy="1325563"/>
          </a:xfrm>
        </p:spPr>
        <p:txBody>
          <a:bodyPr>
            <a:normAutofit/>
          </a:bodyPr>
          <a:lstStyle/>
          <a:p>
            <a:r>
              <a:rPr lang="fi-FI" sz="2800" err="1"/>
              <a:t>Stories</a:t>
            </a:r>
            <a:r>
              <a:rPr lang="fi-FI" sz="2800"/>
              <a:t> </a:t>
            </a:r>
            <a:r>
              <a:rPr lang="fi-FI" sz="2800" err="1"/>
              <a:t>told</a:t>
            </a:r>
            <a:r>
              <a:rPr lang="fi-FI" sz="2800"/>
              <a:t> </a:t>
            </a:r>
            <a:r>
              <a:rPr lang="fi-FI" sz="2800" err="1"/>
              <a:t>by</a:t>
            </a:r>
            <a:r>
              <a:rPr lang="fi-FI" sz="2800"/>
              <a:t> </a:t>
            </a:r>
            <a:r>
              <a:rPr lang="fi-FI" sz="2800" err="1"/>
              <a:t>our</a:t>
            </a:r>
            <a:r>
              <a:rPr lang="fi-FI" sz="2800"/>
              <a:t> </a:t>
            </a:r>
            <a:r>
              <a:rPr lang="fi-FI" sz="2800" err="1"/>
              <a:t>children</a:t>
            </a:r>
            <a:r>
              <a:rPr lang="fi-FI" sz="2800"/>
              <a:t> – </a:t>
            </a:r>
            <a:r>
              <a:rPr lang="fi-FI" sz="2800" err="1"/>
              <a:t>are</a:t>
            </a:r>
            <a:r>
              <a:rPr lang="fi-FI" sz="2800"/>
              <a:t> </a:t>
            </a:r>
            <a:r>
              <a:rPr lang="fi-FI" sz="2800" err="1"/>
              <a:t>these</a:t>
            </a:r>
            <a:r>
              <a:rPr lang="fi-FI" sz="2800"/>
              <a:t> </a:t>
            </a:r>
            <a:r>
              <a:rPr lang="fi-FI" sz="2800" err="1"/>
              <a:t>stories</a:t>
            </a:r>
            <a:r>
              <a:rPr lang="fi-FI" sz="2800"/>
              <a:t> of </a:t>
            </a:r>
            <a:r>
              <a:rPr lang="fi-FI" sz="2800" err="1"/>
              <a:t>your</a:t>
            </a:r>
            <a:r>
              <a:rPr lang="fi-FI" sz="2800"/>
              <a:t> </a:t>
            </a:r>
            <a:r>
              <a:rPr lang="fi-FI" sz="2800" err="1"/>
              <a:t>school</a:t>
            </a:r>
            <a:r>
              <a:rPr lang="fi-FI" sz="2800"/>
              <a:t>?</a:t>
            </a:r>
          </a:p>
        </p:txBody>
      </p:sp>
      <p:sp>
        <p:nvSpPr>
          <p:cNvPr id="3" name="Sisällön paikkamerkki 2">
            <a:extLst>
              <a:ext uri="{FF2B5EF4-FFF2-40B4-BE49-F238E27FC236}">
                <a16:creationId xmlns:a16="http://schemas.microsoft.com/office/drawing/2014/main" id="{B2F660EB-45E4-594D-AF98-F48E36F6311C}"/>
              </a:ext>
            </a:extLst>
          </p:cNvPr>
          <p:cNvSpPr>
            <a:spLocks noGrp="1"/>
          </p:cNvSpPr>
          <p:nvPr>
            <p:ph idx="1"/>
          </p:nvPr>
        </p:nvSpPr>
        <p:spPr>
          <a:xfrm>
            <a:off x="804672" y="2022601"/>
            <a:ext cx="3941499" cy="4154361"/>
          </a:xfrm>
        </p:spPr>
        <p:txBody>
          <a:bodyPr>
            <a:normAutofit/>
          </a:bodyPr>
          <a:lstStyle/>
          <a:p>
            <a:r>
              <a:rPr lang="fi-FI" sz="1600" dirty="0"/>
              <a:t>Data  and </a:t>
            </a:r>
            <a:r>
              <a:rPr lang="fi-FI" sz="1600" dirty="0" err="1"/>
              <a:t>new</a:t>
            </a:r>
            <a:r>
              <a:rPr lang="fi-FI" sz="1600" dirty="0"/>
              <a:t> </a:t>
            </a:r>
            <a:r>
              <a:rPr lang="fi-FI" sz="1600" dirty="0" err="1"/>
              <a:t>competences</a:t>
            </a:r>
            <a:endParaRPr lang="fi-FI" sz="1600" dirty="0"/>
          </a:p>
          <a:p>
            <a:pPr marL="0" indent="0">
              <a:buNone/>
            </a:pPr>
            <a:endParaRPr lang="fi-FI" sz="1600" dirty="0"/>
          </a:p>
          <a:p>
            <a:r>
              <a:rPr lang="fi-FI" sz="1600" dirty="0"/>
              <a:t>Media and </a:t>
            </a:r>
            <a:r>
              <a:rPr lang="fi-FI" sz="1600" dirty="0" err="1"/>
              <a:t>right</a:t>
            </a:r>
            <a:r>
              <a:rPr lang="fi-FI" sz="1600" dirty="0"/>
              <a:t> to </a:t>
            </a:r>
            <a:r>
              <a:rPr lang="fi-FI" sz="1600" dirty="0" err="1"/>
              <a:t>inclusion</a:t>
            </a:r>
            <a:endParaRPr lang="fi-FI" sz="1600" dirty="0"/>
          </a:p>
          <a:p>
            <a:pPr marL="0" indent="0">
              <a:buNone/>
            </a:pPr>
            <a:endParaRPr lang="fi-FI" sz="1600" dirty="0"/>
          </a:p>
          <a:p>
            <a:r>
              <a:rPr lang="fi-FI" sz="1600" dirty="0" err="1"/>
              <a:t>Globalization</a:t>
            </a:r>
            <a:r>
              <a:rPr lang="fi-FI" sz="1600" dirty="0"/>
              <a:t> and </a:t>
            </a:r>
            <a:r>
              <a:rPr lang="fi-FI" sz="1600" dirty="0" err="1"/>
              <a:t>unlimited</a:t>
            </a:r>
            <a:r>
              <a:rPr lang="fi-FI" sz="1600" dirty="0"/>
              <a:t> labour market</a:t>
            </a:r>
          </a:p>
          <a:p>
            <a:pPr marL="0" indent="0">
              <a:buNone/>
            </a:pPr>
            <a:endParaRPr lang="fi-FI" sz="1600" dirty="0"/>
          </a:p>
          <a:p>
            <a:r>
              <a:rPr lang="fi-FI" sz="1600" dirty="0" err="1"/>
              <a:t>Environmental</a:t>
            </a:r>
            <a:r>
              <a:rPr lang="fi-FI" sz="1600" dirty="0"/>
              <a:t> </a:t>
            </a:r>
            <a:r>
              <a:rPr lang="fi-FI" sz="1600" dirty="0" err="1"/>
              <a:t>changes</a:t>
            </a:r>
            <a:r>
              <a:rPr lang="fi-FI" sz="1600" dirty="0"/>
              <a:t> and </a:t>
            </a:r>
            <a:r>
              <a:rPr lang="fi-FI" sz="1600" dirty="0" err="1"/>
              <a:t>sustainability</a:t>
            </a:r>
            <a:endParaRPr lang="fi-FI" sz="1600" dirty="0"/>
          </a:p>
          <a:p>
            <a:endParaRPr lang="fi-FI" sz="1600" dirty="0"/>
          </a:p>
          <a:p>
            <a:r>
              <a:rPr lang="fi-FI" sz="1600" dirty="0"/>
              <a:t>An </a:t>
            </a:r>
            <a:r>
              <a:rPr lang="fi-FI" sz="1600" dirty="0" err="1"/>
              <a:t>era</a:t>
            </a:r>
            <a:r>
              <a:rPr lang="fi-FI" sz="1600" dirty="0"/>
              <a:t> of </a:t>
            </a:r>
            <a:r>
              <a:rPr lang="fi-FI" sz="1600" dirty="0" err="1"/>
              <a:t>values</a:t>
            </a:r>
            <a:endParaRPr lang="fi-FI" sz="1600" dirty="0"/>
          </a:p>
          <a:p>
            <a:endParaRPr lang="fi-FI" sz="1600" dirty="0"/>
          </a:p>
          <a:p>
            <a:r>
              <a:rPr lang="fi-FI" sz="1600" dirty="0"/>
              <a:t>Life </a:t>
            </a:r>
            <a:r>
              <a:rPr lang="fi-FI" sz="1600" dirty="0" err="1"/>
              <a:t>during</a:t>
            </a:r>
            <a:r>
              <a:rPr lang="fi-FI" sz="1600" dirty="0"/>
              <a:t> </a:t>
            </a:r>
            <a:r>
              <a:rPr lang="fi-FI" sz="1600" dirty="0" err="1"/>
              <a:t>Pandemic</a:t>
            </a:r>
            <a:endParaRPr lang="fi-FI" sz="1600" dirty="0"/>
          </a:p>
          <a:p>
            <a:endParaRPr lang="fi-FI" sz="1600" dirty="0"/>
          </a:p>
        </p:txBody>
      </p:sp>
      <p:sp>
        <p:nvSpPr>
          <p:cNvPr id="5" name="Tekstiruutu 4">
            <a:extLst>
              <a:ext uri="{FF2B5EF4-FFF2-40B4-BE49-F238E27FC236}">
                <a16:creationId xmlns:a16="http://schemas.microsoft.com/office/drawing/2014/main" id="{3D912DA6-8367-5147-863C-1D63CC1815C0}"/>
              </a:ext>
            </a:extLst>
          </p:cNvPr>
          <p:cNvSpPr txBox="1"/>
          <p:nvPr/>
        </p:nvSpPr>
        <p:spPr>
          <a:xfrm>
            <a:off x="9791984" y="6657945"/>
            <a:ext cx="2400016" cy="200055"/>
          </a:xfrm>
          <a:prstGeom prst="rect">
            <a:avLst/>
          </a:prstGeom>
          <a:solidFill>
            <a:srgbClr val="000000"/>
          </a:solidFill>
        </p:spPr>
        <p:txBody>
          <a:bodyPr wrap="none" rtlCol="0">
            <a:spAutoFit/>
          </a:bodyPr>
          <a:lstStyle/>
          <a:p>
            <a:pPr algn="r">
              <a:spcAft>
                <a:spcPts val="600"/>
              </a:spcAft>
            </a:pPr>
            <a:r>
              <a:rPr lang="fi-FI" sz="700">
                <a:solidFill>
                  <a:srgbClr val="FFFFFF"/>
                </a:solidFill>
                <a:hlinkClick r:id="rId3" tooltip="https://commons.wikimedia.org/wiki/File:Isra%C3%ABl._Kirjat_Gat_(Kiryat_Gat)._Man_verbergt_gezicht_achter_Franstalige_krant_L'Information_d'Isra%C3%ABl,_naast_hem_een_ijsetende_jongen_met_zonneklep_(255-3084).jpg">
                  <a:extLst>
                    <a:ext uri="{A12FA001-AC4F-418D-AE19-62706E023703}">
                      <ahyp:hlinkClr xmlns:ahyp="http://schemas.microsoft.com/office/drawing/2018/hyperlinkcolor" val="tx"/>
                    </a:ext>
                  </a:extLst>
                </a:hlinkClick>
              </a:rPr>
              <a:t>Tämä kuva</a:t>
            </a:r>
            <a:r>
              <a:rPr lang="fi-FI" sz="700">
                <a:solidFill>
                  <a:srgbClr val="FFFFFF"/>
                </a:solidFill>
              </a:rPr>
              <a:t>, tekijä Tuntematon tekijä, käyttöoikeus: </a:t>
            </a:r>
            <a:r>
              <a:rPr lang="fi-FI"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fi-FI" sz="700">
              <a:solidFill>
                <a:srgbClr val="FFFFFF"/>
              </a:solidFill>
            </a:endParaRPr>
          </a:p>
        </p:txBody>
      </p:sp>
    </p:spTree>
    <p:extLst>
      <p:ext uri="{BB962C8B-B14F-4D97-AF65-F5344CB8AC3E}">
        <p14:creationId xmlns:p14="http://schemas.microsoft.com/office/powerpoint/2010/main" val="2142458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74F974-CE6D-6F4F-938B-C91D7C8E6FEF}"/>
              </a:ext>
            </a:extLst>
          </p:cNvPr>
          <p:cNvSpPr>
            <a:spLocks noGrp="1"/>
          </p:cNvSpPr>
          <p:nvPr>
            <p:ph type="title"/>
          </p:nvPr>
        </p:nvSpPr>
        <p:spPr>
          <a:xfrm>
            <a:off x="6234330" y="803325"/>
            <a:ext cx="5314536" cy="1325563"/>
          </a:xfrm>
        </p:spPr>
        <p:txBody>
          <a:bodyPr vert="horz" lIns="91440" tIns="45720" rIns="91440" bIns="45720" rtlCol="0" anchor="ctr">
            <a:normAutofit/>
          </a:bodyPr>
          <a:lstStyle/>
          <a:p>
            <a:r>
              <a:rPr lang="en-US" dirty="0"/>
              <a:t>What should we leave out?</a:t>
            </a:r>
          </a:p>
        </p:txBody>
      </p:sp>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isällön paikkamerkki 3" descr="Kuva, joka sisältää kohteen sisä, istuminen, pieni, moottoripyörä&#10;&#10;Kuvaus luotu automaattisesti">
            <a:extLst>
              <a:ext uri="{FF2B5EF4-FFF2-40B4-BE49-F238E27FC236}">
                <a16:creationId xmlns:a16="http://schemas.microsoft.com/office/drawing/2014/main" id="{4A9FCE60-0737-A84C-840E-657B4085D2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879" r="30976"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5" name="Suorakulmio 4">
            <a:extLst>
              <a:ext uri="{FF2B5EF4-FFF2-40B4-BE49-F238E27FC236}">
                <a16:creationId xmlns:a16="http://schemas.microsoft.com/office/drawing/2014/main" id="{2463DD12-4CAF-D54E-873C-4EEDC7AF4B59}"/>
              </a:ext>
            </a:extLst>
          </p:cNvPr>
          <p:cNvSpPr/>
          <p:nvPr/>
        </p:nvSpPr>
        <p:spPr>
          <a:xfrm>
            <a:off x="6234329" y="2279018"/>
            <a:ext cx="5314543" cy="3375920"/>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t>Political hipsters, which,  like weathervanes, follow trends</a:t>
            </a:r>
          </a:p>
          <a:p>
            <a:pPr indent="-228600">
              <a:lnSpc>
                <a:spcPct val="90000"/>
              </a:lnSpc>
              <a:spcAft>
                <a:spcPts val="600"/>
              </a:spcAft>
              <a:buFont typeface="Arial" panose="020B0604020202020204" pitchFamily="34" charset="0"/>
              <a:buChar char="•"/>
            </a:pPr>
            <a:r>
              <a:rPr lang="en-US" sz="2000" dirty="0"/>
              <a:t> Centralization</a:t>
            </a:r>
          </a:p>
          <a:p>
            <a:pPr indent="-228600">
              <a:lnSpc>
                <a:spcPct val="90000"/>
              </a:lnSpc>
              <a:spcAft>
                <a:spcPts val="600"/>
              </a:spcAft>
              <a:buFont typeface="Arial" panose="020B0604020202020204" pitchFamily="34" charset="0"/>
              <a:buChar char="•"/>
            </a:pPr>
            <a:r>
              <a:rPr lang="en-US" sz="2000" dirty="0"/>
              <a:t>Powerless and indirect leadership</a:t>
            </a:r>
          </a:p>
          <a:p>
            <a:pPr indent="-228600">
              <a:lnSpc>
                <a:spcPct val="90000"/>
              </a:lnSpc>
              <a:spcAft>
                <a:spcPts val="600"/>
              </a:spcAft>
              <a:buFont typeface="Arial" panose="020B0604020202020204" pitchFamily="34" charset="0"/>
              <a:buChar char="•"/>
            </a:pPr>
            <a:r>
              <a:rPr lang="en-US" sz="2000" dirty="0"/>
              <a:t>Unilateral assessment and  knowledge base learning contents</a:t>
            </a:r>
          </a:p>
          <a:p>
            <a:pPr indent="-228600">
              <a:lnSpc>
                <a:spcPct val="90000"/>
              </a:lnSpc>
              <a:spcAft>
                <a:spcPts val="600"/>
              </a:spcAft>
              <a:buFont typeface="Arial" panose="020B0604020202020204" pitchFamily="34" charset="0"/>
              <a:buChar char="•"/>
            </a:pPr>
            <a:r>
              <a:rPr lang="en-US" sz="2000" dirty="0"/>
              <a:t>Only teacher-led classroom working</a:t>
            </a:r>
          </a:p>
          <a:p>
            <a:pPr indent="-228600">
              <a:lnSpc>
                <a:spcPct val="90000"/>
              </a:lnSpc>
              <a:spcAft>
                <a:spcPts val="600"/>
              </a:spcAft>
              <a:buFont typeface="Arial" panose="020B0604020202020204" pitchFamily="34" charset="0"/>
              <a:buChar char="•"/>
            </a:pPr>
            <a:r>
              <a:rPr lang="en-US" sz="2000" dirty="0"/>
              <a:t>The role of the student as a recipient of information only</a:t>
            </a:r>
          </a:p>
        </p:txBody>
      </p:sp>
    </p:spTree>
    <p:extLst>
      <p:ext uri="{BB962C8B-B14F-4D97-AF65-F5344CB8AC3E}">
        <p14:creationId xmlns:p14="http://schemas.microsoft.com/office/powerpoint/2010/main" val="192391863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tsikko 1">
            <a:extLst>
              <a:ext uri="{FF2B5EF4-FFF2-40B4-BE49-F238E27FC236}">
                <a16:creationId xmlns:a16="http://schemas.microsoft.com/office/drawing/2014/main" id="{3D176CB9-63DA-3D45-B4E8-646682DD789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How we Finns are answering in these challenges?</a:t>
            </a:r>
          </a:p>
        </p:txBody>
      </p:sp>
      <p:pic>
        <p:nvPicPr>
          <p:cNvPr id="1026" name="Picture 2" descr="Poika, Hämmästys, Yllättynyt, Kärsinyt, Hämmästyttävä">
            <a:extLst>
              <a:ext uri="{FF2B5EF4-FFF2-40B4-BE49-F238E27FC236}">
                <a16:creationId xmlns:a16="http://schemas.microsoft.com/office/drawing/2014/main" id="{5055222C-276E-CE4C-B7B1-F7A1E03B2E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82" b="22432"/>
          <a:stretch/>
        </p:blipFill>
        <p:spPr bwMode="auto">
          <a:xfrm>
            <a:off x="5079841" y="467208"/>
            <a:ext cx="6070922" cy="592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29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0655AA-C3E5-2C45-A1A5-F2FD8D27F2DA}"/>
              </a:ext>
            </a:extLst>
          </p:cNvPr>
          <p:cNvSpPr>
            <a:spLocks noGrp="1"/>
          </p:cNvSpPr>
          <p:nvPr>
            <p:ph type="title"/>
          </p:nvPr>
        </p:nvSpPr>
        <p:spPr>
          <a:xfrm>
            <a:off x="481013" y="3752849"/>
            <a:ext cx="3290887" cy="2452687"/>
          </a:xfrm>
        </p:spPr>
        <p:txBody>
          <a:bodyPr anchor="ctr">
            <a:normAutofit/>
          </a:bodyPr>
          <a:lstStyle/>
          <a:p>
            <a:r>
              <a:rPr lang="fi-FI" sz="3600"/>
              <a:t>Wellbeing – main trend in Finnish school culture</a:t>
            </a:r>
          </a:p>
        </p:txBody>
      </p:sp>
      <p:pic>
        <p:nvPicPr>
          <p:cNvPr id="4" name="Picture 2" descr="Jooga, Sunrise, Siluetti, Auringonnousu, Nainen, Tyttö">
            <a:extLst>
              <a:ext uri="{FF2B5EF4-FFF2-40B4-BE49-F238E27FC236}">
                <a16:creationId xmlns:a16="http://schemas.microsoft.com/office/drawing/2014/main" id="{84E21D95-29F5-A241-91D9-9B735ADA7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364" b="2154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07A28772-00C2-4649-A4A1-022D01865BF8}"/>
              </a:ext>
            </a:extLst>
          </p:cNvPr>
          <p:cNvSpPr>
            <a:spLocks noGrp="1"/>
          </p:cNvSpPr>
          <p:nvPr>
            <p:ph idx="1"/>
          </p:nvPr>
        </p:nvSpPr>
        <p:spPr>
          <a:xfrm>
            <a:off x="4223982" y="3752850"/>
            <a:ext cx="7485413" cy="2452687"/>
          </a:xfrm>
        </p:spPr>
        <p:txBody>
          <a:bodyPr anchor="ctr">
            <a:normAutofit/>
          </a:bodyPr>
          <a:lstStyle/>
          <a:p>
            <a:r>
              <a:rPr lang="en-US" sz="1800"/>
              <a:t>High school education strengthens the student's physical, mental and social well-being and provides the ability to maintain them at different stages of life. </a:t>
            </a:r>
            <a:endParaRPr lang="fi-FI" sz="1800"/>
          </a:p>
        </p:txBody>
      </p:sp>
    </p:spTree>
    <p:extLst>
      <p:ext uri="{BB962C8B-B14F-4D97-AF65-F5344CB8AC3E}">
        <p14:creationId xmlns:p14="http://schemas.microsoft.com/office/powerpoint/2010/main" val="198400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34D659C-4635-AB4C-B916-AFCA984A6B17}"/>
              </a:ext>
            </a:extLst>
          </p:cNvPr>
          <p:cNvSpPr>
            <a:spLocks noGrp="1"/>
          </p:cNvSpPr>
          <p:nvPr>
            <p:ph type="title"/>
          </p:nvPr>
        </p:nvSpPr>
        <p:spPr>
          <a:xfrm>
            <a:off x="640080" y="325369"/>
            <a:ext cx="4368602" cy="1956841"/>
          </a:xfrm>
        </p:spPr>
        <p:txBody>
          <a:bodyPr anchor="b">
            <a:normAutofit/>
          </a:bodyPr>
          <a:lstStyle/>
          <a:p>
            <a:r>
              <a:rPr lang="fi-FI" sz="5400"/>
              <a:t>Transversal competences</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5769593-7E54-4F28-984E-40EE8E745FDD}"/>
              </a:ext>
            </a:extLst>
          </p:cNvPr>
          <p:cNvSpPr>
            <a:spLocks noGrp="1"/>
          </p:cNvSpPr>
          <p:nvPr>
            <p:ph idx="1"/>
          </p:nvPr>
        </p:nvSpPr>
        <p:spPr>
          <a:xfrm>
            <a:off x="640080" y="2872899"/>
            <a:ext cx="4243589" cy="3320668"/>
          </a:xfrm>
        </p:spPr>
        <p:txBody>
          <a:bodyPr>
            <a:normAutofit/>
          </a:bodyPr>
          <a:lstStyle/>
          <a:p>
            <a:r>
              <a:rPr lang="en-US" sz="1700" dirty="0"/>
              <a:t>Thinking and learning to learn</a:t>
            </a:r>
          </a:p>
          <a:p>
            <a:r>
              <a:rPr lang="en-US" sz="1700" dirty="0"/>
              <a:t>ICT </a:t>
            </a:r>
            <a:r>
              <a:rPr lang="en-US" sz="1700" dirty="0" err="1"/>
              <a:t>cmpetences</a:t>
            </a:r>
            <a:endParaRPr lang="en-US" sz="1700" dirty="0"/>
          </a:p>
          <a:p>
            <a:r>
              <a:rPr lang="en-US" sz="1700" dirty="0"/>
              <a:t>Self-care and everyday life</a:t>
            </a:r>
          </a:p>
          <a:p>
            <a:r>
              <a:rPr lang="en-US" sz="1700" dirty="0"/>
              <a:t>Multiliteracy</a:t>
            </a:r>
          </a:p>
          <a:p>
            <a:r>
              <a:rPr lang="en-US" sz="1700" dirty="0"/>
              <a:t>Cultural competence, interaction and expression</a:t>
            </a:r>
          </a:p>
          <a:p>
            <a:r>
              <a:rPr lang="en-US" sz="1700" dirty="0"/>
              <a:t>Working life skills and entrepreneurship</a:t>
            </a:r>
          </a:p>
          <a:p>
            <a:r>
              <a:rPr lang="en-US" sz="1700" dirty="0"/>
              <a:t>Participating, influencing and building sustainable future</a:t>
            </a:r>
          </a:p>
          <a:p>
            <a:endParaRPr lang="en-US" sz="1700" dirty="0"/>
          </a:p>
        </p:txBody>
      </p:sp>
      <p:pic>
        <p:nvPicPr>
          <p:cNvPr id="4" name="Picture 2" descr="Agility, Baletti, Tanssi, Pikajuoksija, Ballerina">
            <a:extLst>
              <a:ext uri="{FF2B5EF4-FFF2-40B4-BE49-F238E27FC236}">
                <a16:creationId xmlns:a16="http://schemas.microsoft.com/office/drawing/2014/main" id="{0BBD1B3D-37FE-3140-910F-54437E5AFC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97" r="749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5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17B3D9C-6AF3-7C4E-8AB4-2939D980EA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68" r="5498" b="-1"/>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a:extLst>
              <a:ext uri="{FF2B5EF4-FFF2-40B4-BE49-F238E27FC236}">
                <a16:creationId xmlns:a16="http://schemas.microsoft.com/office/drawing/2014/main" id="{863DD625-201E-D841-9626-F097313F6384}"/>
              </a:ext>
            </a:extLst>
          </p:cNvPr>
          <p:cNvSpPr>
            <a:spLocks noGrp="1"/>
          </p:cNvSpPr>
          <p:nvPr>
            <p:ph type="title"/>
          </p:nvPr>
        </p:nvSpPr>
        <p:spPr>
          <a:xfrm>
            <a:off x="709448" y="1913950"/>
            <a:ext cx="4204137" cy="1342754"/>
          </a:xfrm>
        </p:spPr>
        <p:txBody>
          <a:bodyPr>
            <a:normAutofit/>
          </a:bodyPr>
          <a:lstStyle/>
          <a:p>
            <a:pPr algn="ctr"/>
            <a:r>
              <a:rPr lang="fi-FI" sz="3600"/>
              <a:t>Participating and ownership</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AF7F3954-8945-6845-9BE9-7951D8FE2636}"/>
              </a:ext>
            </a:extLst>
          </p:cNvPr>
          <p:cNvSpPr>
            <a:spLocks noGrp="1"/>
          </p:cNvSpPr>
          <p:nvPr>
            <p:ph idx="1"/>
          </p:nvPr>
        </p:nvSpPr>
        <p:spPr>
          <a:xfrm>
            <a:off x="525516" y="3417573"/>
            <a:ext cx="4593021" cy="2619839"/>
          </a:xfrm>
        </p:spPr>
        <p:txBody>
          <a:bodyPr anchor="ctr">
            <a:normAutofit/>
          </a:bodyPr>
          <a:lstStyle/>
          <a:p>
            <a:r>
              <a:rPr lang="fi-FI" sz="1800"/>
              <a:t>Everybody in the school need to be heard and noticed</a:t>
            </a:r>
          </a:p>
          <a:p>
            <a:r>
              <a:rPr lang="fi-FI" sz="1800"/>
              <a:t>Modern pedagogy is collaborative, there must be trustful connection betweeb teachers and students</a:t>
            </a:r>
          </a:p>
          <a:p>
            <a:r>
              <a:rPr lang="fi-FI" sz="1800"/>
              <a:t>Activate your students voices from early begining – there are not such an age, when somebodys opinion coming complete.</a:t>
            </a:r>
          </a:p>
        </p:txBody>
      </p:sp>
    </p:spTree>
    <p:extLst>
      <p:ext uri="{BB962C8B-B14F-4D97-AF65-F5344CB8AC3E}">
        <p14:creationId xmlns:p14="http://schemas.microsoft.com/office/powerpoint/2010/main" val="298966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57ABF04-FCB6-2A4A-BBDA-8D6A31F10DAE}"/>
              </a:ext>
            </a:extLst>
          </p:cNvPr>
          <p:cNvSpPr>
            <a:spLocks noGrp="1"/>
          </p:cNvSpPr>
          <p:nvPr>
            <p:ph type="title"/>
          </p:nvPr>
        </p:nvSpPr>
        <p:spPr>
          <a:xfrm>
            <a:off x="572493" y="238539"/>
            <a:ext cx="11018520" cy="1434415"/>
          </a:xfrm>
        </p:spPr>
        <p:txBody>
          <a:bodyPr anchor="b">
            <a:normAutofit/>
          </a:bodyPr>
          <a:lstStyle/>
          <a:p>
            <a:r>
              <a:rPr lang="fi-FI" sz="5400"/>
              <a:t>Evaluation is the strongest tool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963ED43E-0D10-A949-9547-F06130D40C28}"/>
              </a:ext>
            </a:extLst>
          </p:cNvPr>
          <p:cNvSpPr>
            <a:spLocks noGrp="1"/>
          </p:cNvSpPr>
          <p:nvPr>
            <p:ph idx="1"/>
          </p:nvPr>
        </p:nvSpPr>
        <p:spPr>
          <a:xfrm>
            <a:off x="572493" y="2071316"/>
            <a:ext cx="6713552" cy="4119172"/>
          </a:xfrm>
        </p:spPr>
        <p:txBody>
          <a:bodyPr anchor="t">
            <a:normAutofit/>
          </a:bodyPr>
          <a:lstStyle/>
          <a:p>
            <a:r>
              <a:rPr lang="en-US" sz="2200" i="1"/>
              <a:t>Assessment is a more effective force for change than the curriculum. A change in assessment methods affects students ’work more quickly and deeply than a change in the curriculum.</a:t>
            </a:r>
            <a:endParaRPr lang="fi-FI" sz="2200"/>
          </a:p>
          <a:p>
            <a:pPr marL="0" indent="0">
              <a:buNone/>
            </a:pPr>
            <a:endParaRPr lang="fi-FI" sz="2200"/>
          </a:p>
          <a:p>
            <a:r>
              <a:rPr lang="fi-FI" sz="2200"/>
              <a:t>Assessment of learning outcomes = summative assessment</a:t>
            </a:r>
          </a:p>
          <a:p>
            <a:r>
              <a:rPr lang="fi-FI" sz="2200"/>
              <a:t>Assessment for learning = formative assessment</a:t>
            </a:r>
          </a:p>
          <a:p>
            <a:r>
              <a:rPr lang="fi-FI" sz="2200"/>
              <a:t>Robert Stake: </a:t>
            </a:r>
            <a:r>
              <a:rPr lang="en-US" sz="2200"/>
              <a:t>when the chef tastes the soup, it is a formative assessment, when the customer eats it, it is a summative assessment</a:t>
            </a:r>
            <a:endParaRPr lang="fi-FI" sz="2200"/>
          </a:p>
          <a:p>
            <a:endParaRPr lang="fi-FI" sz="2200"/>
          </a:p>
        </p:txBody>
      </p:sp>
      <p:pic>
        <p:nvPicPr>
          <p:cNvPr id="4" name="Picture 4" descr="Mill, Tuuli, Grind, Turisti, Matkailu, Tuulimylly">
            <a:extLst>
              <a:ext uri="{FF2B5EF4-FFF2-40B4-BE49-F238E27FC236}">
                <a16:creationId xmlns:a16="http://schemas.microsoft.com/office/drawing/2014/main" id="{6801CAA8-17D1-A941-8F98-EA6C533E25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23" r="1186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1896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409</Words>
  <Application>Microsoft Office PowerPoint</Application>
  <PresentationFormat>Widescreen</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Office-teema</vt:lpstr>
      <vt:lpstr>Leading a change – some Finnish remarks</vt:lpstr>
      <vt:lpstr>Motto</vt:lpstr>
      <vt:lpstr>Stories told by our children – are these stories of your school?</vt:lpstr>
      <vt:lpstr>What should we leave out?</vt:lpstr>
      <vt:lpstr>How we Finns are answering in these challenges?</vt:lpstr>
      <vt:lpstr>Wellbeing – main trend in Finnish school culture</vt:lpstr>
      <vt:lpstr>Transversal competences</vt:lpstr>
      <vt:lpstr>Participating and ownership</vt:lpstr>
      <vt:lpstr>Evaluation is the strongest tool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a change – some Finnish remarks</dc:title>
  <dc:creator>Ari Pokka</dc:creator>
  <cp:lastModifiedBy>Unknown User</cp:lastModifiedBy>
  <cp:revision>3</cp:revision>
  <dcterms:created xsi:type="dcterms:W3CDTF">2022-01-17T12:23:06Z</dcterms:created>
  <dcterms:modified xsi:type="dcterms:W3CDTF">2022-01-18T14:03:26Z</dcterms:modified>
</cp:coreProperties>
</file>