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6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D6C26-A0B7-490B-9BBB-1C1EE0F06E2F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E6401-E181-4EAA-A6E0-81D0F61C59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D6C26-A0B7-490B-9BBB-1C1EE0F06E2F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E6401-E181-4EAA-A6E0-81D0F61C59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D6C26-A0B7-490B-9BBB-1C1EE0F06E2F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E6401-E181-4EAA-A6E0-81D0F61C59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41D6C26-A0B7-490B-9BBB-1C1EE0F06E2F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64E6401-E181-4EAA-A6E0-81D0F61C59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D6C26-A0B7-490B-9BBB-1C1EE0F06E2F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E6401-E181-4EAA-A6E0-81D0F61C59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D6C26-A0B7-490B-9BBB-1C1EE0F06E2F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E6401-E181-4EAA-A6E0-81D0F61C59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E6401-E181-4EAA-A6E0-81D0F61C59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D6C26-A0B7-490B-9BBB-1C1EE0F06E2F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D6C26-A0B7-490B-9BBB-1C1EE0F06E2F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E6401-E181-4EAA-A6E0-81D0F61C59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D6C26-A0B7-490B-9BBB-1C1EE0F06E2F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E6401-E181-4EAA-A6E0-81D0F61C59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41D6C26-A0B7-490B-9BBB-1C1EE0F06E2F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4E6401-E181-4EAA-A6E0-81D0F61C59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D6C26-A0B7-490B-9BBB-1C1EE0F06E2F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E6401-E181-4EAA-A6E0-81D0F61C59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41D6C26-A0B7-490B-9BBB-1C1EE0F06E2F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64E6401-E181-4EAA-A6E0-81D0F61C59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ysilverkey.ru/assets/images/zemly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4809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6088360"/>
            <a:ext cx="4644008" cy="76964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Ограничение </a:t>
            </a:r>
            <a:r>
              <a:rPr lang="ru-RU" b="1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оборотоспособности земельных </a:t>
            </a:r>
            <a:r>
              <a:rPr lang="ru-RU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участков</a:t>
            </a:r>
            <a:endParaRPr lang="ru-RU" b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cheb.ru/photo/normal/3/f/4/3f471b7755efefcee80f4c7e3e661c02287.jpeg"/>
          <p:cNvPicPr>
            <a:picLocks noChangeAspect="1" noChangeArrowheads="1"/>
          </p:cNvPicPr>
          <p:nvPr/>
        </p:nvPicPr>
        <p:blipFill>
          <a:blip r:embed="rId2" cstate="print">
            <a:lum bright="-9000" contrast="2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 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оборотоспособностью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земельного участка согласно ст. 129 ГК РФ, установившей общее понятие оборотоспособности гражданских прав, следует понимать возможность участка свободно отчуждаться или переходить от одного лица к другому в порядке универсального правопреемства (наследование, реорганизация юридического лица) либо иным способом, если он не изъят из оборота или не ограничен в обороте. Соответственно ограничением оборотоспособности является законодательно установленное ограничение при отчуждении или переходе земельного участка в порядке указанного выше универсального правопреемства.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750912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spc="0" dirty="0" smtClean="0">
                <a:ln/>
                <a:solidFill>
                  <a:schemeClr val="accent3"/>
                </a:solidFill>
                <a:effectLst/>
              </a:rPr>
              <a:t>Определение</a:t>
            </a:r>
            <a:endParaRPr lang="ru-RU" b="1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21.gi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2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effectLst>
            <a:outerShdw blurRad="50800" dist="50800" dir="5400000" algn="ctr" rotWithShape="0">
              <a:srgbClr val="000000">
                <a:alpha val="46000"/>
              </a:srgbClr>
            </a:outerShdw>
          </a:effectLst>
        </p:spPr>
      </p:pic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899592" y="3018438"/>
            <a:ext cx="7992888" cy="2062103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Земельные участки всегда являются объектами права собственности — государственной, муниципальной или частной.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supersadovnik.ru/site_images/00000039/000583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9144000" cy="306896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Ограничения оборота земельных участков устанавливаются Земельным Кодексом и специальными федеральными законами.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glavobjekt.ru/pictures/gallery/764_36.jpg"/>
          <p:cNvPicPr>
            <a:picLocks noChangeAspect="1" noChangeArrowheads="1"/>
          </p:cNvPicPr>
          <p:nvPr/>
        </p:nvPicPr>
        <p:blipFill>
          <a:blip r:embed="rId2" cstate="print">
            <a:lum bright="19000"/>
          </a:blip>
          <a:srcRect/>
          <a:stretch>
            <a:fillRect/>
          </a:stretch>
        </p:blipFill>
        <p:spPr bwMode="auto">
          <a:xfrm>
            <a:off x="0" y="0"/>
            <a:ext cx="917911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620688"/>
            <a:ext cx="8640960" cy="5904656"/>
          </a:xfrm>
        </p:spPr>
        <p:txBody>
          <a:bodyPr>
            <a:normAutofit fontScale="70000" lnSpcReduction="2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buNone/>
            </a:pPr>
            <a:r>
              <a:rPr lang="ru-RU" sz="3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оборота изъяты земельные участки, занятые находящимися в федеральной собственности следующими объектами:</a:t>
            </a:r>
          </a:p>
          <a:p>
            <a:r>
              <a:rPr lang="ru-RU" sz="3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Государственными природными заповедниками и национальными парками </a:t>
            </a:r>
          </a:p>
          <a:p>
            <a:r>
              <a:rPr lang="ru-RU" sz="3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Зданиями, строениями и сооружениями, в которых размещены для постоянной деятельности Вооруженные Силы Российской Федерации, другие войска, воинские формирования и органы;</a:t>
            </a:r>
          </a:p>
          <a:p>
            <a:r>
              <a:rPr lang="ru-RU" sz="3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Зданиями, строениями и сооружениями, в которых размещены военные суды;</a:t>
            </a:r>
          </a:p>
          <a:p>
            <a:r>
              <a:rPr lang="ru-RU" sz="3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Объектами организаций федеральной службы безопасности;</a:t>
            </a:r>
          </a:p>
          <a:p>
            <a:r>
              <a:rPr lang="ru-RU" sz="3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Объектами организаций органов государственной охраны;</a:t>
            </a:r>
          </a:p>
          <a:p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1920" y="6488668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На фотографии изображена Академия ФСБ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lamcdn.net/lookatme.ru/post_image-image/e_Hdfktkzg2xoimeZH1nVg-arti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8100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buNone/>
            </a:pPr>
            <a:r>
              <a:rPr lang="ru-RU" b="1" spc="150" dirty="0" smtClean="0">
                <a:ln w="11430"/>
                <a:solidFill>
                  <a:srgbClr val="7030A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Ограничиваются в обороте находящиеся в государственной или муниципальной собственности следующие земельные участки:</a:t>
            </a:r>
          </a:p>
          <a:p>
            <a:r>
              <a:rPr lang="ru-RU" b="1" spc="150" dirty="0" smtClean="0">
                <a:ln w="11430"/>
                <a:solidFill>
                  <a:srgbClr val="7030A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 пределах особо охраняемых природных территорий, не указанные в пункте 4 27 статьи ЗК РФ;</a:t>
            </a:r>
          </a:p>
          <a:p>
            <a:r>
              <a:rPr lang="ru-RU" b="1" spc="150" dirty="0" smtClean="0">
                <a:ln w="11430"/>
                <a:solidFill>
                  <a:srgbClr val="7030A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Из состава земель лесного фонда;</a:t>
            </a:r>
          </a:p>
          <a:p>
            <a:r>
              <a:rPr lang="ru-RU" b="1" spc="150" dirty="0" smtClean="0">
                <a:ln w="11430"/>
                <a:solidFill>
                  <a:srgbClr val="7030A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 пределах которых расположены водные объекты, находящиеся в государственной или муниципальной собственности;</a:t>
            </a:r>
          </a:p>
          <a:p>
            <a:r>
              <a:rPr lang="ru-RU" b="1" spc="150" dirty="0" smtClean="0">
                <a:ln w="11430"/>
                <a:solidFill>
                  <a:srgbClr val="7030A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Занятые особо ценными объектами культурного наследия народов Российской Федерации, объектами, включенными в Список всемирного наследия, историко-культурными заповедниками, объектами археологического наследия;</a:t>
            </a:r>
          </a:p>
          <a:p>
            <a:r>
              <a:rPr lang="ru-RU" b="1" spc="150" dirty="0" smtClean="0">
                <a:ln w="11430"/>
                <a:solidFill>
                  <a:srgbClr val="7030A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Предоставленные для обеспечения обороны и безопасности, оборонной промышленности, таможенных нужд и не указанные в пункте 4 27 статьи ЗК РФ;</a:t>
            </a:r>
          </a:p>
          <a:p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costland.ru/wp-content/uploads/2012/08/0-zemli-selskoxozyajstvennogo-naznachen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692696"/>
            <a:ext cx="8676456" cy="194421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Оборот земель сельскохозяйственного назначения регламентируется Земельным кодексом и ФЗ "Об обороте земель сельскохозяйственного назначения".</a:t>
            </a:r>
          </a:p>
          <a:p>
            <a:pPr>
              <a:buNone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zemrus.ru/img/slid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8938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3240360"/>
          </a:xfrm>
        </p:spPr>
        <p:txBody>
          <a:bodyPr>
            <a:noAutofit/>
          </a:bodyPr>
          <a:lstStyle/>
          <a:p>
            <a:pPr algn="ctr"/>
            <a:r>
              <a:rPr lang="ru-RU" sz="10200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10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143</TotalTime>
  <Words>224</Words>
  <Application>Microsoft Office PowerPoint</Application>
  <PresentationFormat>Экран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Ограничение оборотоспособности земельных участков</vt:lpstr>
      <vt:lpstr>Определение</vt:lpstr>
      <vt:lpstr>Слайд 3</vt:lpstr>
      <vt:lpstr>Слайд 4</vt:lpstr>
      <vt:lpstr>Слайд 5</vt:lpstr>
      <vt:lpstr>Слайд 6</vt:lpstr>
      <vt:lpstr>Слайд 7</vt:lpstr>
      <vt:lpstr>СПАСИБО ЗА ВНИМАНИЕ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Ограничение оборотоспособности земельных участков</dc:title>
  <dc:creator>Alexander</dc:creator>
  <cp:lastModifiedBy>User</cp:lastModifiedBy>
  <cp:revision>17</cp:revision>
  <dcterms:created xsi:type="dcterms:W3CDTF">2013-10-11T15:49:21Z</dcterms:created>
  <dcterms:modified xsi:type="dcterms:W3CDTF">2015-09-25T11:31:12Z</dcterms:modified>
</cp:coreProperties>
</file>