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0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40909-B2DF-4D4A-A5F6-2735453AEE15}" type="datetimeFigureOut">
              <a:rPr lang="ru-RU"/>
              <a:pPr>
                <a:defRPr/>
              </a:pPr>
              <a:t>12.03.2018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0BE69-7711-41AF-A459-1B732F2D46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1F121-7C74-4005-8DAC-9A90CBA15482}" type="datetimeFigureOut">
              <a:rPr lang="ru-RU"/>
              <a:pPr>
                <a:defRPr/>
              </a:pPr>
              <a:t>12.03.2018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A4BD4-202D-4604-AD1D-B101F5CBB6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E66C4-F6B9-4657-9E8A-3FEEE0774473}" type="datetimeFigureOut">
              <a:rPr lang="ru-RU"/>
              <a:pPr>
                <a:defRPr/>
              </a:pPr>
              <a:t>12.03.2018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AA0D4-2318-42C9-9AE1-986812D8C8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165C8-55C9-4632-AD82-05CE90AB55E3}" type="datetimeFigureOut">
              <a:rPr lang="ru-RU"/>
              <a:pPr>
                <a:defRPr/>
              </a:pPr>
              <a:t>12.03.2018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E1DE6-7AA3-41E7-B599-D639A62C76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D84E1-C9D1-4E00-8976-B33C48CB980E}" type="datetimeFigureOut">
              <a:rPr lang="ru-RU"/>
              <a:pPr>
                <a:defRPr/>
              </a:pPr>
              <a:t>12.03.2018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53A4A-DB86-4235-8922-5404792922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74F97-BD78-4989-B971-4ED5AB2F7F75}" type="datetimeFigureOut">
              <a:rPr lang="ru-RU"/>
              <a:pPr>
                <a:defRPr/>
              </a:pPr>
              <a:t>12.03.2018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B62B3-2E47-45FF-8240-E215D34CA9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5D54A-969D-410A-807F-7400E02EDF52}" type="datetimeFigureOut">
              <a:rPr lang="ru-RU"/>
              <a:pPr>
                <a:defRPr/>
              </a:pPr>
              <a:t>12.03.2018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CEC6C-2DAE-4D67-BA7F-D66C8FE537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C3713-82CC-4F67-B7DC-BBD616CC17F1}" type="datetimeFigureOut">
              <a:rPr lang="ru-RU"/>
              <a:pPr>
                <a:defRPr/>
              </a:pPr>
              <a:t>12.03.2018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1BB7D-F4B4-4158-AF02-688E5D73FB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41397-2D74-4D8B-B6F6-CCCCBC03E77B}" type="datetimeFigureOut">
              <a:rPr lang="ru-RU"/>
              <a:pPr>
                <a:defRPr/>
              </a:pPr>
              <a:t>12.03.2018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D8B4BB-3FD3-45C7-8A24-88AD909D2B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B6218-4434-4513-85FF-7ED296E46BB5}" type="datetimeFigureOut">
              <a:rPr lang="ru-RU"/>
              <a:pPr>
                <a:defRPr/>
              </a:pPr>
              <a:t>12.03.2018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25A85-3F81-4B30-BA8B-C510910B07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D38EC-C9E9-419C-A8C7-2D2034EB1772}" type="datetimeFigureOut">
              <a:rPr lang="ru-RU"/>
              <a:pPr>
                <a:defRPr/>
              </a:pPr>
              <a:t>12.03.2018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26E65-ED68-4750-AD21-5C4BE71D2F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5AB8703-2714-4582-9CBF-0701E0F62551}" type="datetimeFigureOut">
              <a:rPr lang="ru-RU"/>
              <a:pPr>
                <a:defRPr/>
              </a:pPr>
              <a:t>12.03.2018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423A480-AF48-4511-9EF3-6D042357FE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4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755650" y="1484313"/>
            <a:ext cx="7772400" cy="1470025"/>
          </a:xfrm>
        </p:spPr>
        <p:txBody>
          <a:bodyPr/>
          <a:lstStyle/>
          <a:p>
            <a:r>
              <a:rPr lang="ru-RU" smtClean="0">
                <a:latin typeface="Arial Unicode MS"/>
                <a:ea typeface="Arial Unicode MS"/>
                <a:cs typeface="Arial Unicode MS"/>
              </a:rPr>
              <a:t>Примеры возможных элективных курсов</a:t>
            </a:r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23100" y="3789363"/>
            <a:ext cx="2120900" cy="981075"/>
          </a:xfrm>
        </p:spPr>
        <p:txBody>
          <a:bodyPr/>
          <a:lstStyle/>
          <a:p>
            <a:pPr algn="r"/>
            <a:endParaRPr lang="ru-RU" sz="1600" smtClean="0">
              <a:solidFill>
                <a:schemeClr val="tx1"/>
              </a:solidFill>
              <a:latin typeface="Arial Unicode MS"/>
              <a:ea typeface="Arial Unicode MS"/>
              <a:cs typeface="Arial Unicode MS"/>
            </a:endParaRPr>
          </a:p>
        </p:txBody>
      </p:sp>
      <p:pic>
        <p:nvPicPr>
          <p:cNvPr id="13315" name="Picture 2" descr="http://mbanogmat.com/files/2013/01/Electiv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57575" y="4829175"/>
            <a:ext cx="5686425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latin typeface="Book Antiqua" pitchFamily="18" charset="0"/>
              </a:rPr>
              <a:t>Филологический профиль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288" y="2708275"/>
            <a:ext cx="2232025" cy="792163"/>
          </a:xfrm>
          <a:prstGeom prst="rect">
            <a:avLst/>
          </a:prstGeom>
          <a:ln w="50800" cmpd="dbl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Кто такие полиглоты?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288" y="3716338"/>
            <a:ext cx="2232025" cy="1225550"/>
          </a:xfrm>
          <a:prstGeom prst="rect">
            <a:avLst/>
          </a:prstGeom>
          <a:ln w="50800" cmpd="dbl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Великие зарубежные писатели и поэты и их влияние на отечественную культуру 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288" y="5229225"/>
            <a:ext cx="2232025" cy="792163"/>
          </a:xfrm>
          <a:prstGeom prst="rect">
            <a:avLst/>
          </a:prstGeom>
          <a:ln w="50800" cmpd="dbl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Великие зарубежные и отечественные языковеды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19475" y="2708275"/>
            <a:ext cx="2300288" cy="792163"/>
          </a:xfrm>
          <a:prstGeom prst="rect">
            <a:avLst/>
          </a:prstGeom>
          <a:ln w="19050" cmpd="sng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Введение в экономику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419475" y="3789363"/>
            <a:ext cx="2300288" cy="792162"/>
          </a:xfrm>
          <a:prstGeom prst="rect">
            <a:avLst/>
          </a:prstGeom>
          <a:ln w="19050" cmpd="sng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Введение в юриспруденцию/ право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6227763" y="2708275"/>
            <a:ext cx="2447925" cy="936625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Язык делового общения</a:t>
            </a:r>
            <a:endParaRPr lang="ru-RU" sz="16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6227763" y="3860800"/>
            <a:ext cx="2447925" cy="936625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Введение в переводческую деятельность</a:t>
            </a:r>
            <a:endParaRPr lang="ru-RU" sz="16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300788" y="5013325"/>
            <a:ext cx="2447925" cy="936625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Введение в журналистику</a:t>
            </a:r>
            <a:endParaRPr lang="ru-RU" sz="16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7" name="Прямая соединительная линия 16"/>
          <p:cNvCxnSpPr>
            <a:stCxn id="15" idx="0"/>
            <a:endCxn id="14337" idx="2"/>
          </p:cNvCxnSpPr>
          <p:nvPr/>
        </p:nvCxnSpPr>
        <p:spPr>
          <a:xfrm flipV="1">
            <a:off x="1511300" y="1417638"/>
            <a:ext cx="3060700" cy="71596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14337" idx="2"/>
            <a:endCxn id="22" idx="0"/>
          </p:cNvCxnSpPr>
          <p:nvPr/>
        </p:nvCxnSpPr>
        <p:spPr>
          <a:xfrm>
            <a:off x="4572000" y="1417638"/>
            <a:ext cx="0" cy="71596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14337" idx="2"/>
            <a:endCxn id="25" idx="0"/>
          </p:cNvCxnSpPr>
          <p:nvPr/>
        </p:nvCxnSpPr>
        <p:spPr>
          <a:xfrm>
            <a:off x="4572000" y="1417638"/>
            <a:ext cx="2879725" cy="71596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араллелограмм 13"/>
          <p:cNvSpPr/>
          <p:nvPr/>
        </p:nvSpPr>
        <p:spPr>
          <a:xfrm>
            <a:off x="1403350" y="6165850"/>
            <a:ext cx="6337300" cy="576263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Подготовка к ЕГЭ по ИЯ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95288" y="2133600"/>
            <a:ext cx="2232025" cy="43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Предметная направленность</a:t>
            </a:r>
            <a:endParaRPr lang="ru-RU" sz="16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3419475" y="2133600"/>
            <a:ext cx="2305050" cy="43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Другая предметная область</a:t>
            </a:r>
            <a:endParaRPr lang="ru-RU" sz="16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6300788" y="2133600"/>
            <a:ext cx="2303462" cy="43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Прикладной характер</a:t>
            </a:r>
            <a:endParaRPr lang="ru-RU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09600" y="188913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dirty="0">
                <a:latin typeface="Book Antiqua" pitchFamily="18" charset="0"/>
                <a:ea typeface="+mj-ea"/>
                <a:cs typeface="+mj-cs"/>
              </a:rPr>
              <a:t>Филологический профиль</a:t>
            </a:r>
            <a:endParaRPr lang="ru-RU" sz="4400" dirty="0">
              <a:latin typeface="Book Antiqua" pitchFamily="18" charset="0"/>
              <a:ea typeface="+mj-ea"/>
              <a:cs typeface="+mj-cs"/>
            </a:endParaRPr>
          </a:p>
        </p:txBody>
      </p:sp>
      <p:pic>
        <p:nvPicPr>
          <p:cNvPr id="15362" name="Picture 2" descr="http://www.prosv.ru/Attachment.aspx?Id=194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268413"/>
            <a:ext cx="1584325" cy="228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4" descr="University Writing Cours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47813" y="2600325"/>
            <a:ext cx="1584325" cy="228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2" descr="Secretarial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53050" y="1484313"/>
            <a:ext cx="1666875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Овал 6"/>
          <p:cNvSpPr/>
          <p:nvPr/>
        </p:nvSpPr>
        <p:spPr>
          <a:xfrm>
            <a:off x="6372225" y="1196975"/>
            <a:ext cx="1871663" cy="71913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Язык делового общения</a:t>
            </a:r>
            <a:endParaRPr lang="ru-RU" sz="12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5366" name="Picture 2" descr="http://static.ozone.ru/multimedia/books_covers/1000685290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87675" y="3789363"/>
            <a:ext cx="1800225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2" descr="учебник Business English Marketing and Sales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659563" y="3500438"/>
            <a:ext cx="2266950" cy="300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latin typeface="Book Antiqua" pitchFamily="18" charset="0"/>
              </a:rPr>
              <a:t>Социально-гуманитарный профиль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39750" y="2420938"/>
            <a:ext cx="2232025" cy="792162"/>
          </a:xfrm>
          <a:prstGeom prst="rect">
            <a:avLst/>
          </a:prstGeom>
          <a:ln w="50800" cmpd="dbl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Важнейшие страницы мировой истории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750" y="3500438"/>
            <a:ext cx="2232025" cy="792162"/>
          </a:xfrm>
          <a:prstGeom prst="rect">
            <a:avLst/>
          </a:prstGeom>
          <a:ln w="50800" cmpd="dbl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Великие общественные деятели 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19475" y="2420938"/>
            <a:ext cx="2305050" cy="792162"/>
          </a:xfrm>
          <a:prstGeom prst="rect">
            <a:avLst/>
          </a:prstGeom>
          <a:ln w="19050" cmpd="sng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Мировая художественная культура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011863" y="2349500"/>
            <a:ext cx="2447925" cy="93503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Курс гидов-переводчиков</a:t>
            </a:r>
            <a:endParaRPr lang="ru-RU" sz="16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6084888" y="3357563"/>
            <a:ext cx="2447925" cy="93503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Введение в журналистику</a:t>
            </a:r>
            <a:endParaRPr lang="ru-RU" sz="16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6391" name="Picture 4" descr="http://static1.ozone.ru/multimedia/books_covers/101039874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8175" y="4437063"/>
            <a:ext cx="1457325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2" name="Picture 6" descr="http://static1.ozone.ru/multimedia/books_covers/101041083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4437063"/>
            <a:ext cx="1539875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3" name="Picture 4" descr="http://www.expresspublishing.com.gr/productimages/lc/lc085777558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19700" y="4437063"/>
            <a:ext cx="1574800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4" name="Picture 2" descr="Secretarial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48488" y="4437063"/>
            <a:ext cx="1566862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5" name="Picture 10" descr="http://www.biblio-globus.us/photos1/946/9466903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19475" y="4437063"/>
            <a:ext cx="1633538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рямоугольник 13"/>
          <p:cNvSpPr/>
          <p:nvPr/>
        </p:nvSpPr>
        <p:spPr>
          <a:xfrm>
            <a:off x="539750" y="1844675"/>
            <a:ext cx="2232025" cy="43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Предметная направленность</a:t>
            </a:r>
            <a:endParaRPr lang="ru-RU" sz="16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419475" y="1844675"/>
            <a:ext cx="2305050" cy="43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Другая предметная область</a:t>
            </a:r>
            <a:endParaRPr lang="ru-RU" sz="16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6227763" y="1844675"/>
            <a:ext cx="2305050" cy="43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Прикладной характер</a:t>
            </a:r>
            <a:endParaRPr lang="ru-RU" sz="1600" dirty="0"/>
          </a:p>
        </p:txBody>
      </p:sp>
      <p:cxnSp>
        <p:nvCxnSpPr>
          <p:cNvPr id="18" name="Прямая соединительная линия 17"/>
          <p:cNvCxnSpPr>
            <a:stCxn id="2" idx="2"/>
            <a:endCxn id="14" idx="0"/>
          </p:cNvCxnSpPr>
          <p:nvPr/>
        </p:nvCxnSpPr>
        <p:spPr>
          <a:xfrm flipH="1">
            <a:off x="1655763" y="1417638"/>
            <a:ext cx="2916237" cy="4270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2" idx="2"/>
            <a:endCxn id="15" idx="0"/>
          </p:cNvCxnSpPr>
          <p:nvPr/>
        </p:nvCxnSpPr>
        <p:spPr>
          <a:xfrm>
            <a:off x="4572000" y="1417638"/>
            <a:ext cx="0" cy="4270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2" idx="2"/>
            <a:endCxn id="16" idx="0"/>
          </p:cNvCxnSpPr>
          <p:nvPr/>
        </p:nvCxnSpPr>
        <p:spPr>
          <a:xfrm>
            <a:off x="4572000" y="1417638"/>
            <a:ext cx="2808288" cy="4270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1143000"/>
          </a:xfrm>
        </p:spPr>
        <p:txBody>
          <a:bodyPr/>
          <a:lstStyle/>
          <a:p>
            <a:r>
              <a:rPr lang="ru-RU" sz="4000" smtClean="0">
                <a:latin typeface="Book Antiqua" pitchFamily="18" charset="0"/>
              </a:rPr>
              <a:t>Естественнонаучный профиль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11188" y="2349500"/>
            <a:ext cx="2232025" cy="792163"/>
          </a:xfrm>
          <a:prstGeom prst="rect">
            <a:avLst/>
          </a:prstGeom>
          <a:ln w="50800" cmpd="dbl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Великие ученые и изобретатели страны изучаемого языка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188" y="3284538"/>
            <a:ext cx="2232025" cy="1368425"/>
          </a:xfrm>
          <a:prstGeom prst="rect">
            <a:avLst/>
          </a:prstGeom>
          <a:ln w="50800" cmpd="dbl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Из области конкретной науки / техники (биологии, химии, географии и др.)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19475" y="2349500"/>
            <a:ext cx="2305050" cy="792163"/>
          </a:xfrm>
          <a:prstGeom prst="rect">
            <a:avLst/>
          </a:prstGeom>
          <a:ln w="19050" cmpd="sng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Проблемы экологии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372225" y="2349500"/>
            <a:ext cx="2447925" cy="93503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Охрана окружающей среды</a:t>
            </a:r>
            <a:endParaRPr lang="ru-RU" sz="16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6372225" y="3429000"/>
            <a:ext cx="2447925" cy="936625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Введение в журналистику</a:t>
            </a:r>
            <a:endParaRPr lang="ru-RU" sz="16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7415" name="Picture 2" descr="http://static2.ozone.ru/multimedia/books_covers/101039888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1050" y="4437063"/>
            <a:ext cx="1546225" cy="225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6" name="Picture 2" descr="https://cs7064.vk.me/c540102/v540102995/96ae/zYQhV0z5Ih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8625" y="4508500"/>
            <a:ext cx="1544638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7" name="Picture 6" descr="http://www.bearbooks.ru/image/book/542/big/i542397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08400" y="4437063"/>
            <a:ext cx="1635125" cy="218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611188" y="1773238"/>
            <a:ext cx="2232025" cy="43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Предметная направленность</a:t>
            </a:r>
            <a:endParaRPr lang="ru-RU" sz="16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452813" y="1755775"/>
            <a:ext cx="2305050" cy="43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Другая предметная область</a:t>
            </a:r>
            <a:endParaRPr lang="ru-RU" sz="16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443663" y="1773238"/>
            <a:ext cx="2305050" cy="43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Прикладной характер</a:t>
            </a:r>
            <a:endParaRPr lang="ru-RU" sz="1600" dirty="0"/>
          </a:p>
        </p:txBody>
      </p:sp>
      <p:cxnSp>
        <p:nvCxnSpPr>
          <p:cNvPr id="16" name="Прямая соединительная линия 15"/>
          <p:cNvCxnSpPr>
            <a:stCxn id="12" idx="0"/>
            <a:endCxn id="17409" idx="2"/>
          </p:cNvCxnSpPr>
          <p:nvPr/>
        </p:nvCxnSpPr>
        <p:spPr>
          <a:xfrm flipV="1">
            <a:off x="1727200" y="1258888"/>
            <a:ext cx="2855913" cy="514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17409" idx="2"/>
            <a:endCxn id="13" idx="0"/>
          </p:cNvCxnSpPr>
          <p:nvPr/>
        </p:nvCxnSpPr>
        <p:spPr>
          <a:xfrm>
            <a:off x="4583113" y="1258888"/>
            <a:ext cx="22225" cy="4968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17409" idx="2"/>
            <a:endCxn id="14" idx="0"/>
          </p:cNvCxnSpPr>
          <p:nvPr/>
        </p:nvCxnSpPr>
        <p:spPr>
          <a:xfrm>
            <a:off x="4583113" y="1258888"/>
            <a:ext cx="3013075" cy="514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117</Words>
  <Application>Microsoft Office PowerPoint</Application>
  <PresentationFormat>Экран (4:3)</PresentationFormat>
  <Paragraphs>34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Calibri</vt:lpstr>
      <vt:lpstr>Arial</vt:lpstr>
      <vt:lpstr>Arial Unicode MS</vt:lpstr>
      <vt:lpstr>Book Antiqua</vt:lpstr>
      <vt:lpstr>Тема Office</vt:lpstr>
      <vt:lpstr>Примеры возможных элективных курсов</vt:lpstr>
      <vt:lpstr>Филологический профиль</vt:lpstr>
      <vt:lpstr>Слайд 3</vt:lpstr>
      <vt:lpstr>Социально-гуманитарный профиль</vt:lpstr>
      <vt:lpstr>Естественнонаучный профиль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Примеры возможных элективных курсов</dc:title>
  <cp:lastModifiedBy>studentrg</cp:lastModifiedBy>
  <cp:revision>34</cp:revision>
  <dcterms:modified xsi:type="dcterms:W3CDTF">2018-03-12T06:00:53Z</dcterms:modified>
</cp:coreProperties>
</file>