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2" r:id="rId3"/>
    <p:sldId id="259" r:id="rId4"/>
    <p:sldId id="261" r:id="rId5"/>
    <p:sldId id="274" r:id="rId6"/>
    <p:sldId id="272" r:id="rId7"/>
    <p:sldId id="264" r:id="rId8"/>
    <p:sldId id="265" r:id="rId9"/>
    <p:sldId id="263" r:id="rId10"/>
    <p:sldId id="268" r:id="rId11"/>
    <p:sldId id="267" r:id="rId12"/>
    <p:sldId id="275" r:id="rId13"/>
    <p:sldId id="270" r:id="rId14"/>
    <p:sldId id="271" r:id="rId15"/>
    <p:sldId id="277" r:id="rId16"/>
    <p:sldId id="276" r:id="rId17"/>
    <p:sldId id="269" r:id="rId18"/>
    <p:sldId id="266" r:id="rId19"/>
    <p:sldId id="278" r:id="rId20"/>
    <p:sldId id="279" r:id="rId21"/>
    <p:sldId id="280" r:id="rId22"/>
    <p:sldId id="281" r:id="rId23"/>
    <p:sldId id="298" r:id="rId24"/>
    <p:sldId id="299" r:id="rId25"/>
    <p:sldId id="282" r:id="rId26"/>
    <p:sldId id="283" r:id="rId27"/>
    <p:sldId id="290" r:id="rId28"/>
    <p:sldId id="291" r:id="rId29"/>
    <p:sldId id="292" r:id="rId30"/>
    <p:sldId id="284" r:id="rId31"/>
    <p:sldId id="295" r:id="rId32"/>
    <p:sldId id="296" r:id="rId33"/>
    <p:sldId id="294" r:id="rId34"/>
    <p:sldId id="293" r:id="rId35"/>
    <p:sldId id="285" r:id="rId36"/>
    <p:sldId id="289" r:id="rId37"/>
    <p:sldId id="287" r:id="rId38"/>
    <p:sldId id="288" r:id="rId39"/>
    <p:sldId id="286" r:id="rId40"/>
    <p:sldId id="297" r:id="rId41"/>
    <p:sldId id="319" r:id="rId42"/>
    <p:sldId id="301" r:id="rId43"/>
    <p:sldId id="300" r:id="rId44"/>
    <p:sldId id="302" r:id="rId45"/>
    <p:sldId id="303" r:id="rId46"/>
    <p:sldId id="304" r:id="rId47"/>
    <p:sldId id="256" r:id="rId48"/>
    <p:sldId id="258" r:id="rId49"/>
    <p:sldId id="305" r:id="rId50"/>
    <p:sldId id="306" r:id="rId51"/>
    <p:sldId id="307" r:id="rId52"/>
    <p:sldId id="316" r:id="rId53"/>
    <p:sldId id="317" r:id="rId54"/>
    <p:sldId id="321" r:id="rId55"/>
    <p:sldId id="327" r:id="rId56"/>
    <p:sldId id="322" r:id="rId57"/>
    <p:sldId id="325" r:id="rId58"/>
    <p:sldId id="326" r:id="rId59"/>
    <p:sldId id="323" r:id="rId60"/>
    <p:sldId id="324" r:id="rId61"/>
    <p:sldId id="329" r:id="rId62"/>
    <p:sldId id="328" r:id="rId63"/>
    <p:sldId id="330" r:id="rId64"/>
    <p:sldId id="331" r:id="rId65"/>
    <p:sldId id="333" r:id="rId66"/>
    <p:sldId id="320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79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8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9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5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00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78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2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3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64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49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8194B-72FD-4DA8-B386-1A4D7A27AE54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33870-018F-4803-B228-40A7AB43A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7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x0B1D_lckE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gIhmASinNE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ia.ru/religion/20111205/500318595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youtube.com/watch?v=odMoa7I_hnU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bsWwbQ_Ids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baq1DKkDo7Y" TargetMode="External"/><Relationship Id="rId5" Type="http://schemas.openxmlformats.org/officeDocument/2006/relationships/hyperlink" Target="https://www.youtube.com/watch?v=LHqgGaq0mW4" TargetMode="External"/><Relationship Id="rId4" Type="http://schemas.openxmlformats.org/officeDocument/2006/relationships/hyperlink" Target="https://www.youtube.com/watch?v=dP8vORslKBw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ivi.ru/watch/voyna_i_mir/83057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РУССКАЯ КУЛЬТУРА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Лекция 9</a:t>
            </a:r>
          </a:p>
          <a:p>
            <a:r>
              <a:rPr lang="ru-RU" dirty="0" smtClean="0"/>
              <a:t>КУЛЬТУРА РОССИЙСКОЙ ИМПЕРИИ (</a:t>
            </a:r>
            <a:r>
              <a:rPr lang="en-US" dirty="0" smtClean="0"/>
              <a:t>XIX</a:t>
            </a:r>
            <a:r>
              <a:rPr lang="ru-RU" dirty="0" smtClean="0"/>
              <a:t> в.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14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.beta.rian.ru/images/73291/97/732919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" y="0"/>
            <a:ext cx="12102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088559"/>
            <a:ext cx="804826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М.Б. Барклай де Толли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58933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7/7f/Kutuzov_fi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0" y="0"/>
            <a:ext cx="11902969" cy="66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088559"/>
            <a:ext cx="804826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«Совет в Филях», А. </a:t>
            </a:r>
            <a:r>
              <a:rPr lang="ru-RU" sz="4400" dirty="0" err="1" smtClean="0"/>
              <a:t>Кившенко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8213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s624420.vk.me/v624420907/1272b/YESi57B8W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6" y="0"/>
            <a:ext cx="10641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468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g-fotki.yandex.ru/get/4126/35721275.77/0_890b6_8e44dc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9" y="0"/>
            <a:ext cx="10250554" cy="68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088559"/>
            <a:ext cx="495836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Поклонная гора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51696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4" y="0"/>
            <a:ext cx="10281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amoskvorechye in fire by Vereschag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6" y="0"/>
            <a:ext cx="8984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899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upload.wikimedia.org/wikipedia/commons/e/e9/%D0%92_%D0%A3%D1%81%D0%BF%D0%B5%D0%BD%D1%81%D0%BA%D0%BE%D0%BC_%D1%81%D0%BE%D0%B1%D0%BE%D1%80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21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2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ebstarco.narod.ru/19vek/big/image/prjanisnikov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9" y="0"/>
            <a:ext cx="11572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636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5930" y="2580291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Скажи-ка, дядя, ведь не даром</a:t>
            </a:r>
            <a:br>
              <a:rPr lang="ru-RU" sz="3600" dirty="0" smtClean="0"/>
            </a:br>
            <a:r>
              <a:rPr lang="ru-RU" sz="3600" dirty="0" smtClean="0"/>
              <a:t>Москва, спаленная пожаром,</a:t>
            </a:r>
            <a:br>
              <a:rPr lang="ru-RU" sz="3600" dirty="0" smtClean="0"/>
            </a:br>
            <a:r>
              <a:rPr lang="ru-RU" sz="3600" dirty="0" smtClean="0"/>
              <a:t>Французу отдана?</a:t>
            </a:r>
            <a:br>
              <a:rPr lang="ru-RU" sz="3600" dirty="0" smtClean="0"/>
            </a:br>
            <a:r>
              <a:rPr lang="ru-RU" sz="3600" dirty="0" smtClean="0"/>
              <a:t>Ведь были ж схватки боевые,</a:t>
            </a:r>
            <a:br>
              <a:rPr lang="ru-RU" sz="3600" dirty="0" smtClean="0"/>
            </a:br>
            <a:r>
              <a:rPr lang="ru-RU" sz="3600" dirty="0" smtClean="0"/>
              <a:t>Да, говорят, еще какие!</a:t>
            </a:r>
            <a:br>
              <a:rPr lang="ru-RU" sz="3600" dirty="0" smtClean="0"/>
            </a:br>
            <a:r>
              <a:rPr lang="ru-RU" sz="3600" dirty="0" smtClean="0"/>
              <a:t>Недаром помнит вся Россия</a:t>
            </a:r>
            <a:br>
              <a:rPr lang="ru-RU" sz="3600" dirty="0" smtClean="0"/>
            </a:br>
            <a:r>
              <a:rPr lang="ru-RU" sz="3600" dirty="0" smtClean="0"/>
              <a:t>Про день Бородина!</a:t>
            </a:r>
            <a:br>
              <a:rPr lang="ru-RU" sz="3600" dirty="0" smtClean="0"/>
            </a:br>
            <a:r>
              <a:rPr lang="ru-RU" sz="3600" dirty="0" smtClean="0"/>
              <a:t>- Да, были люди в наше время,</a:t>
            </a:r>
            <a:br>
              <a:rPr lang="ru-RU" sz="3600" dirty="0" smtClean="0"/>
            </a:br>
            <a:r>
              <a:rPr lang="ru-RU" sz="3600" dirty="0" smtClean="0"/>
              <a:t>Не то, что нынешнее племя:</a:t>
            </a:r>
            <a:br>
              <a:rPr lang="ru-RU" sz="3600" dirty="0" smtClean="0"/>
            </a:br>
            <a:r>
              <a:rPr lang="ru-RU" sz="3600" dirty="0" smtClean="0"/>
              <a:t>Богатыри - не вы!</a:t>
            </a:r>
            <a:br>
              <a:rPr lang="ru-RU" sz="3600" dirty="0" smtClean="0"/>
            </a:br>
            <a:r>
              <a:rPr lang="ru-RU" sz="3600" dirty="0" smtClean="0"/>
              <a:t>Плохая им досталась доля:</a:t>
            </a:r>
            <a:br>
              <a:rPr lang="ru-RU" sz="3600" dirty="0" smtClean="0"/>
            </a:br>
            <a:r>
              <a:rPr lang="ru-RU" sz="3600" dirty="0" smtClean="0"/>
              <a:t>Немногие вернулись с поля...</a:t>
            </a:r>
            <a:br>
              <a:rPr lang="ru-RU" sz="3600" dirty="0" smtClean="0"/>
            </a:br>
            <a:r>
              <a:rPr lang="ru-RU" sz="3600" dirty="0" smtClean="0"/>
              <a:t>Не будь на то </a:t>
            </a:r>
            <a:r>
              <a:rPr lang="ru-RU" sz="3600" dirty="0"/>
              <a:t>Г</a:t>
            </a:r>
            <a:r>
              <a:rPr lang="ru-RU" sz="3600" dirty="0" smtClean="0"/>
              <a:t>осподня воля,</a:t>
            </a:r>
            <a:br>
              <a:rPr lang="ru-RU" sz="3600" dirty="0" smtClean="0"/>
            </a:br>
            <a:r>
              <a:rPr lang="ru-RU" sz="3600" dirty="0" smtClean="0"/>
              <a:t>Не отдали б Москвы!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47255" y="1119321"/>
            <a:ext cx="38763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Бородино</a:t>
            </a:r>
          </a:p>
          <a:p>
            <a:r>
              <a:rPr lang="ru-RU" sz="4000" dirty="0" smtClean="0"/>
              <a:t>М.Ю. Лермонтов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81873" y="6488668"/>
            <a:ext cx="4910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/>
              </a:rPr>
              <a:t>https://www.youtube.com/watch?v=Ex0B1D_lckE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02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thumb/3/35/Alexander_I_of_Russia_by_F.Kruger_%281837%2C_Hermitage%29.jpg/800px-Alexander_I_of_Russia_by_F.Kruger_%281837%2C_Hermitage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01" y="-70595"/>
            <a:ext cx="4928674" cy="692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680210"/>
            <a:ext cx="4623515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Военная галерея в Эрмитаже. </a:t>
            </a:r>
            <a:r>
              <a:rPr lang="ru-RU" sz="4400" dirty="0" err="1" smtClean="0"/>
              <a:t>Имп</a:t>
            </a:r>
            <a:r>
              <a:rPr lang="ru-RU" sz="4400" dirty="0" smtClean="0"/>
              <a:t>. Александр </a:t>
            </a:r>
            <a:r>
              <a:rPr lang="en-US" sz="4400" dirty="0" smtClean="0"/>
              <a:t>I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761804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622300" y="4229100"/>
            <a:ext cx="11036300" cy="3937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40960" y="3482429"/>
            <a:ext cx="139391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XIX 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2" y="1098679"/>
            <a:ext cx="2271756" cy="1838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88" y="1098679"/>
            <a:ext cx="2137516" cy="18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1.liveinternet.ru/images/attach/b/4/112/676/112676811_0_a2d62_6cfbaf4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5" y="0"/>
            <a:ext cx="10489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809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laces.moscow/places/borodinskoye_pole/borodinskoye_pol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5" y="0"/>
            <a:ext cx="11038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3487" y="5959771"/>
            <a:ext cx="279471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Бородино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59173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cheltv.ru/upload/news/2015/08-Aug/24/%D0%91%D0%BE%D1%80%D0%BE%D0%B4%D0%B8%D0%BD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07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upload.wikimedia.org/wikipedia/commons/thumb/d/d2/Bistro%21.jpg/1280px-Bistro%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5" y="0"/>
            <a:ext cx="9219216" cy="691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9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photo-moskva.ru/Metro_Park_Pobedy/Metro_Park_Pobedy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1" y="-128788"/>
            <a:ext cx="1025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3487" y="5959771"/>
            <a:ext cx="5125792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Триумфальная арка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12397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static.tonkosti.ru/images/1/14/%D0%A5%D1%80%D0%B0%D0%BC_%D0%A5%D1%80%D0%B8%D1%81%D1%82%D0%B0_%D0%A1%D0%BF%D0%B0%D1%81%D0%B8%D1%82%D0%B5%D0%BB%D1%8F,_%D0%9C%D0%BE%D1%81%D0%BA%D0%B2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79" y="0"/>
            <a:ext cx="10400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546" y="6088559"/>
            <a:ext cx="6478074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Храм Христа Спасителя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43768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hramy.ru/regions/r77/cao/hamovniki/hhs/hhs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7" y="0"/>
            <a:ext cx="10273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398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8" y="0"/>
            <a:ext cx="10390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08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vidania.ru/statyi/images/ikonostas_8_800x1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45" y="0"/>
            <a:ext cx="4352031" cy="68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091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echo.msk.ru/files/815046.jpg?1346434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3" y="0"/>
            <a:ext cx="9092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99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837" y="1820438"/>
            <a:ext cx="10515600" cy="1325563"/>
          </a:xfrm>
        </p:spPr>
        <p:txBody>
          <a:bodyPr/>
          <a:lstStyle/>
          <a:p>
            <a:r>
              <a:rPr lang="ru-RU" dirty="0"/>
              <a:t>Почему мы любим шашлыки?</a:t>
            </a:r>
          </a:p>
        </p:txBody>
      </p:sp>
      <p:pic>
        <p:nvPicPr>
          <p:cNvPr id="3074" name="Picture 2" descr="http://salute13.ru/images/yua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12" y="3210516"/>
            <a:ext cx="4929721" cy="33043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foma.ru/fotos/journal/109/hhs/TASS_1421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4" y="0"/>
            <a:ext cx="10235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0407" y="6488668"/>
            <a:ext cx="498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https://www.youtube.com/watch?v=BgIhmASinNE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69955" y="6488668"/>
            <a:ext cx="4829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/>
              </a:rPr>
              <a:t>http://ria.ru/religion/20111205/500318595.html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836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files.vm.ru/photo/vecherka/2014/10/doc6hkg1whl6qs7o6aadyn_800_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9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85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trana.ru/media/images/uploaded/big_incut24072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17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916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upload.wikimedia.org/wikipedia/ru/thumb/b/b6/Dvorec-sovetov1950.jpg/300px-Dvorec-sovetov1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45" y="-1"/>
            <a:ext cx="5266431" cy="68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83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mjjm.ru/pictures/nahod/i_8574629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8" y="0"/>
            <a:ext cx="9152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74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thumb/7/73/%D0%92%D0%B8%D0%B4_%D0%BD%D0%B0_%D0%98%D1%81%D0%B0%D0%B0%D0%BA%D0%B8%D0%B5%D0%B2%D1%81%D0%BA%D0%B8%D0%B9_%D1%81%D0%BE%D0%B1%D0%BE%D1%80_%D0%B8_%D0%92%D0%BE%D0%B7%D0%BD%D0%B5%D1%81%D0%B5%D0%BD%D1%81%D0%BA%D0%B8%D0%B9_%D0%BF%D1%80%D0%BE%D1%81%D0%BF%D0%B5%D0%BA%D1%82_%D1%81_%D0%90%D0%B4%D0%BC%D0%B8%D1%80%D0%B0%D0%BB%D1%82%D0%B5%D0%B9%D1%81%D1%82%D0%B2%D0%B0.jpg/1280px-%D0%92%D0%B8%D0%B4_%D0%BD%D0%B0_%D0%98%D1%81%D0%B0%D0%B0%D0%BA%D0%B8%D0%B5%D0%B2%D1%81%D0%BA%D0%B8%D0%B9_%D1%81%D0%BE%D0%B1%D0%BE%D1%80_%D0%B8_%D0%92%D0%BE%D0%B7%D0%BD%D0%B5%D1%81%D0%B5%D0%BD%D1%81%D0%BA%D0%B8%D0%B9_%D0%BF%D1%80%D0%BE%D1%81%D0%BF%D0%B5%D0%BA%D1%82_%D1%81_%D0%90%D0%B4%D0%BC%D0%B8%D1%80%D0%B0%D0%BB%D1%82%D0%B5%D0%B9%D1%81%D1%82%D0%B2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586"/>
            <a:ext cx="12193931" cy="49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546" y="6088559"/>
            <a:ext cx="6478074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Исаакиевский собор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61081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spb-rf.ru/images/spbapril%2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74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84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thumb/1/15/Cath_Isaac_IMG_7635.JPG/800px-Cath_Isaac_IMG_7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306" y="-94982"/>
            <a:ext cx="5210528" cy="69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86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.wikimedia.org/wikipedia/commons/thumb/9/9c/%D0%A1%D0%B0%D0%BD%D0%BA%D1%82-%D0%9F%D0%B5%D1%82%D0%B5%D1%80%D0%B1%D1%83%D1%80%D0%B3._%D0%A1%D0%BE%D0%B1%D0%BE%D1%80_%D0%BF%D1%80%D0%B5%D0%BF%D0%BE%D0%B4%D0%BE%D0%B1%D0%BD%D0%BE%D0%B3%D0%BE_%D0%98%D1%81%D0%B0%D0%B0%D0%BA%D0%B8%D1%8F_%D0%94%D0%B0%D0%BB%D0%BC%D0%B0%D1%82%D1%81%D0%BA%D0%BE%D0%B3%D0%BE.jpg/1280px-%D0%A1%D0%B0%D0%BD%D0%BA%D1%82-%D0%9F%D0%B5%D1%82%D0%B5%D1%80%D0%B1%D1%83%D1%80%D0%B3._%D0%A1%D0%BE%D0%B1%D0%BE%D1%80_%D0%BF%D1%80%D0%B5%D0%BF%D0%BE%D0%B4%D0%BE%D0%B1%D0%BD%D0%BE%D0%B3%D0%BE_%D0%98%D1%81%D0%B0%D0%B0%D0%BA%D0%B8%D1%8F_%D0%94%D0%B0%D0%BB%D0%BC%D0%B0%D1%82%D1%81%D0%BA%D0%BE%D0%B3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5" y="0"/>
            <a:ext cx="9232095" cy="69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08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ankt Petersburg Isaakskathedrale innen 2005 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50" y="0"/>
            <a:ext cx="4682633" cy="70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2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oldgravura.ru/uploads/prod/prod_558db2cd53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53" y="0"/>
            <a:ext cx="12389476" cy="878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ostranah.ru/media/coats_of_arms/georgia_coat_of_ar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84" y="862883"/>
            <a:ext cx="3349600" cy="30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on-line.spb.ru/images/monument_stol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34" y="0"/>
            <a:ext cx="4581614" cy="687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546" y="6088559"/>
            <a:ext cx="6478074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Александровская колонна</a:t>
            </a:r>
            <a:endParaRPr lang="ru-RU" sz="4400" dirty="0"/>
          </a:p>
        </p:txBody>
      </p:sp>
      <p:pic>
        <p:nvPicPr>
          <p:cNvPr id="39940" name="Picture 4" descr="https://www.stihi.ru/pics/2012/05/23/92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0" y="0"/>
            <a:ext cx="5359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45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7/71/Chatsworth_House_Fountain.jpg/800px-Chatsworth_House_Fount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88" y="0"/>
            <a:ext cx="51497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43989" y="0"/>
            <a:ext cx="4610636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 smtClean="0"/>
              <a:t>The Emperor Fountain, </a:t>
            </a:r>
            <a:r>
              <a:rPr lang="en-US" sz="4400" dirty="0" err="1" smtClean="0"/>
              <a:t>Chartsworth</a:t>
            </a:r>
            <a:r>
              <a:rPr lang="en-US" sz="4400" dirty="0" smtClean="0"/>
              <a:t> House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9673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Kiprensky Pushk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4" y="9731"/>
            <a:ext cx="5897540" cy="68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97768" y="6100017"/>
            <a:ext cx="5718220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А.С. Пушкин 1799-1837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24825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s://upload.wikimedia.org/wikipedia/commons/5/5f/Anna_Olenina_by_Kipren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613"/>
            <a:ext cx="4327301" cy="57488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126" y="30310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 вас любил: любовь еще, быть может,</a:t>
            </a:r>
            <a:br>
              <a:rPr lang="ru-RU" dirty="0" smtClean="0"/>
            </a:br>
            <a:r>
              <a:rPr lang="ru-RU" dirty="0" smtClean="0"/>
              <a:t>В душе моей угасла не совсем;</a:t>
            </a:r>
            <a:br>
              <a:rPr lang="ru-RU" dirty="0" smtClean="0"/>
            </a:br>
            <a:r>
              <a:rPr lang="ru-RU" dirty="0" smtClean="0"/>
              <a:t>Но пусть она вас больше не тревожит;</a:t>
            </a:r>
            <a:br>
              <a:rPr lang="ru-RU" dirty="0" smtClean="0"/>
            </a:br>
            <a:r>
              <a:rPr lang="ru-RU" dirty="0" smtClean="0"/>
              <a:t>Я не хочу печалить вас ничем.</a:t>
            </a:r>
            <a:br>
              <a:rPr lang="ru-RU" dirty="0" smtClean="0"/>
            </a:br>
            <a:r>
              <a:rPr lang="ru-RU" dirty="0" smtClean="0"/>
              <a:t>Я вас любил безмолвно, безнадежно,</a:t>
            </a:r>
            <a:br>
              <a:rPr lang="ru-RU" dirty="0" smtClean="0"/>
            </a:br>
            <a:r>
              <a:rPr lang="ru-RU" dirty="0" smtClean="0"/>
              <a:t>То робостью, то ревностью томим;</a:t>
            </a:r>
            <a:br>
              <a:rPr lang="ru-RU" dirty="0" smtClean="0"/>
            </a:br>
            <a:r>
              <a:rPr lang="ru-RU" dirty="0" smtClean="0"/>
              <a:t>Я вас любил так искренно, так нежно,</a:t>
            </a:r>
            <a:br>
              <a:rPr lang="ru-RU" dirty="0" smtClean="0"/>
            </a:br>
            <a:r>
              <a:rPr lang="ru-RU" dirty="0" smtClean="0"/>
              <a:t>Как дай вам Бог любимой быть другим.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591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687" y="3005294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Мороз и солнце; день чудесный!</a:t>
            </a:r>
            <a:br>
              <a:rPr lang="ru-RU" sz="3600" dirty="0" smtClean="0"/>
            </a:br>
            <a:r>
              <a:rPr lang="ru-RU" sz="3600" dirty="0" smtClean="0"/>
              <a:t>Еще ты дремлешь, друг прелестный —</a:t>
            </a:r>
            <a:br>
              <a:rPr lang="ru-RU" sz="3600" dirty="0" smtClean="0"/>
            </a:br>
            <a:r>
              <a:rPr lang="ru-RU" sz="3600" dirty="0" smtClean="0"/>
              <a:t>Пора, красавица, проснись:</a:t>
            </a:r>
            <a:br>
              <a:rPr lang="ru-RU" sz="3600" dirty="0" smtClean="0"/>
            </a:br>
            <a:r>
              <a:rPr lang="ru-RU" sz="3600" dirty="0" smtClean="0"/>
              <a:t>Открой сомкнуты негой взоры</a:t>
            </a:r>
            <a:br>
              <a:rPr lang="ru-RU" sz="3600" dirty="0" smtClean="0"/>
            </a:br>
            <a:r>
              <a:rPr lang="ru-RU" sz="3600" dirty="0" smtClean="0"/>
              <a:t>Навстречу северной Авроры,</a:t>
            </a:r>
            <a:br>
              <a:rPr lang="ru-RU" sz="3600" dirty="0" smtClean="0"/>
            </a:br>
            <a:r>
              <a:rPr lang="ru-RU" sz="3600" dirty="0" smtClean="0"/>
              <a:t>Звездою севера явись!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Вечор, ты помнишь, вьюга злилась,</a:t>
            </a:r>
            <a:br>
              <a:rPr lang="ru-RU" sz="3600" dirty="0" smtClean="0"/>
            </a:br>
            <a:r>
              <a:rPr lang="ru-RU" sz="3600" dirty="0" smtClean="0"/>
              <a:t>На мутном небе мгла носилась;</a:t>
            </a:r>
            <a:br>
              <a:rPr lang="ru-RU" sz="3600" dirty="0" smtClean="0"/>
            </a:br>
            <a:r>
              <a:rPr lang="ru-RU" sz="3600" dirty="0" smtClean="0"/>
              <a:t>Луна, как бледное пятно,</a:t>
            </a:r>
            <a:br>
              <a:rPr lang="ru-RU" sz="3600" dirty="0" smtClean="0"/>
            </a:br>
            <a:r>
              <a:rPr lang="ru-RU" sz="3600" dirty="0" smtClean="0"/>
              <a:t>Сквозь тучи мрачные желтела,</a:t>
            </a:r>
            <a:br>
              <a:rPr lang="ru-RU" sz="3600" dirty="0" smtClean="0"/>
            </a:br>
            <a:r>
              <a:rPr lang="ru-RU" sz="3600" dirty="0" smtClean="0"/>
              <a:t>И ты печальная сидела —</a:t>
            </a:r>
            <a:br>
              <a:rPr lang="ru-RU" sz="3600" dirty="0" smtClean="0"/>
            </a:br>
            <a:r>
              <a:rPr lang="ru-RU" sz="3600" dirty="0" smtClean="0"/>
              <a:t>А нынче... погляди в окно:</a:t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29502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534" y="2987899"/>
            <a:ext cx="9336111" cy="879319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Под голубыми небесами</a:t>
            </a:r>
            <a:br>
              <a:rPr lang="ru-RU" sz="3600" dirty="0" smtClean="0"/>
            </a:br>
            <a:r>
              <a:rPr lang="ru-RU" sz="3600" dirty="0" smtClean="0"/>
              <a:t>Великолепными коврами,</a:t>
            </a:r>
            <a:br>
              <a:rPr lang="ru-RU" sz="3600" dirty="0" smtClean="0"/>
            </a:br>
            <a:r>
              <a:rPr lang="ru-RU" sz="3600" dirty="0" smtClean="0"/>
              <a:t>Блестя на солнце, снег лежит;</a:t>
            </a:r>
            <a:br>
              <a:rPr lang="ru-RU" sz="3600" dirty="0" smtClean="0"/>
            </a:br>
            <a:r>
              <a:rPr lang="ru-RU" sz="3600" dirty="0" smtClean="0"/>
              <a:t>Прозрачный лес один чернеет,</a:t>
            </a:r>
            <a:br>
              <a:rPr lang="ru-RU" sz="3600" dirty="0" smtClean="0"/>
            </a:br>
            <a:r>
              <a:rPr lang="ru-RU" sz="3600" dirty="0" smtClean="0"/>
              <a:t>И ель сквозь иней зеленеет,</a:t>
            </a:r>
            <a:br>
              <a:rPr lang="ru-RU" sz="3600" dirty="0" smtClean="0"/>
            </a:br>
            <a:r>
              <a:rPr lang="ru-RU" sz="3600" dirty="0" smtClean="0"/>
              <a:t>И речка подо льдом блестит.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Вся комната янтарным блеском</a:t>
            </a:r>
            <a:br>
              <a:rPr lang="ru-RU" sz="3600" dirty="0" smtClean="0"/>
            </a:br>
            <a:r>
              <a:rPr lang="ru-RU" sz="3600" dirty="0" smtClean="0"/>
              <a:t>Озарена. Веселым треском</a:t>
            </a:r>
            <a:br>
              <a:rPr lang="ru-RU" sz="3600" dirty="0" smtClean="0"/>
            </a:br>
            <a:r>
              <a:rPr lang="ru-RU" sz="3600" dirty="0" smtClean="0"/>
              <a:t>Трещит затопленная печь.</a:t>
            </a:r>
            <a:br>
              <a:rPr lang="ru-RU" sz="3600" dirty="0" smtClean="0"/>
            </a:br>
            <a:r>
              <a:rPr lang="ru-RU" sz="3600" dirty="0" smtClean="0"/>
              <a:t>Приятно думать у лежанки.</a:t>
            </a:r>
            <a:br>
              <a:rPr lang="ru-RU" sz="3600" dirty="0" smtClean="0"/>
            </a:br>
            <a:r>
              <a:rPr lang="ru-RU" sz="3600" dirty="0" smtClean="0"/>
              <a:t>Но знаешь: не велеть ли в санки</a:t>
            </a:r>
            <a:br>
              <a:rPr lang="ru-RU" sz="3600" dirty="0" smtClean="0"/>
            </a:br>
            <a:r>
              <a:rPr lang="ru-RU" sz="3600" dirty="0" smtClean="0"/>
              <a:t>Кобылку бурую </a:t>
            </a:r>
            <a:r>
              <a:rPr lang="ru-RU" sz="3600" dirty="0" err="1" smtClean="0"/>
              <a:t>запречь</a:t>
            </a:r>
            <a:r>
              <a:rPr lang="ru-RU" sz="3600" dirty="0" smtClean="0"/>
              <a:t>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89594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31" y="25287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Скользя по утреннему снегу,</a:t>
            </a:r>
            <a:br>
              <a:rPr lang="ru-RU" dirty="0" smtClean="0"/>
            </a:br>
            <a:r>
              <a:rPr lang="ru-RU" dirty="0" smtClean="0"/>
              <a:t>Друг милый, предадимся бегу</a:t>
            </a:r>
            <a:br>
              <a:rPr lang="ru-RU" dirty="0" smtClean="0"/>
            </a:br>
            <a:r>
              <a:rPr lang="ru-RU" dirty="0" smtClean="0"/>
              <a:t>Нетерпеливого коня</a:t>
            </a:r>
            <a:br>
              <a:rPr lang="ru-RU" dirty="0" smtClean="0"/>
            </a:br>
            <a:r>
              <a:rPr lang="ru-RU" dirty="0" smtClean="0"/>
              <a:t>И навестим поля пустые,</a:t>
            </a:r>
            <a:br>
              <a:rPr lang="ru-RU" dirty="0" smtClean="0"/>
            </a:br>
            <a:r>
              <a:rPr lang="ru-RU" dirty="0" smtClean="0"/>
              <a:t>Леса, недавно столь густые,</a:t>
            </a:r>
            <a:br>
              <a:rPr lang="ru-RU" dirty="0" smtClean="0"/>
            </a:br>
            <a:r>
              <a:rPr lang="ru-RU" dirty="0" smtClean="0"/>
              <a:t>И берег, милый для меня.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0691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641243" y="715824"/>
            <a:ext cx="7058343" cy="510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dirty="0" smtClean="0"/>
              <a:t>Пустое </a:t>
            </a:r>
            <a:r>
              <a:rPr lang="ru-RU" sz="4000" i="1" dirty="0" smtClean="0"/>
              <a:t>вы</a:t>
            </a:r>
            <a:r>
              <a:rPr lang="ru-RU" sz="4000" dirty="0" smtClean="0"/>
              <a:t> сердечным </a:t>
            </a:r>
            <a:r>
              <a:rPr lang="ru-RU" sz="4000" i="1" dirty="0" smtClean="0"/>
              <a:t>ты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Она, </a:t>
            </a:r>
            <a:r>
              <a:rPr lang="ru-RU" sz="4000" dirty="0" err="1" smtClean="0"/>
              <a:t>обмолвясь</a:t>
            </a:r>
            <a:r>
              <a:rPr lang="ru-RU" sz="4000" dirty="0" smtClean="0"/>
              <a:t>, заменила</a:t>
            </a:r>
            <a:br>
              <a:rPr lang="ru-RU" sz="4000" dirty="0" smtClean="0"/>
            </a:br>
            <a:r>
              <a:rPr lang="ru-RU" sz="4000" dirty="0" smtClean="0"/>
              <a:t>И все счастливые мечты</a:t>
            </a:r>
            <a:br>
              <a:rPr lang="ru-RU" sz="4000" dirty="0" smtClean="0"/>
            </a:br>
            <a:r>
              <a:rPr lang="ru-RU" sz="4000" dirty="0" smtClean="0"/>
              <a:t>В душе влюблённой возбудила.</a:t>
            </a:r>
            <a:br>
              <a:rPr lang="ru-RU" sz="4000" dirty="0" smtClean="0"/>
            </a:br>
            <a:r>
              <a:rPr lang="ru-RU" sz="4000" dirty="0" smtClean="0"/>
              <a:t>Пред ней задумчиво стою,</a:t>
            </a:r>
            <a:br>
              <a:rPr lang="ru-RU" sz="4000" dirty="0" smtClean="0"/>
            </a:br>
            <a:r>
              <a:rPr lang="ru-RU" sz="4000" dirty="0" smtClean="0"/>
              <a:t>Свести очей с неё нет силы;</a:t>
            </a:r>
            <a:br>
              <a:rPr lang="ru-RU" sz="4000" dirty="0" smtClean="0"/>
            </a:br>
            <a:r>
              <a:rPr lang="ru-RU" sz="4000" dirty="0" smtClean="0"/>
              <a:t>И говорю ей: как </a:t>
            </a:r>
            <a:r>
              <a:rPr lang="ru-RU" sz="4000" i="1" dirty="0" smtClean="0"/>
              <a:t>вы</a:t>
            </a:r>
            <a:r>
              <a:rPr lang="ru-RU" sz="4000" dirty="0" smtClean="0"/>
              <a:t> милы!</a:t>
            </a:r>
            <a:br>
              <a:rPr lang="ru-RU" sz="4000" dirty="0" smtClean="0"/>
            </a:br>
            <a:r>
              <a:rPr lang="ru-RU" sz="4000" dirty="0" smtClean="0"/>
              <a:t>И мыслю: как </a:t>
            </a:r>
            <a:r>
              <a:rPr lang="ru-RU" sz="4000" i="1" dirty="0" smtClean="0"/>
              <a:t>тебя</a:t>
            </a:r>
            <a:r>
              <a:rPr lang="ru-RU" sz="4000" dirty="0" smtClean="0"/>
              <a:t> люблю!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i="1" dirty="0" smtClean="0">
                <a:effectLst/>
              </a:rPr>
              <a:t>23 мая 1828 г.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48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41" y="6181859"/>
            <a:ext cx="11783096" cy="676141"/>
          </a:xfrm>
        </p:spPr>
        <p:txBody>
          <a:bodyPr>
            <a:normAutofit/>
          </a:bodyPr>
          <a:lstStyle/>
          <a:p>
            <a:r>
              <a:rPr lang="en-US" sz="1800" dirty="0" smtClean="0">
                <a:hlinkClick r:id="rId2"/>
              </a:rPr>
              <a:t>https://www.youtube.com/watch?v=odMoa7I_hnU</a:t>
            </a:r>
            <a:r>
              <a:rPr lang="en-US" sz="1800" dirty="0" smtClean="0"/>
              <a:t> 1.04 </a:t>
            </a:r>
            <a:endParaRPr lang="ru-RU" sz="1800" dirty="0"/>
          </a:p>
        </p:txBody>
      </p:sp>
      <p:pic>
        <p:nvPicPr>
          <p:cNvPr id="2050" name="Picture 2" descr="http://m.kino-teatr.ru/movie/kadr/9412/4271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76" y="793325"/>
            <a:ext cx="6283106" cy="45385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97768" y="6100017"/>
            <a:ext cx="5718220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«Евгений Онегин»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5044" y="111812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дворянин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51655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ownload.radiodacha.ru/pub/21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75" y="0"/>
            <a:ext cx="5725102" cy="683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97768" y="6100017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Наталья Гончарова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09359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osetinskie-pirogi-v-anape.ru/wp-content/uploads/2014/09/hink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06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182" y="6088559"/>
            <a:ext cx="314141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err="1" smtClean="0"/>
              <a:t>Хинкали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047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1.repo.aif.ru/1/46/197697/56f3b05c4474999699252e8ef383b2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43" y="-103031"/>
            <a:ext cx="5588402" cy="700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132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ushkinMskVbli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34" y="0"/>
            <a:ext cx="4569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6465" y="6488668"/>
            <a:ext cx="504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https://www.youtube.com/watch?v=zbsWwbQ_Ids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38593" y="6119336"/>
            <a:ext cx="500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/>
              </a:rPr>
              <a:t>https://www.youtube.com/watch?v=dP8vORslKBw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2618" y="6488668"/>
            <a:ext cx="519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5"/>
              </a:rPr>
              <a:t>https://www.youtube.com/watch?v=LHqgGaq0mW4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52620" y="6119336"/>
            <a:ext cx="5046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6"/>
              </a:rPr>
              <a:t>https://www.youtube.com/watch?v=baq1DKkDo7Y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028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glinka1804-rus.ru/gli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69" y="127178"/>
            <a:ext cx="5538457" cy="653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97768" y="6100017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М.И. Глинка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153914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pravmir.ru/wp-content/uploads/2013/02/dpjvg2cnmbmzx1j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80"/>
            <a:ext cx="12519557" cy="663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13937" y="6088559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«Иван Сусанин»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334771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getbg.net/upload/full/383520_xoxloma_uzor_uzory_cvety_zheltyj_listya_fon_yagody_1980x1120_%28www.GetBg.ne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9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26828" y="6088559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Хохлома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294375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upload.wikimedia.org/wikipedia/commons/thumb/8/83/Khohloma_bird_box.JPG/1280px-Khohloma_bird_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13" y="-54323"/>
            <a:ext cx="9219216" cy="691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25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s://s-media-cache-ak0.pinimg.com/originals/fd/a8/4b/fda84bc8bc19a274484cbcbc90edc6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55" y="-1"/>
            <a:ext cx="6258105" cy="68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62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st.depositphotos.com/1834913/3788/v/950/depositphotos_37884723-Vector-seamless-pattern-in-Hohloma-sty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21" y="0"/>
            <a:ext cx="8361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513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vasi.net/uploads/podbor/x1624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06" y="251563"/>
            <a:ext cx="6283862" cy="631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081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59.radikal.ru/i164/1111/c6/e3ab34a270d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26"/>
            <a:ext cx="12149042" cy="653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05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&amp;Rcy;&amp;ucy;&amp;scy;&amp;scy;&amp;kcy;&amp;icy;&amp;jcy; &amp;shcy;&amp;tcy;&amp;ycy;&amp;kcy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10" y="0"/>
            <a:ext cx="964218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181" y="6088559"/>
            <a:ext cx="724977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Отечественная война 1812 г.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022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hope-designer.ru/wp-content/uploads/2011/10/hoh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14" y="643943"/>
            <a:ext cx="7218557" cy="46971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32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rusvelikaia.ru/upload/iblock/3ef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74" y="0"/>
            <a:ext cx="6708864" cy="67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26828" y="6088559"/>
            <a:ext cx="477806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err="1" smtClean="0"/>
              <a:t>Жостово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114265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-1662448"/>
            <a:ext cx="9813702" cy="98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689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do-things.ru/wp-content/uploads/2010/02/Jostovo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2" y="0"/>
            <a:ext cx="10295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5364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slavyane.org/images/stories/Proshloe/zhostovo/podno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9" y="1461"/>
            <a:ext cx="10284809" cy="685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14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622300" y="4229100"/>
            <a:ext cx="11036300" cy="3937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40960" y="3482429"/>
            <a:ext cx="1393913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XVIII 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843065"/>
            <a:ext cx="1962150" cy="1695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35" y="4643253"/>
            <a:ext cx="1876761" cy="1876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3" y="4666661"/>
            <a:ext cx="1285026" cy="18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672689" y="2079413"/>
            <a:ext cx="70694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Picture 2" descr="http://promisly.ru/files/u1/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438">
            <a:off x="7452694" y="3567447"/>
            <a:ext cx="2578848" cy="266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3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e-reading.club/illustrations/52/52964-any2fbimgloader1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6" y="0"/>
            <a:ext cx="4793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thumb/f/fa/Kiprensky_Davydov.jpg/800px-Kiprensky_Davy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35" y="1"/>
            <a:ext cx="4917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9702" y="6088559"/>
            <a:ext cx="269168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Гусары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5263" y="0"/>
            <a:ext cx="269168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смелый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621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static.err.ee/gridfs/839B164018585AAFB54EE4E9FD243274CECDFD8D62049D4229310ABEBE006FF9.jpg?width=1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1" y="0"/>
            <a:ext cx="12188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181" y="6088559"/>
            <a:ext cx="269168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Казаки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71806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349" y="5903041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hlinkClick r:id="rId2"/>
              </a:rPr>
              <a:t>http://www.ivi.ru/watch/voyna_i_mir/83057</a:t>
            </a:r>
            <a:r>
              <a:rPr lang="en-US" sz="2400" dirty="0" smtClean="0"/>
              <a:t> 28.46, 45.05, 57.57, 01.01 </a:t>
            </a:r>
            <a:endParaRPr lang="ru-RU" sz="2400" dirty="0"/>
          </a:p>
        </p:txBody>
      </p:sp>
      <p:pic>
        <p:nvPicPr>
          <p:cNvPr id="7170" name="Picture 2" descr="http://www.kino-teatr.ru/movie/kadr/1065/1135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318"/>
            <a:ext cx="12185776" cy="541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623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160</Words>
  <Application>Microsoft Office PowerPoint</Application>
  <PresentationFormat>Широкоэкранный</PresentationFormat>
  <Paragraphs>47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Тема Office</vt:lpstr>
      <vt:lpstr>РУССКАЯ КУЛЬТУРА</vt:lpstr>
      <vt:lpstr>Презентация PowerPoint</vt:lpstr>
      <vt:lpstr>Почему мы любим шашлыки?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http://www.ivi.ru/watch/voyna_i_mir/83057 28.46, 45.05, 57.57, 01.01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Скажи-ка, дядя, ведь не даром Москва, спаленная пожаром, Французу отдана? Ведь были ж схватки боевые, Да, говорят, еще какие! Недаром помнит вся Россия Про день Бородина! - Да, были люди в наше время, Не то, что нынешнее племя: Богатыри - не вы! Плохая им досталась доля: Немногие вернулись с поля... Не будь на то Господня воля, Не отдали б Москвы!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вас любил: любовь еще, быть может, В душе моей угасла не совсем; Но пусть она вас больше не тревожит; Я не хочу печалить вас ничем. Я вас любил безмолвно, безнадежно, То робостью, то ревностью томим; Я вас любил так искренно, так нежно, Как дай вам Бог любимой быть другим. </vt:lpstr>
      <vt:lpstr>Мороз и солнце; день чудесный! Еще ты дремлешь, друг прелестный — Пора, красавица, проснись: Открой сомкнуты негой взоры Навстречу северной Авроры, Звездою севера явись!  Вечор, ты помнишь, вьюга злилась, На мутном небе мгла носилась; Луна, как бледное пятно, Сквозь тучи мрачные желтела, И ты печальная сидела — А нынче... погляди в окно: </vt:lpstr>
      <vt:lpstr>Под голубыми небесами Великолепными коврами, Блестя на солнце, снег лежит; Прозрачный лес один чернеет, И ель сквозь иней зеленеет, И речка подо льдом блестит.  Вся комната янтарным блеском Озарена. Веселым треском Трещит затопленная печь. Приятно думать у лежанки. Но знаешь: не велеть ли в санки Кобылку бурую запречь?</vt:lpstr>
      <vt:lpstr>Скользя по утреннему снегу, Друг милый, предадимся бегу Нетерпеливого коня И навестим поля пустые, Леса, недавно столь густые, И берег, милый для меня. </vt:lpstr>
      <vt:lpstr>Пустое вы сердечным ты Она, обмолвясь, заменила И все счастливые мечты В душе влюблённой возбудила. Пред ней задумчиво стою, Свести очей с неё нет силы; И говорю ей: как вы милы! И мыслю: как тебя люблю!  23 мая 1828 г.</vt:lpstr>
      <vt:lpstr>https://www.youtube.com/watch?v=odMoa7I_hnU 1.04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КУЛЬТУРА</dc:title>
  <dc:creator>Vlad</dc:creator>
  <cp:lastModifiedBy>Vlad</cp:lastModifiedBy>
  <cp:revision>28</cp:revision>
  <dcterms:created xsi:type="dcterms:W3CDTF">2016-04-14T20:15:48Z</dcterms:created>
  <dcterms:modified xsi:type="dcterms:W3CDTF">2019-04-11T20:59:59Z</dcterms:modified>
</cp:coreProperties>
</file>