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2" r:id="rId8"/>
    <p:sldId id="257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5" r:id="rId18"/>
    <p:sldId id="268" r:id="rId19"/>
    <p:sldId id="266" r:id="rId20"/>
    <p:sldId id="267" r:id="rId21"/>
    <p:sldId id="269" r:id="rId22"/>
    <p:sldId id="270" r:id="rId23"/>
    <p:sldId id="271" r:id="rId24"/>
    <p:sldId id="272" r:id="rId25"/>
    <p:sldId id="273" r:id="rId26"/>
    <p:sldId id="275" r:id="rId27"/>
    <p:sldId id="297" r:id="rId28"/>
    <p:sldId id="298" r:id="rId29"/>
    <p:sldId id="274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9" r:id="rId39"/>
    <p:sldId id="292" r:id="rId40"/>
    <p:sldId id="293" r:id="rId41"/>
    <p:sldId id="294" r:id="rId42"/>
    <p:sldId id="295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C331E-583A-492C-8A47-3767A695E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D75692-4F51-4907-AF9F-9371FED52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FA7AE-8B8B-4878-B65D-6B2D05DB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B5308D-BC39-47EE-B9EF-780B3E03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AF2CD-40E5-4E8F-AB43-100CBBDE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28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A395D-BAC5-44B5-9814-395A13B7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DE99F4-000D-4C27-89A4-BBE720BD5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41095D-5056-4815-B0A0-1FA00969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58DE9-6FC7-4B7D-88A1-FE84ADCE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681A4-3145-4E7B-905E-7C7006C2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0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38B134-5AF8-42A8-B75E-D8B725C69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A8C990-89FE-4DA0-9FA2-45E515113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4B28ED-DD7D-470A-AC8D-56DA2057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74733-654D-4C99-9A0F-8A7EF201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81DF6-4FEB-47B0-BF03-46D928BD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1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D072A-EFBA-4B92-AB63-72F09707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8C181-8BB7-4114-8AC6-5418BA42A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E2106-2135-4F35-A465-3722FEF3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917F01-E650-4F74-9724-32D78CFF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3B3BD-EA01-4E00-B3A1-C5710671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9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5C21-576B-4CC7-9335-45633BAD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98A506-824C-431F-8F97-C738C941C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513C2-5D45-409F-9157-1904EF1D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FCF7BF-F3F1-4427-BA06-CBEB7864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5CCA8-A9DE-42DA-9EF6-87F772EE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5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9739B-EB6F-4960-AE06-A656D558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2754D-2551-4267-9390-07326905F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7E9368-22A7-43B1-8D4E-56DFC1259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5DC04D-E4D9-41CB-A12E-0C3ECEFE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755C6C-8777-4A03-BA77-ECDA78E8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4E20B5-0575-40B5-A21A-45C9AA17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5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F2EED-2FB3-47EE-88F7-BF112E59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107F44-63FF-4628-B6BD-8B89412DC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F573DF-5754-46B3-808C-ED7777AA5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18DB83-94A2-40E3-A79C-BC6DC692D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919A7B-0DDE-48A6-92A5-AAB90F659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753801-715F-4484-B750-004EE78B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FF1E46-3E94-4A39-9DC3-4E862ED3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EF3E90-92DC-470C-A1F8-A1505BE0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9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3506B-77CE-45E0-93EF-2405118B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C271CC-794B-456B-9626-0A4F3602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7B56A9-D306-4683-8D00-09FBAB5C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5628A4-D878-420E-9019-C1D7D8AA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8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98B17-B51A-44E3-958E-08BC19D6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43AC8B-5EBC-42C6-A13D-D2955F8A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81A207-6D19-4D56-AB10-FC0AE4A9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3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CF429-D9BB-4EC4-8433-163684FC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4D52D5-2218-4F98-B07C-22CAB44A1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7EBF8E-143C-4971-998A-0A4157C0D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2420E5-994D-48FD-A0F9-0D438BCE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3A481-A3E4-4667-B1A4-B38D3D01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23F2D4-2CAC-4E39-B634-C5330697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8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060CE-AFAF-48D2-A9FA-7EDA2038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2981DD-4E50-4AE5-B929-DEDF6322A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843096-CA23-43E6-A2A0-4E5E986DD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F3D375-A69B-47A9-A2AD-9B96B51F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4B2D-89B5-4591-92CB-453538231F7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36AE62-7F09-447E-B79A-F2337BA4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962D62-3D01-4786-888E-B0D1F878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96327-98E6-4086-872B-53E8DE8A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AEC71-BD7C-4A46-9649-C7574C139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A611B9-7B66-4C0D-A2BF-6A5E1965F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4B2D-89B5-4591-92CB-453538231F7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18882-F5E2-48A2-B834-75B05A494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665027-B93E-4B55-968C-E0717638E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9696-2230-48C9-ABA1-488CA861E6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8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wIaE5wpzs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34B3F-8848-4ADC-B860-A88951B64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950244"/>
          </a:xfrm>
        </p:spPr>
        <p:txBody>
          <a:bodyPr/>
          <a:lstStyle/>
          <a:p>
            <a:r>
              <a:rPr lang="ru-RU" b="1" dirty="0"/>
              <a:t>Характеристика эндокринных желез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E3E087-B05F-4A0D-AF5C-841C4B431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3699" y="4058292"/>
            <a:ext cx="3732944" cy="2505226"/>
          </a:xfrm>
        </p:spPr>
        <p:txBody>
          <a:bodyPr>
            <a:normAutofit/>
          </a:bodyPr>
          <a:lstStyle/>
          <a:p>
            <a:r>
              <a:rPr lang="ru-RU" sz="2800" dirty="0"/>
              <a:t>Особенности строения и функционирования. Основные гормоны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40A00D-9A77-4C33-AD3A-59AB23BA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82" y="2089395"/>
            <a:ext cx="5930115" cy="32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7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F5848-84E2-477E-B5DE-464CB4BD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Роль кальция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C0291-305C-4647-AF00-425AF3C6E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Ионизированный кальций играет ключевую роль во многих физиологических и биохимических процессах, включая мышечное сокращение, свертывание крови и проведение импульсов в сердце и нервной системе. </a:t>
            </a:r>
          </a:p>
          <a:p>
            <a:r>
              <a:rPr lang="ru-RU" dirty="0"/>
              <a:t>Главные места запасания кальция в организме - зубы и скелет. Эти тяжелые ткани, содержащие 99% кальция организма (приблизительно 1 кг), необходимы для жевания, локомоции и защиты внутренних органов. В крови кальций найден в трех формах - ионизированной (50%), связанной с белками (40%) и в виде растворимых комплексов (10%).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6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DC563-B8FA-4091-8E0E-28761DA8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Регуляция гомеостаза кальция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46D89-55E3-424A-B9CD-C7A6385D9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Кальций сыворотки регулируется за счет гормонального контроля, с вовлечением физиологических и физико-химических механизмов. </a:t>
            </a:r>
          </a:p>
          <a:p>
            <a:r>
              <a:rPr lang="ru-RU" dirty="0"/>
              <a:t>Метаболизм кальция непосредственно регулируют три гормона: паратиреоидный гормон (ПТГ), 1,25-дигидроксивитамин D и </a:t>
            </a:r>
            <a:r>
              <a:rPr lang="ru-RU" dirty="0" err="1"/>
              <a:t>кальциотонин</a:t>
            </a:r>
            <a:r>
              <a:rPr lang="ru-RU" dirty="0"/>
              <a:t>.</a:t>
            </a:r>
          </a:p>
          <a:p>
            <a:r>
              <a:rPr lang="ru-RU" dirty="0"/>
              <a:t> У человека кальцитонин, очевидно, не играет основной роли. Другие гормоны, местные факторы или цитокины, которые не вовлечены в регуляцию концентрации кальция в сыворотке, также влияют на метаболизм кальция.</a:t>
            </a:r>
          </a:p>
        </p:txBody>
      </p:sp>
    </p:spTree>
    <p:extLst>
      <p:ext uri="{BB962C8B-B14F-4D97-AF65-F5344CB8AC3E}">
        <p14:creationId xmlns:p14="http://schemas.microsoft.com/office/powerpoint/2010/main" val="305877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886FF-C769-4405-9DA8-4D991FB6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Паратиреоидный гормон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657FF-B44E-45D4-BC01-86840E596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382"/>
            <a:ext cx="10515600" cy="473858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Паратиреоидный гормон (ПТГ) синтезируется в паращитовидных железах.</a:t>
            </a:r>
          </a:p>
          <a:p>
            <a:r>
              <a:rPr lang="ru-RU" dirty="0"/>
              <a:t>Стимулом для его секреции является снижение уровня кальция в сыворотке крови, а тормозит секрецию ПТГ повышение уровня кальция в крови. </a:t>
            </a:r>
          </a:p>
          <a:p>
            <a:r>
              <a:rPr lang="ru-RU" dirty="0"/>
              <a:t>На мембранах паратиреоидных клеток находятся рецепторы к кальцию, тонко улавливающие его концентрацию в сыворотке. Они тесно связаны с 69 белком 120 </a:t>
            </a:r>
            <a:r>
              <a:rPr lang="ru-RU" dirty="0" err="1"/>
              <a:t>кДа</a:t>
            </a:r>
            <a:r>
              <a:rPr lang="ru-RU" dirty="0"/>
              <a:t>. Этот белок является «цензором» по отношению к уровню кальция в сыворотке. Снижение уровня кальция во внеклеточной жидкости улавливается этим белком, и в ответ увеличивается секреция ПТГ. </a:t>
            </a:r>
          </a:p>
          <a:p>
            <a:r>
              <a:rPr lang="ru-RU" dirty="0" err="1"/>
              <a:t>Эффекторными</a:t>
            </a:r>
            <a:r>
              <a:rPr lang="ru-RU" dirty="0"/>
              <a:t> органами для ПТГ, через которые он осуществляет свои эффекты, являются кость, почки, кишечник (действие на кишечник осуществляется косвенно, путем усиления действия витамина D3).</a:t>
            </a:r>
          </a:p>
        </p:txBody>
      </p:sp>
    </p:spTree>
    <p:extLst>
      <p:ext uri="{BB962C8B-B14F-4D97-AF65-F5344CB8AC3E}">
        <p14:creationId xmlns:p14="http://schemas.microsoft.com/office/powerpoint/2010/main" val="226736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847D5-81F7-4F2E-9BBC-8234970F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B99A0-97C7-47A3-91C1-54947466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755"/>
            <a:ext cx="10515600" cy="53242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Действие на кость</a:t>
            </a:r>
            <a:r>
              <a:rPr lang="ru-RU" dirty="0"/>
              <a:t>. ПТГ имеет рецепторы на остеобластах. Он стимулирует секрецию остеобластами энзимов и интерлейкинов-1, -2 и -6, которые увеличивают количество остеокластов и стимулируют их активность, а последние стимулируют резорбцию кости, освобождение кальция из кости и поступление его в кровоток. </a:t>
            </a:r>
          </a:p>
          <a:p>
            <a:r>
              <a:rPr lang="ru-RU" b="1" dirty="0"/>
              <a:t>Действие на почки. </a:t>
            </a:r>
            <a:r>
              <a:rPr lang="ru-RU" dirty="0"/>
              <a:t>В почках ПТГ стимулирует реабсорбцию кальция в канальцах, подавляет реабсорбцию фосфата и стимулирует синтез активного витамина D3 - 1,25(ОН)2D, который расценивается как гормон.</a:t>
            </a:r>
          </a:p>
          <a:p>
            <a:r>
              <a:rPr lang="ru-RU" b="1" dirty="0"/>
              <a:t> Действие на кишечник. </a:t>
            </a:r>
            <a:r>
              <a:rPr lang="ru-RU" dirty="0"/>
              <a:t>ПТГ оказывает косвенное влияние на всасывание кальция в кишечнике. Его эффект - увеличение всасывания кальция в кишечнике - опосредован через витамин D3 (через увеличение его синтеза в почках). Тормозит секрецию ПТГ повышение уровня кальция в сыворотке крови.</a:t>
            </a:r>
          </a:p>
        </p:txBody>
      </p:sp>
    </p:spTree>
    <p:extLst>
      <p:ext uri="{BB962C8B-B14F-4D97-AF65-F5344CB8AC3E}">
        <p14:creationId xmlns:p14="http://schemas.microsoft.com/office/powerpoint/2010/main" val="219146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DEBB6-4306-4942-ADBA-4129355B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Витамин D3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75A5FE-3960-4C22-ACB1-E52A52289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Активный витамин D3- 1,25(ОН)2D образуется в почках из его предшественника эргокальциферола, который поступает с пищей, или из предшественников, которые образуются в коже из холестерина под воздействием ультрафиолетовых лучей.</a:t>
            </a:r>
          </a:p>
          <a:p>
            <a:r>
              <a:rPr lang="ru-RU" dirty="0"/>
              <a:t>Механизм действия витамина D3 подобен всем стероидным гормонам. Он свободно проходит в цитоплазму клетки, где встречается со своим рецептором и вместе с ним поступает в ядро. В ядре витамин D3 активирует гены, кодирующие его эффекты, и м-РНК переносит информацию в рибосомы цитоплазмы клеток, зависимых от витамина D3 тканей и органов. Основными </a:t>
            </a:r>
            <a:r>
              <a:rPr lang="ru-RU" dirty="0" err="1"/>
              <a:t>эффекторными</a:t>
            </a:r>
            <a:r>
              <a:rPr lang="ru-RU" dirty="0"/>
              <a:t> органами витамина D3 являются кость, почки, кишечник.</a:t>
            </a:r>
          </a:p>
        </p:txBody>
      </p:sp>
    </p:spTree>
    <p:extLst>
      <p:ext uri="{BB962C8B-B14F-4D97-AF65-F5344CB8AC3E}">
        <p14:creationId xmlns:p14="http://schemas.microsoft.com/office/powerpoint/2010/main" val="389448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078AA-A122-4C0A-AC5D-B80A5E6D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C8CEA-BD7D-4F6E-A175-D2A0E6169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Действие на кость. </a:t>
            </a:r>
            <a:r>
              <a:rPr lang="ru-RU" dirty="0"/>
              <a:t>Витамин D3 оказывает </a:t>
            </a:r>
            <a:r>
              <a:rPr lang="ru-RU" dirty="0" err="1"/>
              <a:t>ремодулирующее</a:t>
            </a:r>
            <a:r>
              <a:rPr lang="ru-RU" dirty="0"/>
              <a:t> действие на кость и поддерживает ее нормальный гомеостаз. Под воздействием витамина поддерживается равновесие между синтезом и резорбцией кости.</a:t>
            </a:r>
          </a:p>
          <a:p>
            <a:r>
              <a:rPr lang="ru-RU" dirty="0"/>
              <a:t>Действие на почки. Витамин D3 увеличивает реабсорбцию фосфата в проксимальных канальцах почек и поддерживает в нормальных пределах реабсорбцию кальция.</a:t>
            </a:r>
          </a:p>
          <a:p>
            <a:r>
              <a:rPr lang="ru-RU" b="1" dirty="0"/>
              <a:t>Действие на кишечник. </a:t>
            </a:r>
            <a:r>
              <a:rPr lang="ru-RU" dirty="0"/>
              <a:t>Витамин D3 увеличивает всасывание кальция в кишечнике.</a:t>
            </a:r>
          </a:p>
          <a:p>
            <a:r>
              <a:rPr lang="ru-RU" dirty="0"/>
              <a:t> Все вышеперечисленные эффекты витамина D3 ведут к поддержанию нормального </a:t>
            </a:r>
            <a:r>
              <a:rPr lang="ru-RU" dirty="0" err="1"/>
              <a:t>ремодулирования</a:t>
            </a:r>
            <a:r>
              <a:rPr lang="ru-RU" dirty="0"/>
              <a:t> кости и нормального уровня кальция и фосфата в сыворотке крови.</a:t>
            </a:r>
          </a:p>
        </p:txBody>
      </p:sp>
    </p:spTree>
    <p:extLst>
      <p:ext uri="{BB962C8B-B14F-4D97-AF65-F5344CB8AC3E}">
        <p14:creationId xmlns:p14="http://schemas.microsoft.com/office/powerpoint/2010/main" val="321281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980ED-79DD-4B8C-9CFD-E3295F60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Кальцитонин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2C253-5183-4E56-8F9D-E3C3DDD07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Кальцитонин образуется в </a:t>
            </a:r>
            <a:r>
              <a:rPr lang="ru-RU" dirty="0" err="1"/>
              <a:t>парафолликулярных</a:t>
            </a:r>
            <a:r>
              <a:rPr lang="ru-RU" dirty="0"/>
              <a:t> клетках (С-клетки) щитовидной железы. </a:t>
            </a:r>
          </a:p>
          <a:p>
            <a:r>
              <a:rPr lang="ru-RU" dirty="0"/>
              <a:t>Кальцитонин - полипептидный гормон, состоящий из 32 аминокислот в виде одной цепи.</a:t>
            </a:r>
          </a:p>
          <a:p>
            <a:r>
              <a:rPr lang="ru-RU" dirty="0"/>
              <a:t> Основная функция кальцитонина состоит </a:t>
            </a:r>
            <a:r>
              <a:rPr lang="ru-RU" u="sng" dirty="0"/>
              <a:t>в торможении резорбции кости. </a:t>
            </a:r>
            <a:r>
              <a:rPr lang="ru-RU" dirty="0"/>
              <a:t>Это действие кальцитонин осуществляет через остеокласты. </a:t>
            </a:r>
          </a:p>
          <a:p>
            <a:r>
              <a:rPr lang="ru-RU" dirty="0"/>
              <a:t>На остеокластах 71 имеются рецепторы к кальцитонину, занимая их, кальцитонин, в течение минут, приводит к уменьшению размеров остеокластов, втягиванию в них органелл и уменьшению костной резорбции. В конечном итоге, под влиянием кальцитонина приостанавливается резорбция кости и увеличивается поступление кальция в кость. Стимулом для синтеза и секреции кальцитонина является повышение уровня кальция в сыворотке крови. Тормозит его секрецию снижение уровня кальция в крови.</a:t>
            </a:r>
          </a:p>
        </p:txBody>
      </p:sp>
    </p:spTree>
    <p:extLst>
      <p:ext uri="{BB962C8B-B14F-4D97-AF65-F5344CB8AC3E}">
        <p14:creationId xmlns:p14="http://schemas.microsoft.com/office/powerpoint/2010/main" val="186674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55921-417F-4719-B01B-7120CED3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61216" cy="1325563"/>
          </a:xfrm>
        </p:spPr>
        <p:txBody>
          <a:bodyPr/>
          <a:lstStyle/>
          <a:p>
            <a:r>
              <a:rPr lang="ru-RU" b="1" dirty="0"/>
              <a:t>Надпочечники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DC3253-D095-497D-A28A-66C7B1AA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30" y="1767155"/>
            <a:ext cx="5860551" cy="5090845"/>
          </a:xfrm>
        </p:spPr>
        <p:txBody>
          <a:bodyPr>
            <a:normAutofit/>
          </a:bodyPr>
          <a:lstStyle/>
          <a:p>
            <a:r>
              <a:rPr lang="ru-RU" dirty="0"/>
              <a:t>Надпочечники — парные органы, расположенные </a:t>
            </a:r>
            <a:r>
              <a:rPr lang="ru-RU" dirty="0" err="1"/>
              <a:t>забрюшинно</a:t>
            </a:r>
            <a:r>
              <a:rPr lang="ru-RU" dirty="0"/>
              <a:t>, выше и </a:t>
            </a:r>
            <a:r>
              <a:rPr lang="ru-RU" dirty="0" err="1"/>
              <a:t>медиальнее</a:t>
            </a:r>
            <a:r>
              <a:rPr lang="ru-RU" dirty="0"/>
              <a:t> верхних полюсов почек. Вес обоих надпочечников у взрослого человека не превышает 8-10 г. Надпочечник состоит из двух частей: коркового слоя, составляющего 90% массы надпочечника, и мозгового слоя, находящегося в центре, в окружении коры надпочечника.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36ACF67-DBDB-456A-91A4-3E6FA28FE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99" y="1440950"/>
            <a:ext cx="5961337" cy="397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0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16E74-D933-43D6-8438-8C2168B8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80504-4C37-41C5-9AC1-E1B7D188C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9715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Кора надпочечников состоит из трех слоев (зон): клубочковой, пучковой и сетчатой. Клубочковая зона в виде узкого наружного слоя расположена под капсулой надпочечника. Клетки этого слоя соединены между собой в виде клубочков. Пучковая зона является самым большим слоем коры, и его клетки располагаются в виде пучков. Сетчатая зона окружает мозговой слой надпочечника, и ее клетки располагаются в виде сетки.</a:t>
            </a:r>
          </a:p>
          <a:p>
            <a:endParaRPr lang="ru-RU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12B3A10-EC6B-4AA7-9C22-AC80B078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86" y="1119883"/>
            <a:ext cx="4988014" cy="50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02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16AB3-507F-4727-A6A6-85251F41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145"/>
          </a:xfrm>
        </p:spPr>
        <p:txBody>
          <a:bodyPr/>
          <a:lstStyle/>
          <a:p>
            <a:r>
              <a:rPr lang="ru-RU" b="1" dirty="0"/>
              <a:t>Гормоны надпочечников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22FFC9-83EC-4061-815A-F54777E0A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8512"/>
            <a:ext cx="11897474" cy="5108451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коре надпочечников синтезируются три группы гормонов. В клубочковой зоне синтезируются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минералкортикоиды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главным представителем которых является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альдостерон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льдостерон регулирует содержание в крови ионов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и К+, обратная связь в регуляции его секреции реализуется прямым влиянием ионов К+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клубочко-вую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зону коры надпочечников.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пучковой и сетчатой зонах синтезируются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глюкокортикоиды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главным представителем которых является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кортизол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надпочечниковые андрогены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Гормоны коры надпочечников относятся к стероидным гормонам. Их синтез начинается с холестерина, который поступает в кору из крови в составе ЛПНП (липопротеины низкой плотности).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сетчатой и пучковой зон полностью зависит от стимуляции их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АКТГ (адренокортикотропный гормон или кортикотропин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вырабатывается в передней доле гипофиза. </a:t>
            </a:r>
          </a:p>
        </p:txBody>
      </p:sp>
    </p:spTree>
    <p:extLst>
      <p:ext uri="{BB962C8B-B14F-4D97-AF65-F5344CB8AC3E}">
        <p14:creationId xmlns:p14="http://schemas.microsoft.com/office/powerpoint/2010/main" val="238644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32594-15CE-431A-AD10-B2C19D9A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62600" cy="1325563"/>
          </a:xfrm>
        </p:spPr>
        <p:txBody>
          <a:bodyPr/>
          <a:lstStyle/>
          <a:p>
            <a:r>
              <a:rPr lang="ru-RU" b="1" dirty="0"/>
              <a:t>Щитовидная железа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2B1BB6-75B7-44F0-AD07-71303F076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24"/>
            <a:ext cx="6857144" cy="508570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расположена на шее. Она состоит из двух долей и соединяющего их перешейка. Доли располагаются по бокам гортани, а перешеек – спереди и ниже перстневидного хряща. </a:t>
            </a:r>
          </a:p>
          <a:p>
            <a:r>
              <a:rPr lang="ru-RU" dirty="0"/>
              <a:t>Вес железы колеблется от 10 до 20 г. Объем железы у женщин не превышает 18 мл, у мужчин 25 мл. Длина каждой доли колеблется от 2,5 до 4 см, ширина 1,5 – 2 см, толщина 1 -1,5 см. на задней поверхности каждой доли располагается по паре паращитовидных желез. Железа обильно снабжается кровью из верхней и нижней тиреоидных артерий.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190F514-7517-4FB4-968D-67A6C278C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44" y="1027906"/>
            <a:ext cx="4532163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78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BA6B0-5084-48C5-A677-F00B21A6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500"/>
          </a:xfrm>
        </p:spPr>
        <p:txBody>
          <a:bodyPr/>
          <a:lstStyle/>
          <a:p>
            <a:r>
              <a:rPr lang="ru-RU" b="1" dirty="0"/>
              <a:t>Эффекты кортизола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0BD1A-AB9A-443B-8352-FEBF12900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6867"/>
            <a:ext cx="11131193" cy="6010382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Кортизол, как и другие стероидные гормоны, свободно проходит через клеточные мембраны в клетки, где соединяется с соответствующим для него внутриклеточным рецептором. Далее в ядре клетки они связываются с определенными генами ДНК (геномом) и активируют их. В результате увеличивается образование мРНК, которая стимулирует в клетке синтез белковых медиаторов ответа, специфических для каждого гормона.</a:t>
            </a:r>
          </a:p>
          <a:p>
            <a:r>
              <a:rPr lang="ru-RU" dirty="0"/>
              <a:t>Функция кортизола направлена на поддержание метаболизма жира, углеводов, белков, функцию сердечно-сосудистой системы, почек, рост, деятельность ЦНС и поведение, функцию иммунной системы. Кортизол является основным гормоном, обеспечивающим сопротивляемость к стрессу. Кортизол усиливает функцию миокарда, увеличивает сердечный выброс и тонус периферических артериол путем повышения активности </a:t>
            </a:r>
            <a:r>
              <a:rPr lang="ru-RU" dirty="0" err="1"/>
              <a:t>прессорных</a:t>
            </a:r>
            <a:r>
              <a:rPr lang="ru-RU" dirty="0"/>
              <a:t> факторов, в частности катехоламинов. </a:t>
            </a:r>
          </a:p>
          <a:p>
            <a:pPr marL="0" indent="0">
              <a:buNone/>
            </a:pPr>
            <a:r>
              <a:rPr lang="ru-RU" b="1" dirty="0" err="1"/>
              <a:t>Иммуносупрессивное</a:t>
            </a:r>
            <a:r>
              <a:rPr lang="ru-RU" b="1" dirty="0"/>
              <a:t> действие. </a:t>
            </a:r>
            <a:r>
              <a:rPr lang="ru-RU" dirty="0"/>
              <a:t>Кортизол оказывает цитотоксическое действие на клетки иммунной системы, тормозит продукцию интерлейкинов-1 и -2, подавляет выработку антител и пролиферацию В-лимфоцитов, тормозит синтез гистамина. В эксперименте у молодых животных даже малые дозы кортизола вызывают массивную инволюцию тимуса.</a:t>
            </a:r>
          </a:p>
          <a:p>
            <a:pPr marL="0" indent="0">
              <a:buNone/>
            </a:pPr>
            <a:r>
              <a:rPr lang="ru-RU" b="1" dirty="0"/>
              <a:t>Стресс.</a:t>
            </a:r>
            <a:r>
              <a:rPr lang="ru-RU" dirty="0"/>
              <a:t> Во время стресса секреция АКТГ и кортизола увеличивается. Кортизол является главным гормоном, обеспечивающим резистентность (сопротивляемость) к стрессу. Это действие кортизола осуществляется через вышеперечисленные эффекты.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40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5EBE5-F217-4DAE-A6C4-501D5371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Эффекты андрогенов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752A8-05BF-41CB-9474-1ED8502B9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833243" cy="5167312"/>
          </a:xfrm>
        </p:spPr>
        <p:txBody>
          <a:bodyPr>
            <a:normAutofit fontScale="92500"/>
          </a:bodyPr>
          <a:lstStyle/>
          <a:p>
            <a:r>
              <a:rPr lang="ru-RU" dirty="0"/>
              <a:t>Основные надпочечниковые андрогены </a:t>
            </a:r>
            <a:r>
              <a:rPr lang="ru-RU" dirty="0" err="1"/>
              <a:t>дегидроэпиандростерон</a:t>
            </a:r>
            <a:r>
              <a:rPr lang="ru-RU" dirty="0"/>
              <a:t> (ДГЭАС), де-</a:t>
            </a:r>
            <a:r>
              <a:rPr lang="ru-RU" dirty="0" err="1"/>
              <a:t>гидроэпиандростерон</a:t>
            </a:r>
            <a:r>
              <a:rPr lang="ru-RU" dirty="0"/>
              <a:t>-сульфат (ДГЭАС-сульфат) и </a:t>
            </a:r>
            <a:r>
              <a:rPr lang="ru-RU" dirty="0" err="1"/>
              <a:t>андростендион</a:t>
            </a:r>
            <a:r>
              <a:rPr lang="ru-RU" dirty="0"/>
              <a:t> обладают анаболическим эффектом. Они стимулируют синтез белка, увеличивают мышечную массу и сократительную способность мышц. Действие надпочечниковых андрогенов как половых гормонов очень слабое. </a:t>
            </a:r>
            <a:r>
              <a:rPr lang="ru-RU" dirty="0" err="1"/>
              <a:t>Андростендион</a:t>
            </a:r>
            <a:r>
              <a:rPr lang="ru-RU" dirty="0"/>
              <a:t> может превращаться в периферических тканях в тестостерон и в условиях его избытка у женщин может развиться гирсутизм и вирилизм. </a:t>
            </a:r>
          </a:p>
          <a:p>
            <a:r>
              <a:rPr lang="ru-RU" dirty="0"/>
              <a:t>Надпочечниковые андрогены имеют пик секреции к периоду полового созревания, и секреция их сохраняется достаточно высокой до 45—50 лет, после чего она начинает снижаться («</a:t>
            </a:r>
            <a:r>
              <a:rPr lang="ru-RU" dirty="0" err="1"/>
              <a:t>андропауза</a:t>
            </a:r>
            <a:r>
              <a:rPr lang="ru-RU" dirty="0"/>
              <a:t>»). В противоположность андрогенам секреция кортизола к периоду полового созревания не увеличивается, а к 40—50 годам нарастает. </a:t>
            </a:r>
          </a:p>
        </p:txBody>
      </p:sp>
    </p:spTree>
    <p:extLst>
      <p:ext uri="{BB962C8B-B14F-4D97-AF65-F5344CB8AC3E}">
        <p14:creationId xmlns:p14="http://schemas.microsoft.com/office/powerpoint/2010/main" val="2916109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ACF6E-3DE9-48DF-9D7B-7AE154DA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-96045"/>
            <a:ext cx="8408542" cy="887155"/>
          </a:xfrm>
        </p:spPr>
        <p:txBody>
          <a:bodyPr/>
          <a:lstStyle/>
          <a:p>
            <a:pPr algn="ctr"/>
            <a:r>
              <a:rPr lang="ru-RU" b="1" dirty="0"/>
              <a:t>Мозговой слой надпочечников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331876-FD1B-454C-ADFB-FD08B4694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688369"/>
            <a:ext cx="9918843" cy="616963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Гормоны – катехоламины</a:t>
            </a:r>
          </a:p>
          <a:p>
            <a:r>
              <a:rPr lang="ru-RU" dirty="0"/>
              <a:t>В мозговом слое синтезируются три </a:t>
            </a:r>
            <a:r>
              <a:rPr lang="ru-RU" dirty="0" err="1"/>
              <a:t>аминных</a:t>
            </a:r>
            <a:r>
              <a:rPr lang="ru-RU" dirty="0"/>
              <a:t> гормона, которые называются катехоламинами: дофамин, норадреналин и адреналин. Кроме надпочечника, дофамин, норадреналин и адреналин синтезируются в ЦНС. Вне надпочечников и ЦНС только дофамин и норадреналин синтезируются в </a:t>
            </a:r>
            <a:r>
              <a:rPr lang="ru-RU" dirty="0" err="1"/>
              <a:t>постганглионарных</a:t>
            </a:r>
            <a:r>
              <a:rPr lang="ru-RU" dirty="0"/>
              <a:t> окончаниях симпатических нервов и действуют локально, как </a:t>
            </a:r>
            <a:r>
              <a:rPr lang="ru-RU" dirty="0" err="1"/>
              <a:t>нейротрансмиттеры</a:t>
            </a:r>
            <a:r>
              <a:rPr lang="ru-RU" dirty="0"/>
              <a:t>. </a:t>
            </a:r>
          </a:p>
          <a:p>
            <a:r>
              <a:rPr lang="ru-RU" dirty="0"/>
              <a:t>Адреналин не образуется в нервных окончаниях симпатической нервной системы, так как в них отсутствует энзим N-</a:t>
            </a:r>
            <a:r>
              <a:rPr lang="ru-RU" dirty="0" err="1"/>
              <a:t>трансфераза</a:t>
            </a:r>
            <a:r>
              <a:rPr lang="ru-RU" dirty="0"/>
              <a:t>, катализирующий превращение норадреналина в адреналин. Этот энзим находится только в мозговом слое надпочечников и в ЦНС, и только в них (в норме) образуется адреналин. </a:t>
            </a:r>
          </a:p>
          <a:p>
            <a:r>
              <a:rPr lang="ru-RU" dirty="0"/>
              <a:t>Мозговой слой надпочечников состоит из больших цилиндрической формы </a:t>
            </a:r>
            <a:r>
              <a:rPr lang="ru-RU" dirty="0" err="1"/>
              <a:t>хромафинных</a:t>
            </a:r>
            <a:r>
              <a:rPr lang="ru-RU" dirty="0"/>
              <a:t> клеток — </a:t>
            </a:r>
            <a:r>
              <a:rPr lang="ru-RU" dirty="0" err="1"/>
              <a:t>феохромоцитов</a:t>
            </a:r>
            <a:r>
              <a:rPr lang="ru-RU" dirty="0"/>
              <a:t>, которые группируются вокруг кровеносных сосудов. В </a:t>
            </a:r>
            <a:r>
              <a:rPr lang="ru-RU" dirty="0" err="1"/>
              <a:t>феохромоцитах</a:t>
            </a:r>
            <a:r>
              <a:rPr lang="ru-RU" dirty="0"/>
              <a:t> содержатся гранулы, в которых запасаются катехоламины.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D165E3-D970-4E3E-AF8E-9CCCCED3E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450" y="347532"/>
            <a:ext cx="3473740" cy="33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3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F9B3A-AF93-4929-8284-3E1CE0B6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68" y="0"/>
            <a:ext cx="10515600" cy="1325563"/>
          </a:xfrm>
        </p:spPr>
        <p:txBody>
          <a:bodyPr/>
          <a:lstStyle/>
          <a:p>
            <a:r>
              <a:rPr lang="ru-RU" b="1" dirty="0"/>
              <a:t>Биосинтез катехоламинов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153E3-CD75-4286-930E-5814CCBF8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7" y="1222625"/>
            <a:ext cx="11189413" cy="1787702"/>
          </a:xfrm>
        </p:spPr>
        <p:txBody>
          <a:bodyPr>
            <a:normAutofit/>
          </a:bodyPr>
          <a:lstStyle/>
          <a:p>
            <a:r>
              <a:rPr lang="ru-RU" dirty="0"/>
              <a:t>Катехоламины синтезируются из аминокислоты тирозин</a:t>
            </a:r>
          </a:p>
          <a:p>
            <a:r>
              <a:rPr lang="ru-RU" dirty="0"/>
              <a:t>Катехоламины влияют на функцию всех органов и систем. Их эффекты проявляются уже в течение секунд, тогда как эффекты других гормонов после стимуляции начинаются спустя часы и даже дни.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F0DA28-2011-41CC-8F7D-6B3649E1A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624" y="3010327"/>
            <a:ext cx="8410514" cy="38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62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CA25E-4C14-46D3-804A-BC8F5323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Связь между симпатической нервной системой и мозговым слоем надпочечников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ADAEF-36A4-4A8E-97FB-6A1D82084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/>
          </a:bodyPr>
          <a:lstStyle/>
          <a:p>
            <a:r>
              <a:rPr lang="ru-RU" dirty="0"/>
              <a:t>Симпатическая нервная система стимулирует секрецию норадреналина и адреналина </a:t>
            </a:r>
            <a:r>
              <a:rPr lang="ru-RU" dirty="0" err="1"/>
              <a:t>феохромоцитами</a:t>
            </a:r>
            <a:r>
              <a:rPr lang="ru-RU" dirty="0"/>
              <a:t> мозгового слоя надпочечников. </a:t>
            </a:r>
          </a:p>
          <a:p>
            <a:r>
              <a:rPr lang="ru-RU" dirty="0"/>
              <a:t>В период интенсивной симпатической стимуляции (холод, чрезмерная физическая активность) мозговой слой надпочечников прогрессивно увеличивает секрецию катехоламинов. </a:t>
            </a:r>
          </a:p>
          <a:p>
            <a:r>
              <a:rPr lang="ru-RU" dirty="0"/>
              <a:t>В других ситуациях симпатическая нервная система и мозговой слой надпочечников стимулируются независимо друг от друга. Например, вертикальное положение тела стимулирует симпатическую нервную систему, а гипогликемия стимулирует только мозговой слой надпочечников. В ситуациях, когда симпатическая нервная система подавлена, мозговой слой надпочечников снабжает организм катехоламинами и поддерживает его жизненно важные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1441165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D51F-855C-41DB-9098-648AB6C3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Механизм действия катехоламинов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33A514-6211-4EE7-A7BB-03546AF54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Катехоламины оказывают регулирующее влияние на функцию практически всех органов и систем: центральную нервную систему, почки, сердечно-сосудистую, эндокринную, кроветворную, пищеварительную системы, углеводный и жировой обмены, </a:t>
            </a:r>
            <a:r>
              <a:rPr lang="ru-RU" dirty="0" err="1"/>
              <a:t>миометрий</a:t>
            </a:r>
            <a:r>
              <a:rPr lang="ru-RU" dirty="0"/>
              <a:t>, потовые, слюнные железы, зрачки.</a:t>
            </a:r>
          </a:p>
          <a:p>
            <a:r>
              <a:rPr lang="ru-RU" dirty="0"/>
              <a:t> Существенную роль, благодаря своим эффектам, катехоламины играют в адаптации организма к стрессу. Эффекты адреналина и норадреналина осуществляются путем связывания со специфическими для них рецепторами. Эти рецепторы называются </a:t>
            </a:r>
            <a:r>
              <a:rPr lang="ru-RU" dirty="0" err="1"/>
              <a:t>адренорецепторами</a:t>
            </a:r>
            <a:r>
              <a:rPr lang="ru-RU" dirty="0"/>
              <a:t>. Выделяют α-</a:t>
            </a:r>
            <a:r>
              <a:rPr lang="ru-RU" dirty="0" err="1"/>
              <a:t>адренорецепторы</a:t>
            </a:r>
            <a:r>
              <a:rPr lang="ru-RU" dirty="0"/>
              <a:t>, β-</a:t>
            </a:r>
            <a:r>
              <a:rPr lang="ru-RU" dirty="0" err="1"/>
              <a:t>адренорецепторы</a:t>
            </a:r>
            <a:r>
              <a:rPr lang="ru-RU" dirty="0"/>
              <a:t> и </a:t>
            </a:r>
            <a:r>
              <a:rPr lang="ru-RU" dirty="0" err="1"/>
              <a:t>дофаминергические</a:t>
            </a:r>
            <a:r>
              <a:rPr lang="ru-RU" dirty="0"/>
              <a:t> рецепторы.</a:t>
            </a:r>
          </a:p>
        </p:txBody>
      </p:sp>
    </p:spTree>
    <p:extLst>
      <p:ext uri="{BB962C8B-B14F-4D97-AF65-F5344CB8AC3E}">
        <p14:creationId xmlns:p14="http://schemas.microsoft.com/office/powerpoint/2010/main" val="2177998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27FD4-7BEC-46E1-83AE-4C1D3A85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Особенности рецепторов к катехоламинам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9E9E4-F46B-47A1-B2ED-DA58F8DE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0" y="1825625"/>
            <a:ext cx="10809270" cy="51505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α-</a:t>
            </a:r>
            <a:r>
              <a:rPr lang="ru-RU" dirty="0" err="1"/>
              <a:t>Адренорецепторы</a:t>
            </a:r>
            <a:r>
              <a:rPr lang="ru-RU" dirty="0"/>
              <a:t> регулируют </a:t>
            </a:r>
            <a:r>
              <a:rPr lang="ru-RU" dirty="0" err="1"/>
              <a:t>вазоконстрикцию</a:t>
            </a:r>
            <a:r>
              <a:rPr lang="ru-RU" dirty="0"/>
              <a:t>, релаксацию кишечника и расширение зрачка. </a:t>
            </a:r>
          </a:p>
          <a:p>
            <a:r>
              <a:rPr lang="ru-RU" dirty="0"/>
              <a:t>β-</a:t>
            </a:r>
            <a:r>
              <a:rPr lang="ru-RU" dirty="0" err="1"/>
              <a:t>Адренорецепторы</a:t>
            </a:r>
            <a:r>
              <a:rPr lang="ru-RU" dirty="0"/>
              <a:t> стимулируют: силу и частоту сокращений миокарда, </a:t>
            </a:r>
            <a:r>
              <a:rPr lang="ru-RU" dirty="0" err="1"/>
              <a:t>вазодилатацию</a:t>
            </a:r>
            <a:r>
              <a:rPr lang="ru-RU" dirty="0"/>
              <a:t>, дилатацию бронхов, липолиз.</a:t>
            </a:r>
          </a:p>
          <a:p>
            <a:r>
              <a:rPr lang="ru-RU" dirty="0"/>
              <a:t> </a:t>
            </a:r>
            <a:r>
              <a:rPr lang="ru-RU" dirty="0" err="1"/>
              <a:t>Допаминергигеские</a:t>
            </a:r>
            <a:r>
              <a:rPr lang="ru-RU" dirty="0"/>
              <a:t> рецепторы. В отличие от а- и β-</a:t>
            </a:r>
            <a:r>
              <a:rPr lang="ru-RU" dirty="0" err="1"/>
              <a:t>адренорецепторов</a:t>
            </a:r>
            <a:r>
              <a:rPr lang="ru-RU" dirty="0"/>
              <a:t>, которые широко распространены как в мозге, так и на периферии (в периферической нервной системе и других органах и тканях), </a:t>
            </a:r>
            <a:r>
              <a:rPr lang="ru-RU" dirty="0" err="1"/>
              <a:t>допаминергические</a:t>
            </a:r>
            <a:r>
              <a:rPr lang="ru-RU" dirty="0"/>
              <a:t> рецепторы находятся в основном в мозге, где имеются два типа </a:t>
            </a:r>
            <a:r>
              <a:rPr lang="ru-RU" dirty="0" err="1"/>
              <a:t>допаминергических</a:t>
            </a:r>
            <a:r>
              <a:rPr lang="ru-RU" dirty="0"/>
              <a:t> рецепторов (один и два). Допамин-рецептор-1 стимулирует </a:t>
            </a:r>
            <a:r>
              <a:rPr lang="ru-RU" dirty="0" err="1"/>
              <a:t>вазодилатацию</a:t>
            </a:r>
            <a:r>
              <a:rPr lang="ru-RU" dirty="0"/>
              <a:t> в почках. Допамин-рецептор-2 тормозит передачу импульса в симпатических ганглиях, освобождение норадреналина из симпатических нервных окончаний, секрецию пролактина из передней доли гипофиза и вызывает рвоту.</a:t>
            </a:r>
          </a:p>
        </p:txBody>
      </p:sp>
    </p:spTree>
    <p:extLst>
      <p:ext uri="{BB962C8B-B14F-4D97-AF65-F5344CB8AC3E}">
        <p14:creationId xmlns:p14="http://schemas.microsoft.com/office/powerpoint/2010/main" val="1163593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F5B3F-76E8-4D94-880B-1FFF552D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Эпифиз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EE6B7-17B7-4B15-94A2-1D46A5AD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0"/>
            <a:ext cx="6394807" cy="5604670"/>
          </a:xfrm>
        </p:spPr>
        <p:txBody>
          <a:bodyPr>
            <a:normAutofit fontScale="85000" lnSpcReduction="2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Между полушариями мозга расположено образование, похожее на серо-красную сосновую шишечку – эпифиз. Гормоны, вырабатываемые этим органом, тормозят многие железы внутренней секреции – гипофиз, щитовидную и половые. </a:t>
            </a:r>
          </a:p>
          <a:p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Основная особенность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 – изменение функциональной активности эпифиза в зависимости от степени освещенности. Шишковидная железа реагирует на свет.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Железа покрыта оболочкой из соединительной ткани, являющиеся продолжением сосудистой оболочки мозга. От нее внутрь проходят перегородки, делящие ее на доли. Поэтому </a:t>
            </a:r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внешне орган напоминает шишку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. Клеточный состав представлен светлыми и темными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пинеоцитами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пинея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– шишка сосны). 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18D82E1-8B2D-41C6-9686-D5E4FAF99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84" y="2379057"/>
            <a:ext cx="5634726" cy="29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78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C20C7-C0A8-4133-97B3-4A131C9E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Основная функция 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эпифиза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29027-E708-4737-9FCC-1192FEA7C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34573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– образование гормонов (мелатонина,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адреногломерулотропина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, серотонина) и координация работы органов эндокринной системы. Особенности гормонов: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Мелатонин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 образуется в темное время суток. При ночном отдыхе в освещенном помещении, регулярном недосыпании по ночам образование мелатонина снижается, нервная система восстанавливается не полностью, проявляется в виде апатии, депрессии, возможны тяжелые психические расстройства при хроническом недосыпании.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Roboto"/>
              </a:rPr>
              <a:t>Серотонин о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бладает активизирующим действием, улучшает фон настроения, снимает боль, воспаление, уменьшает проявления аллергических реакций.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333333"/>
                </a:solidFill>
                <a:effectLst/>
                <a:latin typeface="Roboto"/>
              </a:rPr>
              <a:t>Адреногломерулотропин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 получается в процессе переработки мелатонина. Он действует на клубочки в надпочечных железах, которые продуцируют альдостерон. Благодаря такому взаимодействию эпифиз может влиять на артериальное давление и водно-солевой обмен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719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E9F39-F662-405C-B28F-16C569F3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Лекция по функционированию поджелудочной железы профессора МГУ Ольги Смирновой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05FFB-2644-424B-9FD5-41D2ED16D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https://youtu.be/DwIaE5wpzsg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01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573C2-024A-4BD4-A9A2-5FC84B9A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Строение щитовидной железы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911E2-AE31-46F4-AAF6-DE4D4A2B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" y="1382234"/>
            <a:ext cx="8359563" cy="525487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Щитовидная железа состоит из фолликулов разных размеров. Полость фолликула наполнена коллоидом и окружена одним слоем кубических эпителиальных клеток (</a:t>
            </a:r>
            <a:r>
              <a:rPr lang="ru-RU" dirty="0" err="1"/>
              <a:t>тироцитов</a:t>
            </a:r>
            <a:r>
              <a:rPr lang="ru-RU" dirty="0"/>
              <a:t> (фолликулярных клеток)). В тиреоидных клетках синтезируется особый белок – </a:t>
            </a:r>
            <a:r>
              <a:rPr lang="ru-RU" dirty="0" err="1"/>
              <a:t>тиреоглобулин</a:t>
            </a:r>
            <a:r>
              <a:rPr lang="ru-RU" dirty="0"/>
              <a:t>, который путем эндоцитоза поступает в просвет фолликула. </a:t>
            </a:r>
            <a:r>
              <a:rPr lang="ru-RU" dirty="0" err="1"/>
              <a:t>Тиреоглобулин</a:t>
            </a:r>
            <a:r>
              <a:rPr lang="ru-RU" dirty="0"/>
              <a:t> является гликопротеином.  </a:t>
            </a:r>
          </a:p>
          <a:p>
            <a:r>
              <a:rPr lang="ru-RU" dirty="0"/>
              <a:t>В </a:t>
            </a:r>
            <a:r>
              <a:rPr lang="ru-RU" dirty="0" err="1"/>
              <a:t>тиреоглобулине</a:t>
            </a:r>
            <a:r>
              <a:rPr lang="ru-RU" dirty="0"/>
              <a:t> в клеточно-коллоидном пространстве осуществляется синтез гормонов щитовидной железы трийодтиронина и тироксина. Синтез тиреоидных гормонов происходит в </a:t>
            </a:r>
            <a:r>
              <a:rPr lang="ru-RU" dirty="0" err="1"/>
              <a:t>тиреоглобулине</a:t>
            </a:r>
            <a:r>
              <a:rPr lang="ru-RU" dirty="0"/>
              <a:t> из аминокислоты тирозин путем йодирования ее фенольного кольца и сохраняющимся с ним остатка ее молекулы.</a:t>
            </a:r>
          </a:p>
          <a:p>
            <a:r>
              <a:rPr lang="ru-RU" dirty="0"/>
              <a:t> Рядом с фолликулами располагаются крупные клетки - </a:t>
            </a:r>
            <a:r>
              <a:rPr lang="ru-RU" dirty="0" err="1"/>
              <a:t>парафолликулярные</a:t>
            </a:r>
            <a:r>
              <a:rPr lang="ru-RU" dirty="0"/>
              <a:t>, или С-клетки, в которых синтезируется </a:t>
            </a:r>
            <a:r>
              <a:rPr lang="ru-RU" dirty="0" err="1"/>
              <a:t>тиреокальциотонин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2766C24-981C-49F9-8C07-BF47BDA1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623" y="664591"/>
            <a:ext cx="3804576" cy="50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8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E6CEB-1FBC-46B7-A0F1-07D323A8A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76" y="-117761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Поджелудочная железа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1268D9-AADB-46AF-AB0F-D22C6E8A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284" y="956931"/>
            <a:ext cx="6385749" cy="5901070"/>
          </a:xfrm>
        </p:spPr>
        <p:txBody>
          <a:bodyPr>
            <a:normAutofit/>
          </a:bodyPr>
          <a:lstStyle/>
          <a:p>
            <a:r>
              <a:rPr lang="ru-RU" dirty="0"/>
              <a:t>Поджелудочная железа состоит из двух функционально различных частей: экзокринной и эндокринной. В экзокринной части, которая составляет 97—98% массы железы, вырабатываются пищеварительные ферменты. </a:t>
            </a:r>
          </a:p>
          <a:p>
            <a:r>
              <a:rPr lang="ru-RU" dirty="0"/>
              <a:t>Эндокринная часть представлена островками клеток, которые вкраплены в экзокринную часть. </a:t>
            </a:r>
          </a:p>
          <a:p>
            <a:r>
              <a:rPr lang="ru-RU" dirty="0"/>
              <a:t>В 1869 г., они получили название островков </a:t>
            </a:r>
            <a:r>
              <a:rPr lang="ru-RU" dirty="0" err="1"/>
              <a:t>Лангерганса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6EA7A5-CB97-4351-BEA7-A3CBC58CD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7" y="1731784"/>
            <a:ext cx="5988843" cy="381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91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2C742-0F9C-469A-99E2-5B22D92F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C6681-9C12-4799-BD04-98A04478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466" y="4623371"/>
            <a:ext cx="10624334" cy="233223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поджелудочной железе  сотни тысяч островков, но они составляют всего лишь 2-3% общей массы железы. </a:t>
            </a:r>
          </a:p>
          <a:p>
            <a:r>
              <a:rPr lang="ru-RU" dirty="0"/>
              <a:t>Островки </a:t>
            </a:r>
            <a:r>
              <a:rPr lang="ru-RU" dirty="0" err="1"/>
              <a:t>Лангерганса</a:t>
            </a:r>
            <a:r>
              <a:rPr lang="ru-RU" dirty="0"/>
              <a:t> состоят из четырех видов клеток, которые вырабатывают глюкагон (α (альфа)-клетки), инсулин (β (бета)-клетки, </a:t>
            </a:r>
            <a:r>
              <a:rPr lang="ru-RU" dirty="0" err="1"/>
              <a:t>соматостатин</a:t>
            </a:r>
            <a:r>
              <a:rPr lang="ru-RU" dirty="0"/>
              <a:t> (D (дельта)-клетки) и панкреатический полипептид (РР) (</a:t>
            </a:r>
            <a:r>
              <a:rPr lang="ru-RU" dirty="0" err="1"/>
              <a:t>Fклетки</a:t>
            </a:r>
            <a:r>
              <a:rPr lang="ru-RU" dirty="0"/>
              <a:t>).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1087D6-050C-4881-A7CB-576047A3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69" y="-97015"/>
            <a:ext cx="8017493" cy="46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91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52A92-F258-4BEB-B517-CF45E29E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7226"/>
          </a:xfrm>
        </p:spPr>
        <p:txBody>
          <a:bodyPr/>
          <a:lstStyle/>
          <a:p>
            <a:pPr algn="ctr"/>
            <a:r>
              <a:rPr lang="ru-RU" b="1" dirty="0"/>
              <a:t>Функции инсулина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F89041-EEDA-4E03-A8A1-92E79A612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352"/>
            <a:ext cx="10515600" cy="496461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Главная функция инсулина состоит в утилизации и запасании в клетках тела энергетических и пластических веществ (гликоген, триглицериды, белок, холестерин) из поступающей в организм пищи. </a:t>
            </a:r>
          </a:p>
          <a:p>
            <a:r>
              <a:rPr lang="ru-RU" dirty="0"/>
              <a:t>Инсулин обладает эндокринным и </a:t>
            </a:r>
            <a:r>
              <a:rPr lang="ru-RU" dirty="0" err="1"/>
              <a:t>паракринным</a:t>
            </a:r>
            <a:r>
              <a:rPr lang="ru-RU" dirty="0"/>
              <a:t> эффектами: </a:t>
            </a:r>
          </a:p>
          <a:p>
            <a:r>
              <a:rPr lang="ru-RU" dirty="0"/>
              <a:t>1. </a:t>
            </a:r>
            <a:r>
              <a:rPr lang="ru-RU" dirty="0" err="1"/>
              <a:t>Паракринный</a:t>
            </a:r>
            <a:r>
              <a:rPr lang="ru-RU" dirty="0"/>
              <a:t> эффект - это действие инсулина, секретируемого </a:t>
            </a:r>
            <a:r>
              <a:rPr lang="ru-RU" dirty="0" err="1"/>
              <a:t>Вклетками</a:t>
            </a:r>
            <a:r>
              <a:rPr lang="ru-RU" dirty="0"/>
              <a:t> во внеклеточную жидкость, непосредственно в островках, на рядом лежащие клетки. Первыми конечными клетками, достигаемыми инсулином, являются А-клетки (α), которые синтезируют глюкагон. Этим путем инсулин тормозит секрецию глюкагона А-клетками. </a:t>
            </a:r>
          </a:p>
          <a:p>
            <a:r>
              <a:rPr lang="ru-RU" dirty="0"/>
              <a:t>2. Эндокринный эффект - это действие инсулина на отдаленные от места его образования органы и ткани. Прямо или косвенно инсулин оказывает действие на все ткани. Основными инсулинозависимыми тканями являются печень, жировая и мышечная ткани. Центральная и периферическая нервные системы </a:t>
            </a:r>
            <a:r>
              <a:rPr lang="ru-RU" dirty="0" err="1"/>
              <a:t>инсулинонезависимые</a:t>
            </a:r>
            <a:r>
              <a:rPr lang="ru-RU" dirty="0"/>
              <a:t>. Они утилизируют глюкозу без участия инсулина, но являются полностью </a:t>
            </a:r>
            <a:r>
              <a:rPr lang="ru-RU" dirty="0" err="1"/>
              <a:t>глюкозозависимыми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677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DEC9A-4CB9-425C-B7EB-59937114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279B03-95C3-452C-ACE6-202FB2D99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Первым органом, которого достигает инсулин, после его секреции в кровь, является печень. В печени инсулин стимулирует синтез гликогена, путем активации энзима гликоген-синтетазы, синтез триглицеридов, липопротеинов очень низкой плотности (ЛПОНП) и холестерина (ХС), синтез пентоз и альбумина; тормозит глюконеогенез, </a:t>
            </a:r>
            <a:r>
              <a:rPr lang="ru-RU" dirty="0" err="1"/>
              <a:t>гликогенолиз</a:t>
            </a:r>
            <a:r>
              <a:rPr lang="ru-RU" dirty="0"/>
              <a:t> и </a:t>
            </a:r>
            <a:r>
              <a:rPr lang="ru-RU" dirty="0" err="1"/>
              <a:t>кетогенез</a:t>
            </a:r>
            <a:r>
              <a:rPr lang="ru-RU" dirty="0"/>
              <a:t>. </a:t>
            </a:r>
          </a:p>
          <a:p>
            <a:r>
              <a:rPr lang="ru-RU" dirty="0"/>
              <a:t>В жировой ткани инсулин стимулирует синтез и запасание жира. В мышечной ткани инсулин стимулирует синтез белка путем увеличения транспорта аминокислот в мышечную клетку, синтез </a:t>
            </a:r>
            <a:r>
              <a:rPr lang="ru-RU" dirty="0" err="1"/>
              <a:t>рибосомального</a:t>
            </a:r>
            <a:r>
              <a:rPr lang="ru-RU" dirty="0"/>
              <a:t> белка, увеличивает активность </a:t>
            </a:r>
            <a:r>
              <a:rPr lang="ru-RU" dirty="0" err="1"/>
              <a:t>гликогенсинтетазы</a:t>
            </a:r>
            <a:r>
              <a:rPr lang="ru-RU" dirty="0"/>
              <a:t> и синтез мышечного гликогена, тормозит протеолиз. В канальцах почек инсулин увеличивает реабсорбцию натрия и тормозит глюконеогенез.</a:t>
            </a:r>
          </a:p>
        </p:txBody>
      </p:sp>
    </p:spTree>
    <p:extLst>
      <p:ext uri="{BB962C8B-B14F-4D97-AF65-F5344CB8AC3E}">
        <p14:creationId xmlns:p14="http://schemas.microsoft.com/office/powerpoint/2010/main" val="3453151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5C751-AED0-4687-8662-4CCA26C5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Соматостатин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55D69-B77D-4B72-B5BF-2B5B20294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синтезируется в D-клетках островков </a:t>
            </a:r>
            <a:r>
              <a:rPr lang="ru-RU" dirty="0" err="1"/>
              <a:t>Лангерганса</a:t>
            </a:r>
            <a:r>
              <a:rPr lang="ru-RU" dirty="0"/>
              <a:t>. Состоит из 14 аминокислот в виде одной цепи с молекулярным весом 1640. </a:t>
            </a:r>
            <a:r>
              <a:rPr lang="ru-RU" dirty="0" err="1"/>
              <a:t>Соматостатин</a:t>
            </a:r>
            <a:r>
              <a:rPr lang="ru-RU" dirty="0"/>
              <a:t> впервые был обнаружен в гипоталамусе и получил свое название из-за его ингибиторного действия на секрецию гормона роста из </a:t>
            </a:r>
            <a:r>
              <a:rPr lang="ru-RU" dirty="0" err="1"/>
              <a:t>соматотрофов</a:t>
            </a:r>
            <a:r>
              <a:rPr lang="ru-RU" dirty="0"/>
              <a:t> гипофиза. Позже источники </a:t>
            </a:r>
            <a:r>
              <a:rPr lang="ru-RU" dirty="0" err="1"/>
              <a:t>соматостатина</a:t>
            </a:r>
            <a:r>
              <a:rPr lang="ru-RU" dirty="0"/>
              <a:t> были идентифицированы во многих тканях, включая многие области мозга, ЖКТ и D-клетки островков </a:t>
            </a:r>
            <a:r>
              <a:rPr lang="ru-RU" dirty="0" err="1"/>
              <a:t>Лангерганса</a:t>
            </a:r>
            <a:r>
              <a:rPr lang="ru-RU" dirty="0"/>
              <a:t>. </a:t>
            </a:r>
            <a:r>
              <a:rPr lang="ru-RU" dirty="0" err="1"/>
              <a:t>Соматостатин</a:t>
            </a:r>
            <a:r>
              <a:rPr lang="ru-RU" dirty="0"/>
              <a:t> оказывает влияние на В-клетки </a:t>
            </a:r>
            <a:r>
              <a:rPr lang="ru-RU" dirty="0" err="1"/>
              <a:t>паракринным</a:t>
            </a:r>
            <a:r>
              <a:rPr lang="ru-RU" dirty="0"/>
              <a:t> путем, подавляя секрецию инсулина.</a:t>
            </a:r>
          </a:p>
        </p:txBody>
      </p:sp>
    </p:spTree>
    <p:extLst>
      <p:ext uri="{BB962C8B-B14F-4D97-AF65-F5344CB8AC3E}">
        <p14:creationId xmlns:p14="http://schemas.microsoft.com/office/powerpoint/2010/main" val="48888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B2404-1499-4AF6-AEE5-B630252E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60" y="92271"/>
            <a:ext cx="7157131" cy="896557"/>
          </a:xfrm>
        </p:spPr>
        <p:txBody>
          <a:bodyPr/>
          <a:lstStyle/>
          <a:p>
            <a:pPr algn="ctr"/>
            <a:r>
              <a:rPr lang="ru-RU" b="1" dirty="0"/>
              <a:t>Гомеостаз глюкозы в норме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710BB-9B83-4DB4-B498-125D4C01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9764" y="988828"/>
            <a:ext cx="8726443" cy="58691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Поддержание нормального уровня глюкозы в плазме крови, главным образом базального, необходимо для нормальной функции мозга, который является абсолютно </a:t>
            </a:r>
            <a:r>
              <a:rPr lang="ru-RU" dirty="0" err="1"/>
              <a:t>глюкозозависимым</a:t>
            </a:r>
            <a:r>
              <a:rPr lang="ru-RU" dirty="0"/>
              <a:t> и может обходиться без глюкозы не более 5-10 мин. Так как процесс еды происходит периодически, в организме имеются механизмы запасания энергии и глюкозы (гликоген в печени и мышцах, нейтральный жир в жировой ткани) и механизмы, способствующие их расходованию, когда пища не поступает. Поддержание нормального уровня глюкозы в крови в период, когда пища не поступает, осуществляется за счет образования в печени глюкозы из аминокислот (глюконеогенез) для обеспечения питания мозга. </a:t>
            </a:r>
            <a:r>
              <a:rPr lang="ru-RU" dirty="0" err="1"/>
              <a:t>Глюкозотранспортные</a:t>
            </a:r>
            <a:r>
              <a:rPr lang="ru-RU" dirty="0"/>
              <a:t> белки 1 и 3 переносят глюкозу в мозг. Остальные ткани в этот период используют в основном жирные кислоты, которые освобождаются из жировых клеток.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3C07DD-1F32-493F-B186-242A7C5C9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93" y="482886"/>
            <a:ext cx="4134297" cy="312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858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544AA-3239-4659-A396-5B634E63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764" y="1"/>
            <a:ext cx="10515600" cy="945222"/>
          </a:xfrm>
        </p:spPr>
        <p:txBody>
          <a:bodyPr/>
          <a:lstStyle/>
          <a:p>
            <a:pPr algn="ctr"/>
            <a:r>
              <a:rPr lang="ru-RU" b="1" dirty="0"/>
              <a:t>Гомеостаз глюкозы в норме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0327AE-1315-4C49-A56B-62B58DEE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8029" y="945223"/>
            <a:ext cx="8816646" cy="582771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Натощак, когда пища не поступает, уровень глюкозы и инсулина в крови в пределах нормальных низких цифр.</a:t>
            </a:r>
          </a:p>
          <a:p>
            <a:r>
              <a:rPr lang="ru-RU" dirty="0"/>
              <a:t>В этот период увеличена секреция </a:t>
            </a:r>
            <a:r>
              <a:rPr lang="ru-RU" dirty="0" err="1"/>
              <a:t>контррегулирующих</a:t>
            </a:r>
            <a:r>
              <a:rPr lang="ru-RU" dirty="0"/>
              <a:t> гормонов: глюкагона, гормона роста, катехоламинов. Эти гормоны стимулируют в </a:t>
            </a:r>
            <a:r>
              <a:rPr lang="ru-RU" dirty="0" err="1"/>
              <a:t>адипоцитах</a:t>
            </a:r>
            <a:r>
              <a:rPr lang="ru-RU" dirty="0"/>
              <a:t> гормонозависимую липазу, которая </a:t>
            </a:r>
            <a:r>
              <a:rPr lang="ru-RU" dirty="0" err="1"/>
              <a:t>гидролизирует</a:t>
            </a:r>
            <a:r>
              <a:rPr lang="ru-RU" dirty="0"/>
              <a:t> в них триглицериды (нейтральный жир) с освобождением жирных кислот и </a:t>
            </a:r>
            <a:r>
              <a:rPr lang="ru-RU" dirty="0" err="1"/>
              <a:t>глицерола</a:t>
            </a:r>
            <a:r>
              <a:rPr lang="ru-RU" dirty="0"/>
              <a:t>. Последние поступают в кровь, и жирные кислоты используются тканями как источник энергии. </a:t>
            </a:r>
          </a:p>
          <a:p>
            <a:r>
              <a:rPr lang="ru-RU" dirty="0"/>
              <a:t>Глюкагон, катехоламины и кортизол стимулируют катаболизм белка и затем в печени из аминокислот синтез глюкозы. Кроме того, жирные кислоты снижают чувствительность жировой и мышечной ткани к инсулину. Все это направлено на поддержание нормального базального уровня глюкозы в плазме крови. </a:t>
            </a:r>
          </a:p>
          <a:p>
            <a:r>
              <a:rPr lang="ru-RU" dirty="0"/>
              <a:t>Низкий уровень глюкозы и инсулина в крови, повышение уровня </a:t>
            </a:r>
            <a:r>
              <a:rPr lang="ru-RU" dirty="0" err="1"/>
              <a:t>глицерола</a:t>
            </a:r>
            <a:r>
              <a:rPr lang="ru-RU" dirty="0"/>
              <a:t> и </a:t>
            </a:r>
            <a:r>
              <a:rPr lang="ru-RU" dirty="0" err="1"/>
              <a:t>адипсина</a:t>
            </a:r>
            <a:r>
              <a:rPr lang="ru-RU" dirty="0"/>
              <a:t> в плазме стимулируют в гипоталамусе центр голода, который находится в </a:t>
            </a:r>
            <a:r>
              <a:rPr lang="ru-RU" dirty="0" err="1"/>
              <a:t>вентралатеральных</a:t>
            </a:r>
            <a:r>
              <a:rPr lang="ru-RU" dirty="0"/>
              <a:t> ядрах гипоталамуса. Появляется чувство голода, и человек принимает пищу.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59262F8-86E7-41FB-9B29-FD686BAA0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17" y="1407560"/>
            <a:ext cx="4123554" cy="28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86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4F9A4-A131-4F6B-B253-0110501C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процессе еды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5AB7D-82C2-4029-B2E2-10620F15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70172"/>
            <a:ext cx="10515600" cy="493477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повышается уровень глюкозы и инсулина в крови. </a:t>
            </a:r>
          </a:p>
          <a:p>
            <a:r>
              <a:rPr lang="ru-RU" dirty="0"/>
              <a:t>Инсулин тормозит липолиз в </a:t>
            </a:r>
            <a:r>
              <a:rPr lang="ru-RU" dirty="0" err="1"/>
              <a:t>адипоцитах</a:t>
            </a:r>
            <a:r>
              <a:rPr lang="ru-RU" dirty="0"/>
              <a:t> и активирует </a:t>
            </a:r>
            <a:r>
              <a:rPr lang="ru-RU" dirty="0" err="1"/>
              <a:t>липопротеинлипазу</a:t>
            </a:r>
            <a:r>
              <a:rPr lang="ru-RU" dirty="0"/>
              <a:t> (ЛПЛ), которая находится на плазменной мембране жировых клеток, стимулирует поступление жирных кислот и глюкозы в </a:t>
            </a:r>
            <a:r>
              <a:rPr lang="ru-RU" dirty="0" err="1"/>
              <a:t>адипоциты</a:t>
            </a:r>
            <a:r>
              <a:rPr lang="ru-RU" dirty="0"/>
              <a:t> и синтез жира - </a:t>
            </a:r>
            <a:r>
              <a:rPr lang="ru-RU" dirty="0" err="1"/>
              <a:t>липогенез</a:t>
            </a:r>
            <a:r>
              <a:rPr lang="ru-RU" dirty="0"/>
              <a:t>. </a:t>
            </a:r>
          </a:p>
          <a:p>
            <a:r>
              <a:rPr lang="ru-RU" dirty="0"/>
              <a:t>В печени инсулин тормозит глюконеогенез, а через </a:t>
            </a:r>
            <a:r>
              <a:rPr lang="ru-RU" dirty="0" err="1"/>
              <a:t>глюкозотранспортные</a:t>
            </a:r>
            <a:r>
              <a:rPr lang="ru-RU" dirty="0"/>
              <a:t> белки 2 и 4 стимулирует прохождение глюкозы в клетки.</a:t>
            </a:r>
          </a:p>
          <a:p>
            <a:r>
              <a:rPr lang="ru-RU" dirty="0"/>
              <a:t> Спустя 2-3 ч после еды уровень глюкозы и инсулина в крови снижается до базального и вновь увеличиваются </a:t>
            </a:r>
            <a:r>
              <a:rPr lang="ru-RU" dirty="0" err="1"/>
              <a:t>контринсулярные</a:t>
            </a:r>
            <a:r>
              <a:rPr lang="ru-RU" dirty="0"/>
              <a:t> гормоны и описанные выше процессы. Периодичность приема пищи ведет к преобладанию </a:t>
            </a:r>
            <a:r>
              <a:rPr lang="ru-RU" dirty="0" err="1"/>
              <a:t>контринсулярных</a:t>
            </a:r>
            <a:r>
              <a:rPr lang="ru-RU" dirty="0"/>
              <a:t> гормонов в базальном состоянии, катаболизму белка и жира и поддержанию на нормально низких уровнях глюкозы и инсулина в крови. Прием пищи ведет к повышению уровня глюкозы и инсулина до нормально высоких цифр (до 8 ммоль/л глюкозы), подавлению катаболизма белка и жира и стимуляции их синтеза.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77F8E0C-6122-4F72-B57D-D4B2ADFF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11" y="170863"/>
            <a:ext cx="3489788" cy="232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75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F8869-BCF4-4BB3-82CE-225839AEC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463688-9056-4E2C-B1EE-CCA930C228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77" y="365125"/>
            <a:ext cx="8547445" cy="641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7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88FDA-02AF-4F4B-BBE2-32A068CE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641" y="0"/>
            <a:ext cx="4802312" cy="1325563"/>
          </a:xfrm>
        </p:spPr>
        <p:txBody>
          <a:bodyPr/>
          <a:lstStyle/>
          <a:p>
            <a:pPr algn="ctr"/>
            <a:r>
              <a:rPr lang="ru-RU" b="1" dirty="0"/>
              <a:t>Половые железы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7DC21-4F58-42F1-AE99-6862E8D9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711" y="92468"/>
            <a:ext cx="7952198" cy="70891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Мужские половые железы - </a:t>
            </a:r>
            <a:r>
              <a:rPr lang="ru-RU" dirty="0" err="1"/>
              <a:t>тестис</a:t>
            </a:r>
            <a:r>
              <a:rPr lang="ru-RU" dirty="0"/>
              <a:t>. Мужские половые железы  выполняют две функции, тесно связанные между собой: репродуктивную и гормональную. Белочная оболочка яичка распространяется внутрь в виде фиброзных тяжей, которые делят его на 250 пирамидных долек. В каждой дольке находятся </a:t>
            </a:r>
            <a:r>
              <a:rPr lang="ru-RU" dirty="0" err="1"/>
              <a:t>семинифорные</a:t>
            </a:r>
            <a:r>
              <a:rPr lang="ru-RU" dirty="0"/>
              <a:t> трубочки, свернутые в виде кольца. Между </a:t>
            </a:r>
            <a:r>
              <a:rPr lang="ru-RU" dirty="0" err="1"/>
              <a:t>семинифорными</a:t>
            </a:r>
            <a:r>
              <a:rPr lang="ru-RU" dirty="0"/>
              <a:t> трубочками в фиброзной ткани располагаются клетки </a:t>
            </a:r>
            <a:r>
              <a:rPr lang="ru-RU" dirty="0" err="1"/>
              <a:t>Лейдига</a:t>
            </a:r>
            <a:r>
              <a:rPr lang="ru-RU" dirty="0"/>
              <a:t>, в которых синтезируются андрогены: тестостерон и </a:t>
            </a:r>
            <a:r>
              <a:rPr lang="ru-RU" dirty="0" err="1"/>
              <a:t>дегидротестостерон</a:t>
            </a:r>
            <a:r>
              <a:rPr lang="ru-RU" dirty="0"/>
              <a:t>, а в </a:t>
            </a:r>
            <a:r>
              <a:rPr lang="ru-RU" dirty="0" err="1"/>
              <a:t>семинифорных</a:t>
            </a:r>
            <a:r>
              <a:rPr lang="ru-RU" dirty="0"/>
              <a:t> трубочках образуются сперматозоиды. Длина </a:t>
            </a:r>
            <a:r>
              <a:rPr lang="ru-RU" dirty="0" err="1"/>
              <a:t>семинифорных</a:t>
            </a:r>
            <a:r>
              <a:rPr lang="ru-RU" dirty="0"/>
              <a:t> трубочек в каждой дольке более 200 м.</a:t>
            </a:r>
          </a:p>
          <a:p>
            <a:r>
              <a:rPr lang="ru-RU" dirty="0"/>
              <a:t>В клетках </a:t>
            </a:r>
            <a:r>
              <a:rPr lang="ru-RU" dirty="0" err="1"/>
              <a:t>Лейдига</a:t>
            </a:r>
            <a:r>
              <a:rPr lang="ru-RU" dirty="0"/>
              <a:t> также в небольших количествах синтезируются слабые андрогены </a:t>
            </a:r>
            <a:r>
              <a:rPr lang="ru-RU" dirty="0" err="1"/>
              <a:t>дегидроэпиандростерон</a:t>
            </a:r>
            <a:r>
              <a:rPr lang="ru-RU" dirty="0"/>
              <a:t> (ДГЭАС) и </a:t>
            </a:r>
            <a:r>
              <a:rPr lang="ru-RU" dirty="0" err="1"/>
              <a:t>андростендион</a:t>
            </a:r>
            <a:r>
              <a:rPr lang="ru-RU" dirty="0"/>
              <a:t>, а также эстрадиол, прогестерон и 17α-</a:t>
            </a:r>
            <a:r>
              <a:rPr lang="ru-RU" dirty="0" err="1"/>
              <a:t>гидроксипрогестерон</a:t>
            </a:r>
            <a:r>
              <a:rPr lang="ru-RU" dirty="0"/>
              <a:t>. </a:t>
            </a:r>
          </a:p>
          <a:p>
            <a:r>
              <a:rPr lang="ru-RU" dirty="0"/>
              <a:t>Мужские половые гормоны - тестостерон и </a:t>
            </a:r>
            <a:r>
              <a:rPr lang="ru-RU" dirty="0" err="1"/>
              <a:t>дегидротестостерон</a:t>
            </a:r>
            <a:r>
              <a:rPr lang="ru-RU" dirty="0"/>
              <a:t> имеют решающее значение в развитии и дифференцировке внутренних и наружных половых органов в период эмбриогенеза и полового созревания.</a:t>
            </a:r>
          </a:p>
          <a:p>
            <a:r>
              <a:rPr lang="ru-RU" dirty="0"/>
              <a:t>Андрогены стимулируют рост скелетных мышц, рост гортани, рост хрящей эпифизов и «всплеск» роста в период полового созревания. </a:t>
            </a:r>
            <a:r>
              <a:rPr lang="ru-RU" dirty="0" err="1"/>
              <a:t>Дегидротестостерон</a:t>
            </a:r>
            <a:r>
              <a:rPr lang="ru-RU" dirty="0"/>
              <a:t> стимулирует рост  волос по мужскому. Андрогены стимулируют эритропоэз и в значительной степени определяют сексуальное и социальное поведение мужчин.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132DE-1CD3-4348-BCB1-532948841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973"/>
            <a:ext cx="4659671" cy="35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7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C81A0-F18F-4CEA-BF48-A30054EE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Обмен йода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D876A8-F03A-45E1-9BEA-1FFDB145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834"/>
            <a:ext cx="10515600" cy="567133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Для синтеза тиреоидных гормонов необходим йод, который поступает в виде неорганического йода с пищей и водой. Неорганический йод может поступать с лекарствами или контрастными веществами, используемыми для исследования почек, печени, легких. Согласно рекомендациям ВОЗ, суточная потребность в неорганическом йоде составляет 150 мкг/</a:t>
            </a:r>
            <a:r>
              <a:rPr lang="ru-RU" dirty="0" err="1"/>
              <a:t>сут</a:t>
            </a:r>
            <a:r>
              <a:rPr lang="ru-RU" dirty="0"/>
              <a:t>. </a:t>
            </a:r>
          </a:p>
          <a:p>
            <a:r>
              <a:rPr lang="ru-RU" dirty="0"/>
              <a:t>При недостаточном поступлении йода (&lt; 50мкг/</a:t>
            </a:r>
            <a:r>
              <a:rPr lang="ru-RU" dirty="0" err="1"/>
              <a:t>сут</a:t>
            </a:r>
            <a:r>
              <a:rPr lang="ru-RU" dirty="0"/>
              <a:t>) в щитовидной железе уменьшается синтез гормонов. Это ведет к развитию зоба и, в конечном итоге, к гипотиреозу</a:t>
            </a:r>
          </a:p>
          <a:p>
            <a:r>
              <a:rPr lang="ru-RU" dirty="0"/>
              <a:t> В норме во внеклеточной жидкости поддерживается постоянный пул неорганического йода (100-150 мкг), который все время обновляется. Неорганический йод, поступающий с пищей, водой, лекарствами, быстро всасывается в кишечнике и поступает во внеклеточную жидкость в пул неорганического йода. Из него поступает в щитовидную железу, где используется для синтеза гормонов. </a:t>
            </a:r>
          </a:p>
          <a:p>
            <a:r>
              <a:rPr lang="ru-RU" dirty="0"/>
              <a:t>Из щитовидной железы небольшие количества неорганического йода (20-30 мкг), не использованные для синтеза гормонов или </a:t>
            </a:r>
            <a:r>
              <a:rPr lang="ru-RU" dirty="0" err="1"/>
              <a:t>высвободивщиеся</a:t>
            </a:r>
            <a:r>
              <a:rPr lang="ru-RU" dirty="0"/>
              <a:t> при катаболизме моно и </a:t>
            </a:r>
            <a:r>
              <a:rPr lang="ru-RU" dirty="0" err="1"/>
              <a:t>дийодтирозинов</a:t>
            </a:r>
            <a:r>
              <a:rPr lang="ru-RU" dirty="0"/>
              <a:t>, пополняют внеклеточный пул. Кроме того, во внеклеточный пул поступает йод, освободившийся при метаболизме Т3 и Т4 в органах и тканях. Таким образом поддерживается постоянный пул неорганического йода во внеклеточной жидкости.</a:t>
            </a:r>
          </a:p>
        </p:txBody>
      </p:sp>
    </p:spTree>
    <p:extLst>
      <p:ext uri="{BB962C8B-B14F-4D97-AF65-F5344CB8AC3E}">
        <p14:creationId xmlns:p14="http://schemas.microsoft.com/office/powerpoint/2010/main" val="447411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8CA67-F00B-4B9C-88F6-CCEAEEB5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52893"/>
            <a:ext cx="10464209" cy="2339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EF6C3-3C9C-4A37-B31B-38E6B4C14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3283" y="365126"/>
            <a:ext cx="8289571" cy="660281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Яичники, парные органы, расположены в малом тазу, </a:t>
            </a:r>
            <a:r>
              <a:rPr lang="ru-RU" dirty="0" err="1"/>
              <a:t>забрюшинно</a:t>
            </a:r>
            <a:r>
              <a:rPr lang="ru-RU" dirty="0"/>
              <a:t>. Яичники присоединены к матке яичниковыми трубами.</a:t>
            </a:r>
          </a:p>
          <a:p>
            <a:r>
              <a:rPr lang="ru-RU" dirty="0"/>
              <a:t>Яичник состоит из двух слоев: наружного - кортикального и внутреннего - мозгового. Корковая часть яичника у взрослой женщины содержит около 400 000 фолликулов в разной стадии развития. Фолликулы окружены соединительной стромой и </a:t>
            </a:r>
            <a:r>
              <a:rPr lang="ru-RU" dirty="0" err="1"/>
              <a:t>гилюсными</a:t>
            </a:r>
            <a:r>
              <a:rPr lang="ru-RU" dirty="0"/>
              <a:t> клетками, в которых находятся скопления интерстициальных клеток, не отличающихся от клеток </a:t>
            </a:r>
            <a:r>
              <a:rPr lang="ru-RU" dirty="0" err="1"/>
              <a:t>Лейдига</a:t>
            </a:r>
            <a:r>
              <a:rPr lang="ru-RU" dirty="0"/>
              <a:t> у мужчин. </a:t>
            </a:r>
          </a:p>
          <a:p>
            <a:r>
              <a:rPr lang="ru-RU" dirty="0"/>
              <a:t>Основная функция яичников состоит в обеспечении репродукции и синтезе половых гормонов. Половые гормоны необходимы для нормального роста и созревания фолликулов, овуляции, подготовки эндометрия к восприятию оплодотворенной яйцеклетки, поддержания беременности, развития вторичных женских половых признаков и для обеспечения целого ряда метаболических процессов.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88D4C0-02D5-4888-84D2-9F913FD6F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542" y="766548"/>
            <a:ext cx="3619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1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BC809-0794-4615-8FE6-F91133B0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26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644FF-9B71-408F-B958-5507D95D4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578"/>
            <a:ext cx="10515600" cy="609257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яичниках синтезируется прогестерон, тестостерон, </a:t>
            </a:r>
            <a:r>
              <a:rPr lang="ru-RU" dirty="0" err="1"/>
              <a:t>андростендион</a:t>
            </a:r>
            <a:r>
              <a:rPr lang="ru-RU" dirty="0"/>
              <a:t>, эстрон. </a:t>
            </a:r>
          </a:p>
          <a:p>
            <a:r>
              <a:rPr lang="ru-RU" dirty="0"/>
              <a:t>Тестостерон является предшественником эстрадиола. Он образуется в </a:t>
            </a:r>
            <a:r>
              <a:rPr lang="ru-RU" dirty="0" err="1"/>
              <a:t>текаклетках</a:t>
            </a:r>
            <a:r>
              <a:rPr lang="ru-RU" dirty="0"/>
              <a:t> фолликула, поступает </a:t>
            </a:r>
            <a:r>
              <a:rPr lang="ru-RU" dirty="0" err="1"/>
              <a:t>паракринно</a:t>
            </a:r>
            <a:r>
              <a:rPr lang="ru-RU" dirty="0"/>
              <a:t> в гранулезные клетки того же фолликула, где под влиянием энзима ароматазы превращается в эстрадиол. В </a:t>
            </a:r>
            <a:r>
              <a:rPr lang="ru-RU" dirty="0" err="1"/>
              <a:t>фолликулиновую</a:t>
            </a:r>
            <a:r>
              <a:rPr lang="ru-RU" dirty="0"/>
              <a:t> фазу развития фолликула синтезируется много эстрадиола, особенно к концу этой фазы, и очень мало прогестерона. После овуляции </a:t>
            </a:r>
            <a:r>
              <a:rPr lang="ru-RU" dirty="0" err="1"/>
              <a:t>лютеинизированные</a:t>
            </a:r>
            <a:r>
              <a:rPr lang="ru-RU" dirty="0"/>
              <a:t> гранулезные клетки синтезируют в больших количествах прогестерон. Тестостерон в основном используется для синтеза эстрадиола, а в кровоток поступает в крайне малых количествах. Основным источником тестостерона, который поступает в кровь у женщин, является кора надпочечников.</a:t>
            </a:r>
          </a:p>
          <a:p>
            <a:r>
              <a:rPr lang="ru-RU" dirty="0"/>
              <a:t>Синтез половых гормонов происходит в клетках фолликула и желтого тела под влиянием энзимов. Активность этих энзимов регулируется гонадотропными гормонами. </a:t>
            </a:r>
          </a:p>
        </p:txBody>
      </p:sp>
    </p:spTree>
    <p:extLst>
      <p:ext uri="{BB962C8B-B14F-4D97-AF65-F5344CB8AC3E}">
        <p14:creationId xmlns:p14="http://schemas.microsoft.com/office/powerpoint/2010/main" val="1268584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31490-53AD-4FDC-ABBF-1F20D961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Физиологические эффекты стероидных гормонов яичников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5B6C7F-499B-4258-98FF-CB1EB4976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период полового созревания эстрогены стимулируют созревание внутренних половых органов, развитие вторичных половых признаков: женский тип фигуры, отложение жира на бедрах, ягодицах и рост молочных желез.</a:t>
            </a:r>
          </a:p>
          <a:p>
            <a:r>
              <a:rPr lang="ru-RU" dirty="0"/>
              <a:t>Эстрадиол в </a:t>
            </a:r>
            <a:r>
              <a:rPr lang="ru-RU" dirty="0" err="1"/>
              <a:t>фолликулиновую</a:t>
            </a:r>
            <a:r>
              <a:rPr lang="ru-RU" dirty="0"/>
              <a:t> фазу менструального цикла стимулирует рост и развитие фолликула, вызывает пролиферацию эндометрия матки и слизистой влагалища. Эстрадиол оказывает влияние на целый ряд метаболических процессов. Он поддерживает структуру кожи, тормозит резорбцию кости, повышает коагуляционные свойства крови путем увеличения активности II, VII, IX и X факторов свертывания крови и снижения уровня антитромбина III в плазме. </a:t>
            </a:r>
          </a:p>
          <a:p>
            <a:r>
              <a:rPr lang="ru-RU" dirty="0"/>
              <a:t>Прогестерон стимулирует развитие слизистых желез и эпителия в эндометрии матки, подготавливая его к восприятию оплодотворенной яйцеклетки (ооцита). Он имеет критическое значение для репродукции. </a:t>
            </a:r>
          </a:p>
        </p:txBody>
      </p:sp>
    </p:spTree>
    <p:extLst>
      <p:ext uri="{BB962C8B-B14F-4D97-AF65-F5344CB8AC3E}">
        <p14:creationId xmlns:p14="http://schemas.microsoft.com/office/powerpoint/2010/main" val="223249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B4FD9-C636-403A-A371-C812328D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394" y="325401"/>
            <a:ext cx="8110592" cy="1325563"/>
          </a:xfrm>
        </p:spPr>
        <p:txBody>
          <a:bodyPr/>
          <a:lstStyle/>
          <a:p>
            <a:pPr algn="ctr"/>
            <a:r>
              <a:rPr lang="ru-RU" b="1" dirty="0"/>
              <a:t>Физиологические эффекты тиреоидных гормонов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C026AB-B7EF-4F4A-9C29-ED4A4CFDD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037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Тиреоидные гормоны (Т4 и Т3) обладают многочисленными эффектами и влияют на функцию всех органов и систем. Тиреоидные гормоны совершенно необходимы для нормального роста и развития плода, в том числе головного мозга. </a:t>
            </a:r>
          </a:p>
          <a:p>
            <a:r>
              <a:rPr lang="ru-RU" dirty="0"/>
              <a:t>Они оказывают существенное влияние на деятельность ЦНС, сердечно-сосудистой, дыхательной систем, на желудочно-кишечный тракт, эндокринную и гемопоэтическую системы, на скелетные мышцы.</a:t>
            </a:r>
          </a:p>
          <a:p>
            <a:r>
              <a:rPr lang="ru-RU" dirty="0"/>
              <a:t> Большинство своих эффектов тиреоидные гормоны осуществляют за счет двух фундаментальных механизмов. Одним из них является </a:t>
            </a:r>
            <a:r>
              <a:rPr lang="ru-RU" dirty="0" err="1"/>
              <a:t>тропное</a:t>
            </a:r>
            <a:r>
              <a:rPr lang="ru-RU" dirty="0"/>
              <a:t> действие на митохондрии. Под влиянием Т3 митохондрии увеличиваются в размерах, повышается их активность, клеточное дыхание, потребление кислорода и образование богатых энергией АТФ. Таким образом, тиреоидные гормоны обеспечивают все органы и ткани энергией.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6D5E40-0B5A-4276-867D-D44ACBEC0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961" y="135694"/>
            <a:ext cx="39338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4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D0E42-DD35-4561-BA31-E9F6E2EE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Физиологические эффекты тиреоидных гормонов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A4A34C-9CD1-4AFB-9197-DE928AEA3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044"/>
            <a:ext cx="10515600" cy="524495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Второе фундаментальное действие тиреоидных гормонов состоит в действии на катехоламины. Они увеличивают активность катехоламинов за счет увеличения количества их рецепторов.</a:t>
            </a:r>
          </a:p>
          <a:p>
            <a:r>
              <a:rPr lang="ru-RU" dirty="0"/>
              <a:t> Тиреоидные гормоны увеличивают количество β-</a:t>
            </a:r>
            <a:r>
              <a:rPr lang="ru-RU" dirty="0" err="1"/>
              <a:t>адренорецепторов</a:t>
            </a:r>
            <a:r>
              <a:rPr lang="ru-RU" dirty="0"/>
              <a:t> в миокарде, скелетных мышцах, жировой ткани, на лимфоцитах. Наряду с этим, они уменьшают количество α-</a:t>
            </a:r>
            <a:r>
              <a:rPr lang="ru-RU" dirty="0" err="1"/>
              <a:t>адренорецепторов</a:t>
            </a:r>
            <a:r>
              <a:rPr lang="ru-RU" dirty="0"/>
              <a:t> в миокарде. Действие тиреоидных гормонов на сердце проявляется увеличением потребности в кислороде, увеличением сократительной способности миокарда, увеличением частоты сердечных сокращений и скорости проведения импульсов в проводящей системе миокарда. </a:t>
            </a:r>
          </a:p>
          <a:p>
            <a:r>
              <a:rPr lang="ru-RU" dirty="0"/>
              <a:t>Действие на желудочно-кишечный тракт состоит в увеличении моторики кишечника, на дыхательную систему - в поддержании нормальной функции дыхательного центра, поддержании равновесия между гипоксией и гиперкапнией. Действие ТЗ и Т4 на мышечную ткань выражается увеличением синтеза структурных белков. При гипертиреозе синтез белка в мышцах уменьшается, нарушаются энергетические процессы и нередко развивается тиреотоксическая миопатия.</a:t>
            </a:r>
          </a:p>
        </p:txBody>
      </p:sp>
    </p:spTree>
    <p:extLst>
      <p:ext uri="{BB962C8B-B14F-4D97-AF65-F5344CB8AC3E}">
        <p14:creationId xmlns:p14="http://schemas.microsoft.com/office/powerpoint/2010/main" val="189697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45A94-6A1A-499F-BE62-A2EA1D53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916"/>
            <a:ext cx="10515600" cy="1325563"/>
          </a:xfrm>
        </p:spPr>
        <p:txBody>
          <a:bodyPr/>
          <a:lstStyle/>
          <a:p>
            <a:r>
              <a:rPr lang="ru-RU" b="1" dirty="0"/>
              <a:t>Регуляция функции щитовидной железы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62DD1-892D-4711-AA89-4B0AE71D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58" y="1229724"/>
            <a:ext cx="10515600" cy="160337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осуществляется по механизму отрицательной обратной связи. Тиреотропный гормон (ТТГ) гипофиза стимулирует функцию железы, а избыток тироксина, превращаясь в гипофизе в трийодтиронин, тормозит синтез и секрецию ТТГ.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CCB38A0-6D01-45BE-B618-F17C0679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78" y="2640458"/>
            <a:ext cx="6326313" cy="42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E8DD3-9E6B-4447-8DF0-8E8A14F44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8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ED717-0D73-4E73-BC65-3F7D9CAB8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62290"/>
            <a:ext cx="8671388" cy="622692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ТТГ стимулирует все функции щитовидной железы. На мембранах тиреоидных клеток имеются рецепторы ТТГ. </a:t>
            </a:r>
          </a:p>
          <a:p>
            <a:r>
              <a:rPr lang="ru-RU" dirty="0"/>
              <a:t>Занимая места на своих рецепторах, ТТГ через активацию </a:t>
            </a:r>
            <a:r>
              <a:rPr lang="ru-RU" dirty="0" err="1"/>
              <a:t>цАМФ</a:t>
            </a:r>
            <a:r>
              <a:rPr lang="ru-RU" dirty="0"/>
              <a:t> стимулирует поступление неорганического йода в щитовидную железу, синтез </a:t>
            </a:r>
            <a:r>
              <a:rPr lang="ru-RU" dirty="0" err="1"/>
              <a:t>тиреоглобулина</a:t>
            </a:r>
            <a:r>
              <a:rPr lang="ru-RU" dirty="0"/>
              <a:t>, йодирование тирозинов в </a:t>
            </a:r>
            <a:r>
              <a:rPr lang="ru-RU" dirty="0" err="1"/>
              <a:t>тиреоглобулине</a:t>
            </a:r>
            <a:r>
              <a:rPr lang="ru-RU" dirty="0"/>
              <a:t> в клеточно-коллоидном пространстве. </a:t>
            </a:r>
          </a:p>
          <a:p>
            <a:r>
              <a:rPr lang="ru-RU" dirty="0"/>
              <a:t>Он стимулирует образование моно- и </a:t>
            </a:r>
            <a:r>
              <a:rPr lang="ru-RU" dirty="0" err="1"/>
              <a:t>дийодтирозинов</a:t>
            </a:r>
            <a:r>
              <a:rPr lang="ru-RU" dirty="0"/>
              <a:t>,  активных гормонов щитовидной желез: тироксина и </a:t>
            </a:r>
            <a:r>
              <a:rPr lang="ru-RU" dirty="0" err="1"/>
              <a:t>трийотиронина</a:t>
            </a:r>
            <a:r>
              <a:rPr lang="ru-RU" dirty="0"/>
              <a:t>. ТТГ стимулирует гидролиз </a:t>
            </a:r>
            <a:r>
              <a:rPr lang="ru-RU" dirty="0" err="1"/>
              <a:t>тиреоглобулина</a:t>
            </a:r>
            <a:r>
              <a:rPr lang="ru-RU" dirty="0"/>
              <a:t> в тиреоидных клетках, освобождение из него тиреоидных гормонов и поступление их в кровь. ТТГ стимулирует рост щитовидной железы и ее кровоснабжение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670A289-7631-4046-9022-288A73D61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276" y="1617787"/>
            <a:ext cx="3307430" cy="26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0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BCE63-C2A3-43F1-B714-0D30643D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Паращитовидные железы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5D393-405D-4A17-9265-D47297938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54" y="1876996"/>
            <a:ext cx="5367391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Паратиреоидные железы, в количестве четырех, расположены на задней поверхности щитовидной железы, по две в верхней части щитовидной железы, по две внизу у нижнего края железы. Средний вес каждой железы составляет 40 мг. Паращитовидные железы являются жизненно важными органами. При их удалении падает концентрация кальция в сыворотке крови, развиваются судороги, и наступает смерть.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05AF195-15EA-4331-AC0E-76DA9840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04" y="1524000"/>
            <a:ext cx="6096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38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4259</Words>
  <Application>Microsoft Office PowerPoint</Application>
  <PresentationFormat>Широкоэкранный</PresentationFormat>
  <Paragraphs>144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Roboto</vt:lpstr>
      <vt:lpstr>Times New Roman</vt:lpstr>
      <vt:lpstr>Тема Office</vt:lpstr>
      <vt:lpstr>Характеристика эндокринных желез</vt:lpstr>
      <vt:lpstr>Щитовидная железа</vt:lpstr>
      <vt:lpstr>Строение щитовидной железы</vt:lpstr>
      <vt:lpstr>Обмен йода</vt:lpstr>
      <vt:lpstr>Физиологические эффекты тиреоидных гормонов</vt:lpstr>
      <vt:lpstr>Физиологические эффекты тиреоидных гормонов</vt:lpstr>
      <vt:lpstr>Регуляция функции щитовидной железы</vt:lpstr>
      <vt:lpstr>Презентация PowerPoint</vt:lpstr>
      <vt:lpstr>Паращитовидные железы</vt:lpstr>
      <vt:lpstr>Роль кальция</vt:lpstr>
      <vt:lpstr>Регуляция гомеостаза кальция</vt:lpstr>
      <vt:lpstr>Паратиреоидный гормон</vt:lpstr>
      <vt:lpstr>Презентация PowerPoint</vt:lpstr>
      <vt:lpstr>Витамин D3</vt:lpstr>
      <vt:lpstr>Презентация PowerPoint</vt:lpstr>
      <vt:lpstr>Кальцитонин</vt:lpstr>
      <vt:lpstr>Надпочечники</vt:lpstr>
      <vt:lpstr>Презентация PowerPoint</vt:lpstr>
      <vt:lpstr>Гормоны надпочечников</vt:lpstr>
      <vt:lpstr>Эффекты кортизола</vt:lpstr>
      <vt:lpstr>Эффекты андрогенов</vt:lpstr>
      <vt:lpstr>Мозговой слой надпочечников</vt:lpstr>
      <vt:lpstr>Биосинтез катехоламинов</vt:lpstr>
      <vt:lpstr>Связь между симпатической нервной системой и мозговым слоем надпочечников</vt:lpstr>
      <vt:lpstr>Механизм действия катехоламинов</vt:lpstr>
      <vt:lpstr>Особенности рецепторов к катехоламинам</vt:lpstr>
      <vt:lpstr>Эпифиз</vt:lpstr>
      <vt:lpstr>Основная функция  эпифиза</vt:lpstr>
      <vt:lpstr>Лекция по функционированию поджелудочной железы профессора МГУ Ольги Смирновой</vt:lpstr>
      <vt:lpstr>Поджелудочная железа</vt:lpstr>
      <vt:lpstr>Презентация PowerPoint</vt:lpstr>
      <vt:lpstr>Функции инсулина</vt:lpstr>
      <vt:lpstr>Презентация PowerPoint</vt:lpstr>
      <vt:lpstr>Соматостатин</vt:lpstr>
      <vt:lpstr>Гомеостаз глюкозы в норме</vt:lpstr>
      <vt:lpstr>Гомеостаз глюкозы в норме</vt:lpstr>
      <vt:lpstr>В процессе еды</vt:lpstr>
      <vt:lpstr>Презентация PowerPoint</vt:lpstr>
      <vt:lpstr>Половые железы</vt:lpstr>
      <vt:lpstr>Презентация PowerPoint</vt:lpstr>
      <vt:lpstr>Презентация PowerPoint</vt:lpstr>
      <vt:lpstr>Физиологические эффекты стероидных гормонов яичников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Зверева Марина Валентиновна</dc:creator>
  <cp:lastModifiedBy>Зверева Марина Валентиновна</cp:lastModifiedBy>
  <cp:revision>45</cp:revision>
  <dcterms:created xsi:type="dcterms:W3CDTF">2020-12-16T13:39:09Z</dcterms:created>
  <dcterms:modified xsi:type="dcterms:W3CDTF">2020-12-24T09:44:39Z</dcterms:modified>
</cp:coreProperties>
</file>