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9" r:id="rId4"/>
    <p:sldId id="258" r:id="rId5"/>
    <p:sldId id="260" r:id="rId6"/>
    <p:sldId id="262" r:id="rId7"/>
    <p:sldId id="263" r:id="rId8"/>
    <p:sldId id="264" r:id="rId9"/>
    <p:sldId id="265" r:id="rId10"/>
    <p:sldId id="261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64" autoAdjust="0"/>
    <p:restoredTop sz="89744" autoAdjust="0"/>
  </p:normalViewPr>
  <p:slideViewPr>
    <p:cSldViewPr>
      <p:cViewPr varScale="1">
        <p:scale>
          <a:sx n="60" d="100"/>
          <a:sy n="60" d="100"/>
        </p:scale>
        <p:origin x="-70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07AFF7-AD18-4D6F-B762-8E0DF48EF153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2D83D4-09E0-4EAA-8247-250E78A940F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2D83D4-09E0-4EAA-8247-250E78A940FD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8957113-E56A-4E40-87FD-1343370270EE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CD7199E-6F6D-4D8C-A560-983C71FD9B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957113-E56A-4E40-87FD-1343370270EE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D7199E-6F6D-4D8C-A560-983C71FD9B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957113-E56A-4E40-87FD-1343370270EE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D7199E-6F6D-4D8C-A560-983C71FD9B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957113-E56A-4E40-87FD-1343370270EE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D7199E-6F6D-4D8C-A560-983C71FD9B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957113-E56A-4E40-87FD-1343370270EE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D7199E-6F6D-4D8C-A560-983C71FD9B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957113-E56A-4E40-87FD-1343370270EE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D7199E-6F6D-4D8C-A560-983C71FD9B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957113-E56A-4E40-87FD-1343370270EE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D7199E-6F6D-4D8C-A560-983C71FD9B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957113-E56A-4E40-87FD-1343370270EE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D7199E-6F6D-4D8C-A560-983C71FD9B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957113-E56A-4E40-87FD-1343370270EE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D7199E-6F6D-4D8C-A560-983C71FD9B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8957113-E56A-4E40-87FD-1343370270EE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D7199E-6F6D-4D8C-A560-983C71FD9B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8957113-E56A-4E40-87FD-1343370270EE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CD7199E-6F6D-4D8C-A560-983C71FD9B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8957113-E56A-4E40-87FD-1343370270EE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CD7199E-6F6D-4D8C-A560-983C71FD9B0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fade thruBlk="1"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928670"/>
            <a:ext cx="8286808" cy="206210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dirty="0"/>
              <a:t>Порядок предоставления земельных участков для строительства из земель, находящихся в государственной и муниципальной собственности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86380" y="5357826"/>
            <a:ext cx="3571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ru-RU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20" y="1428736"/>
            <a:ext cx="857256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1) акты, изданные органами государственной власти или органами местного самоуправления в рамках их компетенции и в порядке, который установлен законодательством;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2) договоры и другие сделки в отношении недвижимого имущества;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3) акты (свидетельства) о приватизации жилых помещений;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4) свидетельства о праве на наследство;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5) вступившие в законную силу судебные акты;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6) акты (свидетельства) о правах на недвижимое имущество;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7) иные акты передачи прав на недвижимое имущество и сделок с ним заявителю от прежнего правообладателя в соответствии с законодательством;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8) иные документы, которые в соответствии с законодательством РФ подтверждают наличие, возникновение, прекращение, переход, ограничение (обременение) прав.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285728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Основаниями для государственной регистрации наличия, возникновения прав на недвижимое имущество, в том числе прав на землю, и сделок с ним являются:</a:t>
            </a:r>
            <a:endParaRPr lang="ru-RU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357158" y="2214554"/>
            <a:ext cx="8358246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1) тексты документов, представляемых на государственную регистрацию прав, должны быть написаны разборчиво;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2) наименования юридических лиц должны быть написаны без сокращения, с указанием их местонахождения;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3) фамилии, имена и отчества физических лиц, адреса их местожительства должны быть написаны полностью;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4) не подлежат приему на государственную регистрацию прав документы, имеющие подчистки либо приписки, зачеркнутые слова и иные не оговоренные в них исправления, документы, написанные карандашом, а также документы с серьезными повреждениями, не позволяющими однозначно истолковать их содержание.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285728"/>
            <a:ext cx="9144000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kumimoji="0" lang="ru-RU" sz="2000" b="1" i="0" u="none" strike="noStrike" cap="all" spc="0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допускается истребование у заявителя дополнительных документов, за исключением указанных в предыдущем пункте, если представленные им документы отвечают требованиям указанного Федерального закона, в соответствии с которыми:</a:t>
            </a:r>
            <a:endParaRPr lang="ru-RU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5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1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500034" y="1000108"/>
            <a:ext cx="8072494" cy="34778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Согласно ст. 16 ФЗ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 введении в действие Жилищного кодекса Российской Федерации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многоквартирные дома и иные объекты недвижимого имущества, входящие в состав таких домов, построенные или реконструированные после введения в действие ЖК РФ, принимаются приемочной комиссией только при установлении размеров и границ земельных участков, на которых расположены такие многоквартирные дома. Данное положение действует уже после 1 марта 2005 г., хотя Закон об участии в долевом строительстве применим только к строительным организациям, получившим разрешение на строительство после 1 апреля 2005 г.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6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6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071678"/>
            <a:ext cx="914400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за внимание</a:t>
            </a:r>
            <a:endParaRPr lang="ru-RU" sz="6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285728"/>
            <a:ext cx="66255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Основные понятия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1214422"/>
            <a:ext cx="814393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u="sng" dirty="0" smtClean="0">
                <a:latin typeface="Calibri" pitchFamily="34" charset="0"/>
                <a:cs typeface="Calibri" pitchFamily="34" charset="0"/>
              </a:rPr>
              <a:t>Земельным участком </a:t>
            </a:r>
            <a:r>
              <a:rPr lang="ru-RU" i="1" dirty="0" smtClean="0">
                <a:latin typeface="Calibri" pitchFamily="34" charset="0"/>
                <a:cs typeface="Calibri" pitchFamily="34" charset="0"/>
              </a:rPr>
              <a:t>является часть земной поверхности, границы которой определены в соответствии с федеральными законами. В случаях и в порядке, которые установлены федеральным законом, могут создаваться искусственные земельные участки. (ст.11.1 ЗК РФ)</a:t>
            </a:r>
          </a:p>
          <a:p>
            <a:endParaRPr lang="ru-RU" i="1" dirty="0" smtClean="0">
              <a:latin typeface="Calibri" pitchFamily="34" charset="0"/>
              <a:cs typeface="Calibri" pitchFamily="34" charset="0"/>
            </a:endParaRPr>
          </a:p>
          <a:p>
            <a:r>
              <a:rPr lang="ru-RU" b="1" i="1" u="sng" dirty="0" smtClean="0">
                <a:latin typeface="Calibri" pitchFamily="34" charset="0"/>
                <a:cs typeface="Calibri" pitchFamily="34" charset="0"/>
              </a:rPr>
              <a:t>Строительство</a:t>
            </a:r>
            <a:r>
              <a:rPr lang="ru-RU" i="1" dirty="0" smtClean="0">
                <a:latin typeface="Calibri" pitchFamily="34" charset="0"/>
                <a:cs typeface="Calibri" pitchFamily="34" charset="0"/>
              </a:rPr>
              <a:t> с точки зрения ГСК РФ представляет собой создание зданий, строений, сооружений, в том числе на месте сносимых объектов капитального строительства.</a:t>
            </a:r>
          </a:p>
          <a:p>
            <a:endParaRPr lang="ru-RU" i="1" dirty="0" smtClean="0">
              <a:latin typeface="Calibri" pitchFamily="34" charset="0"/>
              <a:cs typeface="Calibri" pitchFamily="34" charset="0"/>
            </a:endParaRPr>
          </a:p>
          <a:p>
            <a:r>
              <a:rPr lang="ru-RU" b="1" i="1" u="sng" dirty="0" smtClean="0">
                <a:latin typeface="Calibri" pitchFamily="34" charset="0"/>
                <a:cs typeface="Calibri" pitchFamily="34" charset="0"/>
              </a:rPr>
              <a:t>Заказчик</a:t>
            </a:r>
            <a:r>
              <a:rPr lang="ru-RU" i="1" dirty="0" smtClean="0">
                <a:latin typeface="Calibri" pitchFamily="34" charset="0"/>
                <a:cs typeface="Calibri" pitchFamily="34" charset="0"/>
              </a:rPr>
              <a:t> — лицо (физическое или юридическое), заинтересованное в выполнении исполнителем работ, оказании им услуг или приобретении у продавца какого-либо продукта (в широком смысле).</a:t>
            </a:r>
          </a:p>
          <a:p>
            <a:endParaRPr lang="ru-RU" i="1" dirty="0" smtClean="0">
              <a:latin typeface="Calibri" pitchFamily="34" charset="0"/>
              <a:cs typeface="Calibri" pitchFamily="34" charset="0"/>
            </a:endParaRPr>
          </a:p>
          <a:p>
            <a:r>
              <a:rPr lang="ru-RU" b="1" i="1" u="sng" dirty="0" smtClean="0">
                <a:latin typeface="Calibri" pitchFamily="34" charset="0"/>
                <a:cs typeface="Calibri" pitchFamily="34" charset="0"/>
              </a:rPr>
              <a:t>Подрядчик</a:t>
            </a:r>
            <a:r>
              <a:rPr lang="ru-RU" i="1" dirty="0" smtClean="0">
                <a:latin typeface="Calibri" pitchFamily="34" charset="0"/>
                <a:cs typeface="Calibri" pitchFamily="34" charset="0"/>
              </a:rPr>
              <a:t> — сторона в договоре подряда, которая обязуется под свою ответственность выполнить по заданию заказчика определенную работу с использованием собственных материалов или материалов заказчика за определенную плату.</a:t>
            </a:r>
            <a:endParaRPr lang="ru-RU" i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0"/>
            <a:ext cx="66255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Основные понятия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928670"/>
            <a:ext cx="81439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latin typeface="Calibri" pitchFamily="34" charset="0"/>
                <a:cs typeface="Calibri" pitchFamily="34" charset="0"/>
              </a:rPr>
              <a:t>По </a:t>
            </a:r>
            <a:r>
              <a:rPr lang="ru-RU" b="1" i="1" u="sng" dirty="0" smtClean="0">
                <a:latin typeface="Calibri" pitchFamily="34" charset="0"/>
                <a:cs typeface="Calibri" pitchFamily="34" charset="0"/>
              </a:rPr>
              <a:t>договору строительного подряда</a:t>
            </a:r>
            <a:r>
              <a:rPr lang="ru-RU" i="1" dirty="0" smtClean="0">
                <a:latin typeface="Calibri" pitchFamily="34" charset="0"/>
                <a:cs typeface="Calibri" pitchFamily="34" charset="0"/>
              </a:rPr>
              <a:t> подрядчик обязан в установленный договором срок построить по заданию заказчика определенный объект либо выполнить иные строительные работы, а заказчик обязуется создать подрядчику необходимые условия для выполнения работ, принять их результат и уплатить обусловленную цену (п. 1 ст. 740 Г К РФ).</a:t>
            </a:r>
          </a:p>
          <a:p>
            <a:endParaRPr lang="ru-RU" i="1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1571612"/>
            <a:ext cx="821537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1. Предельные (максимальные и минимальные) размеры земельных участков, предоставляемых гражданам в собственность из находящихся в государственной или муниципальной собственности земель для ведения крестьянского (фермерского) хозяйства, садоводства, огородничества, животноводства, дачного строительства, устанавливаются законами субъектов Российской Федерации, для ведения личного подсобного хозяйства и индивидуального жилищного строительства - нормативными правовыми актами органов местного самоуправления.</a:t>
            </a:r>
          </a:p>
          <a:p>
            <a:r>
              <a:rPr lang="ru-RU" sz="1600" dirty="0" smtClean="0"/>
              <a:t>2. Максимальные размеры земельных участков, предоставляемых гражданам в собственность бесплатно для целей, предусмотренных правилами пункта 1 настоящей статьи, устанавливаются:</a:t>
            </a:r>
          </a:p>
          <a:p>
            <a:r>
              <a:rPr lang="ru-RU" sz="1600" dirty="0" smtClean="0"/>
              <a:t>федеральными законами - из земель, находящихся в федеральной собственности;</a:t>
            </a:r>
          </a:p>
          <a:p>
            <a:r>
              <a:rPr lang="ru-RU" sz="1600" dirty="0" smtClean="0"/>
              <a:t>законами субъектов Российской Федерации - из земель, находящихся в собственности субъектов Российской Федерации;</a:t>
            </a:r>
          </a:p>
          <a:p>
            <a:r>
              <a:rPr lang="ru-RU" sz="1600" dirty="0" smtClean="0"/>
              <a:t>нормативными правовыми актами органов местного самоуправления - из земель, находящихся в собственности муниципальных образований.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285728"/>
            <a:ext cx="9144000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Статья 33.  ЗК РФ Нормы предоставления земельных участков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474345"/>
            <a:ext cx="850112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2.1. Предельные (максимальные и минимальные) размеры земельных участков, предоставляемых бесплатно в случаях и в порядке, которые установлены законами субъектов Российской Федерации, гражданам, имеющим трех и более детей, устанавливаются законами субъектов Российской Федерации.</a:t>
            </a:r>
          </a:p>
          <a:p>
            <a:r>
              <a:rPr lang="ru-RU" sz="1600" dirty="0" smtClean="0"/>
              <a:t>3. Для целей, не указанных в пунктах 1 и 2.1 настоящей статьи, предельные размеры земельных участков устанавливаются в соответствии с утвержденными в установленном порядке нормами отвода земель для конкретных видов деятельности или в соответствии с правилами землепользования и застройки, землеустроительной, градостроительной и проектной документацией.</a:t>
            </a:r>
            <a:endParaRPr lang="ru-RU" sz="1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3429000"/>
            <a:ext cx="8001056" cy="224676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Нормы предоставления земельных участков закреплены и некоторыми нормативными актами субъектов РФ, например г. Москвы и Московской области. Так, в Московской области действует Закон Московской области от 17 июня 2003 г. N 63/2003-ОЗ "О предельных размерах земельных участков, предоставляемых гражданам в собственность на территории Московской области".</a:t>
            </a:r>
            <a:endParaRPr lang="ru-RU" sz="2000" b="1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357158" y="2285992"/>
            <a:ext cx="8143932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без предварительного согласования мест размещения объектов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800" dirty="0" smtClean="0">
                <a:latin typeface="Calibri" pitchFamily="34" charset="0"/>
                <a:cs typeface="Calibri" pitchFamily="34" charset="0"/>
              </a:rPr>
              <a:t>с предварительным согласованием мест размещения объектов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285728"/>
            <a:ext cx="9144000" cy="14773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kumimoji="0" lang="ru-RU" b="1" i="0" u="none" strike="noStrike" cap="all" spc="0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соответствии со ст. 30 ЗК РФ допускается два варианта предоставления земельных участков для строительства из земель, находящихся в государственной или муниципальной собственности. Оно осуществляется с проведением работ по их формированию:</a:t>
            </a:r>
            <a:endParaRPr lang="ru-RU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0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1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85720" y="1428736"/>
            <a:ext cx="8572560" cy="4478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а) проведение работ по формированию земельного участка:</a:t>
            </a:r>
            <a:endParaRPr kumimoji="0" lang="ru-RU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б) государственный кадастровый учет земельного участка в соответствии с правилами, предусмотренными ст. 70 ЗК РФ;</a:t>
            </a:r>
            <a:endParaRPr kumimoji="0" lang="ru-RU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в) проведение торгов (конкурсов, аукционов) по продаже земельного участка или продаже права на заключение договора аренды земельного участка или предоставление земельного участка в аренду без проведения торгов (конкурсов, аукционов) на основании заявления гражданина или юридического лица, заинтересованных в предоставлении земельного участка. Передача земельных участков в аренду без проведения торгов (конкурсов, аукционов) допускается при условии предварительной и заблаговременной публикации сообщения о наличии предлагаемых для такой передачи земельных участков в том случае, если имеется только одна заявка;</a:t>
            </a:r>
            <a:endParaRPr kumimoji="0" lang="ru-RU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г) подписание протокола о результатах торгов (конкурсов, аукционов) или подписание договора аренды земельного участка в результате предоставления земельного участка без проведения торгов (конкурсов, аукционов);</a:t>
            </a:r>
            <a:endParaRPr kumimoji="0" lang="ru-RU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285728"/>
            <a:ext cx="914400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kumimoji="0" lang="ru-RU" sz="2000" b="1" i="0" u="none" strike="noStrike" cap="all" spc="0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Предоставление земельного участка для строительства без предварительного согласования места размещения объекта осуществляется в следующем порядке:</a:t>
            </a:r>
            <a:endParaRPr lang="ru-RU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9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7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285728"/>
            <a:ext cx="914400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  <a:cs typeface="Calibri" pitchFamily="34" charset="0"/>
              </a:rPr>
              <a:t>Предоставление земельного участка для строительства с предварительным согласованием места размещения объекта осуществляется в следующем порядке:</a:t>
            </a:r>
            <a:endParaRPr lang="ru-RU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357158" y="1785926"/>
            <a:ext cx="8429684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а) выбор земельного участка и принятие в порядке, установленном ст. 31 ЗК РФ, решения о предварительном согласовании места размещения объекта.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б) проведение работ по формированию земельного участка;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в) государственный кадастровый учет земельного участка в соответствии с правилами, предусмотренными ст. 70 ЗК РФ;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г) принятие решения о предоставлении земельного участка для строительства.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355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357158" y="2000240"/>
            <a:ext cx="8429684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1) государственной регистрации права постоянного (бессрочного) пользования при предоставлении земельного участка в постоянное (бессрочное) пользование;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2) заключения договора купли-продажи и государственной регистрации права собственности покупателя на земельный участок при предоставлении земельного участка в собственность;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3) заключения договора аренды земельного участка и государственной регистрации данного договора при передаче земельного участка в аренду.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285728"/>
            <a:ext cx="9144000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kumimoji="0" lang="ru-RU" sz="2000" b="1" i="0" u="none" strike="noStrike" cap="all" spc="0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Решение исполнительного органа государственной власти или органа местного самоуправления о предоставлении земельного участка для строительства или протокол о результатах торгов (конкурсов, аукционов) является основанием:</a:t>
            </a:r>
            <a:endParaRPr lang="ru-RU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4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7" grpId="0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206</TotalTime>
  <Words>1115</Words>
  <Application>Microsoft Office PowerPoint</Application>
  <PresentationFormat>Экран (4:3)</PresentationFormat>
  <Paragraphs>55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Открытая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Olga</dc:creator>
  <cp:lastModifiedBy>User</cp:lastModifiedBy>
  <cp:revision>22</cp:revision>
  <dcterms:created xsi:type="dcterms:W3CDTF">2013-10-08T15:35:27Z</dcterms:created>
  <dcterms:modified xsi:type="dcterms:W3CDTF">2015-09-25T11:28:58Z</dcterms:modified>
</cp:coreProperties>
</file>