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08" r:id="rId3"/>
    <p:sldId id="309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4" r:id="rId21"/>
    <p:sldId id="299" r:id="rId22"/>
    <p:sldId id="300" r:id="rId23"/>
    <p:sldId id="301" r:id="rId24"/>
    <p:sldId id="302" r:id="rId25"/>
    <p:sldId id="277" r:id="rId26"/>
    <p:sldId id="278" r:id="rId27"/>
    <p:sldId id="279" r:id="rId28"/>
    <p:sldId id="284" r:id="rId29"/>
    <p:sldId id="283" r:id="rId30"/>
    <p:sldId id="286" r:id="rId31"/>
    <p:sldId id="285" r:id="rId32"/>
    <p:sldId id="287" r:id="rId33"/>
    <p:sldId id="288" r:id="rId34"/>
    <p:sldId id="305" r:id="rId35"/>
    <p:sldId id="306" r:id="rId36"/>
    <p:sldId id="307" r:id="rId37"/>
    <p:sldId id="319" r:id="rId38"/>
    <p:sldId id="256" r:id="rId39"/>
    <p:sldId id="303" r:id="rId40"/>
    <p:sldId id="322" r:id="rId41"/>
    <p:sldId id="321" r:id="rId42"/>
    <p:sldId id="263" r:id="rId43"/>
    <p:sldId id="289" r:id="rId44"/>
    <p:sldId id="257" r:id="rId45"/>
    <p:sldId id="258" r:id="rId46"/>
    <p:sldId id="262" r:id="rId47"/>
    <p:sldId id="259" r:id="rId48"/>
    <p:sldId id="260" r:id="rId49"/>
    <p:sldId id="320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EE2EC2-C3A6-D6C9-12C5-B8253BEB8FF3}" v="1" dt="2019-05-20T19:05:37.4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78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12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4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09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5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82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8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9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2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28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38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89A28-8483-4556-A99E-9F373062FD5A}" type="datetimeFigureOut">
              <a:rPr lang="ru-RU" smtClean="0"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93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РУССКАЯ КУЛЬТУРА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0300" y="3509963"/>
            <a:ext cx="9144000" cy="1655762"/>
          </a:xfrm>
        </p:spPr>
        <p:txBody>
          <a:bodyPr/>
          <a:lstStyle/>
          <a:p>
            <a:r>
              <a:rPr lang="ru-RU" dirty="0"/>
              <a:t>Лекция 11</a:t>
            </a:r>
          </a:p>
          <a:p>
            <a:r>
              <a:rPr lang="ru-RU" dirty="0"/>
              <a:t>КУЛЬТУРА СЕРЕБРЯНОГО ВЕКА И РЕВОЛЮЦИИ </a:t>
            </a:r>
          </a:p>
          <a:p>
            <a:r>
              <a:rPr lang="ru-RU" dirty="0"/>
              <a:t>(первая половина </a:t>
            </a:r>
            <a:r>
              <a:rPr lang="en-US"/>
              <a:t>XX</a:t>
            </a:r>
            <a:r>
              <a:rPr lang="ru-RU" dirty="0"/>
              <a:t> в.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4098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210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b/be/Sergei_Rachmaninoff_cph.3a40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0"/>
            <a:ext cx="5404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82613" y="5400093"/>
            <a:ext cx="3361386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 anchor="t">
            <a:spAutoFit/>
          </a:bodyPr>
          <a:lstStyle/>
          <a:p>
            <a:r>
              <a:rPr lang="ru-RU" sz="3600">
                <a:latin typeface="Georgia"/>
              </a:rPr>
              <a:t>Сергей Рахманинов</a:t>
            </a:r>
          </a:p>
        </p:txBody>
      </p:sp>
    </p:spTree>
    <p:extLst>
      <p:ext uri="{BB962C8B-B14F-4D97-AF65-F5344CB8AC3E}">
        <p14:creationId xmlns:p14="http://schemas.microsoft.com/office/powerpoint/2010/main" val="2132836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upload.wikimedia.org/wikipedia/commons/thumb/5/5a/%D0%94%D0%B5%D0%BC%D0%BE%D0%BD%D1%81%D1%82%D1%80%D0%B0%D1%86%D0%B8%D1%8F_%D1%80%D0%B0%D0%B1%D0%BE%D1%82%D0%BD%D0%B8%D1%86_%D0%9F%D1%83%D1%82%D0%B8%D0%BB%D0%BE%D0%B2%D1%81%D0%BA%D0%BE%D0%B3%D0%BE_%D0%B7%D0%B0%D0%B2%D0%BE%D0%B4%D0%B0_%D0%B2_%D0%BF%D0%B5%D1%80%D0%B2%D1%8B%D0%B9_%D0%B4%D0%B5%D0%BD%D1%8C_%D0%A4%D0%B5%D0%B2%D1%80%D0%B0%D0%BB%D1%8C%D1%81%D0%BA%D0%BE%D0%B9_%D1%80%D0%B5%D0%B2%D0%BE%D0%BB%D1%8E%D1%86%D0%B8%D0%B8_1917.jpg/1024px-%D0%94%D0%B5%D0%BC%D0%BE%D0%BD%D1%81%D1%82%D1%80%D0%B0%D1%86%D0%B8%D1%8F_%D1%80%D0%B0%D0%B1%D0%BE%D1%82%D0%BD%D0%B8%D1%86_%D0%9F%D1%83%D1%82%D0%B8%D0%BB%D0%BE%D0%B2%D1%81%D0%BA%D0%BE%D0%B3%D0%BE_%D0%B7%D0%B0%D0%B2%D0%BE%D0%B4%D0%B0_%D0%B2_%D0%BF%D0%B5%D1%80%D0%B2%D1%8B%D0%B9_%D0%B4%D0%B5%D0%BD%D1%8C_%D0%A4%D0%B5%D0%B2%D1%80%D0%B0%D0%BB%D1%8C%D1%81%D0%BA%D0%BE%D0%B9_%D1%80%D0%B5%D0%B2%D0%BE%D0%BB%D1%8E%D1%86%D0%B8%D0%B8_1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1" y="0"/>
            <a:ext cx="10820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3365" y="6150114"/>
            <a:ext cx="10469623" cy="70788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000" dirty="0"/>
              <a:t>«Долой войну!», «Да здравствует республика!»</a:t>
            </a:r>
          </a:p>
        </p:txBody>
      </p:sp>
    </p:spTree>
    <p:extLst>
      <p:ext uri="{BB962C8B-B14F-4D97-AF65-F5344CB8AC3E}">
        <p14:creationId xmlns:p14="http://schemas.microsoft.com/office/powerpoint/2010/main" val="2446245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04" y="-21952"/>
            <a:ext cx="5149700" cy="68799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345" y="1217421"/>
            <a:ext cx="5176821" cy="4401205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ru-RU" sz="4000" dirty="0"/>
              <a:t>О чем спорят эти люди?</a:t>
            </a:r>
          </a:p>
          <a:p>
            <a:pPr marL="571500" indent="-571500">
              <a:buFontTx/>
              <a:buChar char="-"/>
            </a:pPr>
            <a:r>
              <a:rPr lang="ru-RU" sz="4000" dirty="0"/>
              <a:t>О том, как распределить между собой комнаты в этом доме.</a:t>
            </a:r>
          </a:p>
        </p:txBody>
      </p:sp>
    </p:spTree>
    <p:extLst>
      <p:ext uri="{BB962C8B-B14F-4D97-AF65-F5344CB8AC3E}">
        <p14:creationId xmlns:p14="http://schemas.microsoft.com/office/powerpoint/2010/main" val="434219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ewzz.in.ua/uploads/posts/2014-07/1405547192_5354a8590a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8247" cy="67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8637" y="6515678"/>
            <a:ext cx="507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https://www.youtube.com/watch?v=lMZmMSqXzuE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841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38100"/>
            <a:ext cx="7334250" cy="6781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3365" y="6150114"/>
            <a:ext cx="10469623" cy="70788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000" dirty="0"/>
              <a:t>Кругом измена и трусость, и обман</a:t>
            </a:r>
          </a:p>
        </p:txBody>
      </p:sp>
    </p:spTree>
    <p:extLst>
      <p:ext uri="{BB962C8B-B14F-4D97-AF65-F5344CB8AC3E}">
        <p14:creationId xmlns:p14="http://schemas.microsoft.com/office/powerpoint/2010/main" val="2148896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24smi.org/public/media/2016/12/12/240b106d91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4" y="0"/>
            <a:ext cx="107840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212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2655" y="6488668"/>
            <a:ext cx="4959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https://www.youtube.com/watch?v=D3yslLodDME</a:t>
            </a:r>
            <a:endParaRPr lang="ru-RU" dirty="0"/>
          </a:p>
        </p:txBody>
      </p:sp>
      <p:pic>
        <p:nvPicPr>
          <p:cNvPr id="6148" name="Picture 4" descr="Картинки по запросу лени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905" y="0"/>
            <a:ext cx="5012192" cy="68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68954" y="6460302"/>
            <a:ext cx="5182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https://www.youtube.com/watch?v=SK3mNGxkdmM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17497" y="6090970"/>
            <a:ext cx="497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https://www.youtube.com/watch?v=zW_XXjbGhfU</a:t>
            </a:r>
          </a:p>
        </p:txBody>
      </p:sp>
    </p:spTree>
    <p:extLst>
      <p:ext uri="{BB962C8B-B14F-4D97-AF65-F5344CB8AC3E}">
        <p14:creationId xmlns:p14="http://schemas.microsoft.com/office/powerpoint/2010/main" val="3557000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580" y="837134"/>
            <a:ext cx="11603420" cy="563231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0" i="0" dirty="0">
                <a:solidFill>
                  <a:srgbClr val="000000"/>
                </a:solidFill>
                <a:effectLst/>
                <a:latin typeface="Graphik Web"/>
              </a:rPr>
              <a:t>Да здравствует Россия, свободная страна,</a:t>
            </a:r>
            <a:br>
              <a:rPr lang="ru-RU" sz="4000" dirty="0"/>
            </a:br>
            <a:r>
              <a:rPr lang="ru-RU" sz="4000" b="0" i="0" dirty="0">
                <a:solidFill>
                  <a:srgbClr val="000000"/>
                </a:solidFill>
                <a:effectLst/>
                <a:latin typeface="Graphik Web"/>
              </a:rPr>
              <a:t>Свободная стихия великой суждена. </a:t>
            </a:r>
            <a:br>
              <a:rPr lang="ru-RU" sz="4000" dirty="0"/>
            </a:br>
            <a:r>
              <a:rPr lang="ru-RU" sz="4000" b="0" i="0" dirty="0">
                <a:solidFill>
                  <a:srgbClr val="000000"/>
                </a:solidFill>
                <a:effectLst/>
                <a:latin typeface="Graphik Web"/>
              </a:rPr>
              <a:t>Могучая держава, безбрежный океан,</a:t>
            </a:r>
            <a:br>
              <a:rPr lang="ru-RU" sz="4000" dirty="0"/>
            </a:br>
            <a:r>
              <a:rPr lang="ru-RU" sz="4000" b="0" i="0" dirty="0">
                <a:solidFill>
                  <a:srgbClr val="000000"/>
                </a:solidFill>
                <a:effectLst/>
                <a:latin typeface="Graphik Web"/>
              </a:rPr>
              <a:t>Борцам за волю слава, развеявшим туман.</a:t>
            </a:r>
            <a:br>
              <a:rPr lang="ru-RU" sz="4000" dirty="0"/>
            </a:br>
            <a:r>
              <a:rPr lang="ru-RU" sz="4000" b="0" i="0" dirty="0">
                <a:solidFill>
                  <a:srgbClr val="000000"/>
                </a:solidFill>
                <a:effectLst/>
                <a:latin typeface="Graphik Web"/>
              </a:rPr>
              <a:t>Леса, поля и нивы, и реки, и моря, </a:t>
            </a:r>
            <a:br>
              <a:rPr lang="ru-RU" sz="4000" dirty="0"/>
            </a:br>
            <a:r>
              <a:rPr lang="ru-RU" sz="4000" b="0" i="0" dirty="0">
                <a:solidFill>
                  <a:srgbClr val="000000"/>
                </a:solidFill>
                <a:effectLst/>
                <a:latin typeface="Graphik Web"/>
              </a:rPr>
              <a:t>Мы вольны и счастливы, нам всем горит заря.</a:t>
            </a:r>
            <a:br>
              <a:rPr lang="ru-RU" sz="4000" dirty="0"/>
            </a:br>
            <a:r>
              <a:rPr lang="ru-RU" sz="4000" b="0" i="0" dirty="0">
                <a:solidFill>
                  <a:srgbClr val="000000"/>
                </a:solidFill>
                <a:effectLst/>
                <a:latin typeface="Graphik Web"/>
              </a:rPr>
              <a:t>Да здравствует Россия, свободная страна,</a:t>
            </a:r>
            <a:br>
              <a:rPr lang="ru-RU" sz="4000" dirty="0"/>
            </a:br>
            <a:r>
              <a:rPr lang="ru-RU" sz="4000" b="0" i="0" dirty="0">
                <a:solidFill>
                  <a:srgbClr val="000000"/>
                </a:solidFill>
                <a:effectLst/>
                <a:latin typeface="Graphik Web"/>
              </a:rPr>
              <a:t>Свободная стихия великой суждена.</a:t>
            </a:r>
          </a:p>
          <a:p>
            <a:pPr algn="r"/>
            <a:r>
              <a:rPr lang="ru-RU" sz="4000" dirty="0">
                <a:solidFill>
                  <a:srgbClr val="000000"/>
                </a:solidFill>
                <a:latin typeface="Graphik Web"/>
              </a:rPr>
              <a:t>Константин Бальмонт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9480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580" y="742541"/>
            <a:ext cx="11603420" cy="317009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0" i="0" dirty="0">
                <a:solidFill>
                  <a:srgbClr val="000000"/>
                </a:solidFill>
                <a:effectLst/>
                <a:latin typeface="Graphik Web"/>
              </a:rPr>
              <a:t>На улицах красные флаги,</a:t>
            </a:r>
            <a:br>
              <a:rPr lang="ru-RU" sz="4000" dirty="0"/>
            </a:br>
            <a:r>
              <a:rPr lang="ru-RU" sz="4000" b="0" i="0" dirty="0">
                <a:solidFill>
                  <a:srgbClr val="000000"/>
                </a:solidFill>
                <a:effectLst/>
                <a:latin typeface="Graphik Web"/>
              </a:rPr>
              <a:t>И красные банты в петлице,</a:t>
            </a:r>
            <a:br>
              <a:rPr lang="ru-RU" sz="4000" dirty="0"/>
            </a:br>
            <a:r>
              <a:rPr lang="ru-RU" sz="4000" b="0" i="0" dirty="0">
                <a:solidFill>
                  <a:srgbClr val="000000"/>
                </a:solidFill>
                <a:effectLst/>
                <a:latin typeface="Graphik Web"/>
              </a:rPr>
              <a:t>И праздник ликующих толп</a:t>
            </a:r>
          </a:p>
          <a:p>
            <a:endParaRPr lang="ru-RU" sz="4000" dirty="0">
              <a:solidFill>
                <a:srgbClr val="000000"/>
              </a:solidFill>
              <a:latin typeface="Graphik Web"/>
            </a:endParaRPr>
          </a:p>
          <a:p>
            <a:pPr algn="r"/>
            <a:r>
              <a:rPr lang="ru-RU" sz="4000" dirty="0">
                <a:solidFill>
                  <a:srgbClr val="000000"/>
                </a:solidFill>
                <a:latin typeface="Graphik Web"/>
              </a:rPr>
              <a:t>Валерий Брюсов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81640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00" y="0"/>
            <a:ext cx="92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4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penculture.ru/wp-content/uploads/2012/11/Eseni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61" y="0"/>
            <a:ext cx="4480819" cy="688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5719" y="5786459"/>
            <a:ext cx="3361386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С.А. Есенин</a:t>
            </a:r>
          </a:p>
        </p:txBody>
      </p:sp>
    </p:spTree>
    <p:extLst>
      <p:ext uri="{BB962C8B-B14F-4D97-AF65-F5344CB8AC3E}">
        <p14:creationId xmlns:p14="http://schemas.microsoft.com/office/powerpoint/2010/main" val="3298868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5" y="-10823"/>
            <a:ext cx="5229169" cy="686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01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06" y="0"/>
            <a:ext cx="4968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53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96" y="0"/>
            <a:ext cx="9250470" cy="68682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3365" y="6150114"/>
            <a:ext cx="10469623" cy="70788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000" dirty="0"/>
              <a:t>Дом Ипатьева, Свердловск (Екатеринбург)</a:t>
            </a:r>
          </a:p>
        </p:txBody>
      </p:sp>
    </p:spTree>
    <p:extLst>
      <p:ext uri="{BB962C8B-B14F-4D97-AF65-F5344CB8AC3E}">
        <p14:creationId xmlns:p14="http://schemas.microsoft.com/office/powerpoint/2010/main" val="4263814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20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7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156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rager.ru/wp-content/uploads/2015/05/500_97_XF_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889"/>
            <a:ext cx="9222523" cy="405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upload.wikimedia.org/wikipedia/commons/7/78/Banknote_500_rubles_2010_back.jpg?uselang=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68" y="2815568"/>
            <a:ext cx="9094922" cy="390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365" y="6150114"/>
            <a:ext cx="10469623" cy="70788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000" dirty="0"/>
              <a:t>Соловки</a:t>
            </a:r>
          </a:p>
        </p:txBody>
      </p:sp>
    </p:spTree>
    <p:extLst>
      <p:ext uri="{BB962C8B-B14F-4D97-AF65-F5344CB8AC3E}">
        <p14:creationId xmlns:p14="http://schemas.microsoft.com/office/powerpoint/2010/main" val="2024759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npmag.com/wp-content/uploads/2015/07/2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2" y="0"/>
            <a:ext cx="10890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145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img-fotki.yandex.ru/get/4405/ldni.17/0_71920_413b33bf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857" y="0"/>
            <a:ext cx="5677667" cy="687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1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aday.ru/data/2013/01/09/1233672208/ico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3" y="-7446"/>
            <a:ext cx="5137642" cy="686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univers.ru/upload/iblock/b5e/Church_Conf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44" y="5652"/>
            <a:ext cx="5189157" cy="685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210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50" name="Picture 6" descr="&amp;Scy;&amp;ocy;&amp;lcy;&amp;ocy;&amp;vcy;&amp;kcy;&amp;icy;. &amp;Lcy;&amp;iecy;&amp;scy;&amp;tcy;&amp;ncy;&amp;icy;&amp;tscy;&amp;acy;, &amp;scy;&amp;lcy;&amp;ucy;&amp;zhcy;&amp;icy;&amp;vcy;&amp;shcy;&amp;acy;&amp;yacy; &amp;scy;&amp;pcy;&amp;ocy;&amp;scy;&amp;ocy;&amp;bcy;&amp;ocy;&amp;mcy; &amp;scy;&amp;tcy;&amp;rcy;&amp;acy;&amp;shcy;&amp;ncy;&amp;ocy;&amp;jcy; &amp;kcy;&amp;acy;&amp;zcy;&amp;ncy;&amp;icy;. &amp;Fcy;&amp;ocy;&amp;tcy;&amp;ocy; &amp;scy; &amp;scy;&amp;acy;&amp;jcy;&amp;tcy;&amp;acy; www.mrsksevzap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631" y="0"/>
            <a:ext cx="53637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349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3639" y="334851"/>
            <a:ext cx="5556161" cy="5842112"/>
          </a:xfrm>
        </p:spPr>
        <p:txBody>
          <a:bodyPr>
            <a:noAutofit/>
          </a:bodyPr>
          <a:lstStyle/>
          <a:p>
            <a:r>
              <a:rPr lang="ru-RU" sz="4000" dirty="0">
                <a:latin typeface="Georgia"/>
              </a:rPr>
              <a:t>Белая берёза</a:t>
            </a: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Под моим окном</a:t>
            </a: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Принакрылась снегом,</a:t>
            </a: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Точно серебром.</a:t>
            </a:r>
            <a:br>
              <a:rPr lang="ru-RU" sz="4000" dirty="0">
                <a:latin typeface="Georgia"/>
              </a:rPr>
            </a:b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На пушистых ветках</a:t>
            </a: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Снежною каймой</a:t>
            </a: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Распустились кисти</a:t>
            </a: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Белой бахромой.</a:t>
            </a:r>
            <a:br>
              <a:rPr lang="ru-RU" sz="4000" dirty="0">
                <a:latin typeface="Georgia"/>
              </a:rPr>
            </a:br>
            <a:br>
              <a:rPr lang="ru-RU" sz="4000" dirty="0">
                <a:latin typeface="Georgia"/>
              </a:rPr>
            </a:br>
            <a:endParaRPr lang="ru-RU" sz="4000" dirty="0">
              <a:latin typeface="Georgia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172200" y="231820"/>
            <a:ext cx="5181600" cy="594514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Georgia"/>
              </a:rPr>
              <a:t>И стоит береза</a:t>
            </a: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В сонной тишине,</a:t>
            </a: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И горят снежинки</a:t>
            </a: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В золотом огне.</a:t>
            </a:r>
            <a:br>
              <a:rPr lang="ru-RU" sz="4000" dirty="0">
                <a:latin typeface="Georgia"/>
              </a:rPr>
            </a:b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А заря, лениво</a:t>
            </a: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Обходя кругом,</a:t>
            </a: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Обсыпает ветки</a:t>
            </a:r>
            <a:br>
              <a:rPr lang="ru-RU" sz="4000" dirty="0">
                <a:latin typeface="Georgia"/>
              </a:rPr>
            </a:br>
            <a:r>
              <a:rPr lang="ru-RU" sz="4000" dirty="0">
                <a:latin typeface="Georgia"/>
              </a:rPr>
              <a:t>Новым серебром.</a:t>
            </a:r>
          </a:p>
          <a:p>
            <a:endParaRPr lang="ru-RU" sz="4000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75274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cdn.tvc.ru/pictures/o/147/1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11" y="0"/>
            <a:ext cx="9580854" cy="68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815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amp;Vcy; &amp;bcy;&amp;lcy;&amp;icy;&amp;zhcy;&amp;acy;&amp;jcy;&amp;shcy;&amp;ucy;&amp;yucy; &amp;scy;&amp;ucy;&amp;bcy;&amp;bcy;&amp;ocy;&amp;tcy;&amp;ucy; &amp;ncy;&amp;acy; &amp;Bcy;&amp;ucy;&amp;tcy;&amp;ocy;&amp;vcy;&amp;scy;&amp;kcy;&amp;ocy;&amp;mcy; &amp;pcy;&amp;ocy;&amp;lcy;&amp;icy;&amp;gcy;&amp;ocy;&amp;ncy;&amp;iecy;, &amp;kcy;&amp;rcy;&amp;ucy;&amp;pcy;&amp;ncy;&amp;iecy;&amp;jcy;&amp;shcy;&amp;iecy;&amp;mcy; &amp;vcy; &amp;Mcy;&amp;ocy;&amp;scy;&amp;kcy;&amp;ocy;&amp;vcy;&amp;scy;&amp;kcy;&amp;ocy;&amp;mcy; &amp;rcy;&amp;iecy;&amp;gcy;&amp;icy;&amp;ocy;&amp;ncy;&amp;iecy; &amp;mcy;&amp;iecy;&amp;scy;&amp;tcy;&amp;iecy; &amp;mcy;&amp;acy;&amp;scy;&amp;scy;&amp;ocy;&amp;vcy;&amp;ycy;&amp;khcy; &amp;rcy;&amp;acy;&amp;scy;&amp;scy;&amp;tcy;&amp;rcy;&amp;iecy;&amp;lcy;&amp;ocy;&amp;vcy; &amp;icy; &amp;zcy;&amp;acy;&amp;khcy;&amp;ocy;&amp;rcy;&amp;ocy;&amp;ncy;&amp;iecy;&amp;ncy;&amp;icy;&amp;jcy; &amp;zhcy;&amp;iecy;&amp;rcy;&amp;tcy;&amp;vcy; &amp;scy;&amp;tcy;&amp;acy;&amp;lcy;&amp;icy;&amp;ncy;&amp;scy;&amp;kcy;&amp;icy;&amp;khcy; &amp;rcy;&amp;iecy;&amp;pcy;&amp;rcy;&amp;iecy;&amp;scy;&amp;scy;&amp;icy;&amp;jcy;, &amp;pcy;&amp;rcy;&amp;ocy;&amp;jcy;&amp;dcy;&amp;iecy;&amp;tcy; &amp;tscy;&amp;iecy;&amp;rcy;&amp;iecy;&amp;mcy;&amp;ocy;&amp;ncy;&amp;icy;&amp;yacy; &amp;zcy;&amp;acy;&amp;kcy;&amp;lcy;&amp;acy;&amp;dcy;&amp;kcy;&amp;icy; &amp;mcy;&amp;ocy;&amp;ncy;&amp;ucy;&amp;mcy;&amp;iecy;&amp;ncy;&amp;tcy;&amp;acy; &quot;&amp;Scy;&amp;acy;&amp;dcy; &amp;pcy;&amp;acy;&amp;mcy;&amp;yacy;&amp;tcy;&amp;icy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6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A47BF9-E873-49EA-BD35-2277A115FE01}"/>
              </a:ext>
            </a:extLst>
          </p:cNvPr>
          <p:cNvSpPr txBox="1"/>
          <p:nvPr/>
        </p:nvSpPr>
        <p:spPr>
          <a:xfrm>
            <a:off x="721605" y="6064786"/>
            <a:ext cx="2991078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000" dirty="0"/>
              <a:t>Бутово</a:t>
            </a:r>
          </a:p>
        </p:txBody>
      </p:sp>
    </p:spTree>
    <p:extLst>
      <p:ext uri="{BB962C8B-B14F-4D97-AF65-F5344CB8AC3E}">
        <p14:creationId xmlns:p14="http://schemas.microsoft.com/office/powerpoint/2010/main" val="3571428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ru/6/65/%D0%A7%D0%B0%D0%BF%D0%B0%D0%B5%D0%B2_%28%D0%BF%D0%BE%D1%81%D1%82%D0%B5%D1%80_%D1%84%D0%B8%D0%BB%D1%8C%D0%BC%D0%B0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68" y="111672"/>
            <a:ext cx="8772662" cy="658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158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media.nakanune.ru/images/pictures/image_big_893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13" y="247157"/>
            <a:ext cx="5110108" cy="63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35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0"/>
            <a:ext cx="10544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79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Georgia"/>
              </a:rPr>
              <a:t>Владимир Маяковский</a:t>
            </a:r>
            <a:endParaRPr lang="en-GB" dirty="0">
              <a:latin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5627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4400" dirty="0">
                <a:latin typeface="Georgia"/>
              </a:rPr>
              <a:t>Ешь ананасы, рябчиков жуй, </a:t>
            </a:r>
            <a:endParaRPr lang="ru-RU"/>
          </a:p>
          <a:p>
            <a:pPr marL="0" indent="0">
              <a:buNone/>
            </a:pPr>
            <a:r>
              <a:rPr lang="ru-RU" sz="4400" dirty="0">
                <a:latin typeface="Georgia"/>
              </a:rPr>
              <a:t>День твой последний приходит, буржуй.</a:t>
            </a:r>
            <a:endParaRPr lang="en-GB" sz="4400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02558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Georgia"/>
              </a:rPr>
              <a:t>А </a:t>
            </a:r>
            <a:r>
              <a:rPr lang="en-GB" b="1" dirty="0" err="1">
                <a:latin typeface="Georgia"/>
              </a:rPr>
              <a:t>вы</a:t>
            </a:r>
            <a:r>
              <a:rPr lang="en-GB" b="1" dirty="0">
                <a:latin typeface="Georgia"/>
              </a:rPr>
              <a:t> </a:t>
            </a:r>
            <a:r>
              <a:rPr lang="en-GB" b="1" dirty="0" err="1">
                <a:latin typeface="Georgia"/>
              </a:rPr>
              <a:t>смогли</a:t>
            </a:r>
            <a:r>
              <a:rPr lang="en-GB" b="1" dirty="0">
                <a:latin typeface="Georgia"/>
              </a:rPr>
              <a:t> </a:t>
            </a:r>
            <a:r>
              <a:rPr lang="en-GB" b="1" dirty="0" err="1">
                <a:latin typeface="Georgia"/>
              </a:rPr>
              <a:t>бы</a:t>
            </a:r>
            <a:r>
              <a:rPr lang="en-GB" b="1" dirty="0">
                <a:latin typeface="Georgia"/>
              </a:rPr>
              <a:t>?</a:t>
            </a:r>
            <a:endParaRPr lang="en-GB" dirty="0">
              <a:latin typeface="Georgia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600" dirty="0">
                <a:latin typeface="Georgia"/>
              </a:rPr>
              <a:t>Я сразу смазал карту будня,</a:t>
            </a:r>
            <a:endParaRPr lang="en-GB" sz="4600" dirty="0">
              <a:latin typeface="Georgia"/>
            </a:endParaRPr>
          </a:p>
          <a:p>
            <a:pPr marL="0" indent="0">
              <a:buNone/>
            </a:pPr>
            <a:r>
              <a:rPr lang="ru-RU" sz="4600" dirty="0">
                <a:latin typeface="Georgia"/>
              </a:rPr>
              <a:t>плеснувши краску из стакана;</a:t>
            </a:r>
            <a:endParaRPr lang="en-GB" sz="4600" dirty="0">
              <a:latin typeface="Georgia"/>
            </a:endParaRPr>
          </a:p>
          <a:p>
            <a:pPr marL="0" indent="0">
              <a:buNone/>
            </a:pPr>
            <a:r>
              <a:rPr lang="ru-RU" sz="4600" dirty="0">
                <a:latin typeface="Georgia"/>
              </a:rPr>
              <a:t>я показал на блюде студня</a:t>
            </a:r>
            <a:endParaRPr lang="en-GB" sz="4600" dirty="0">
              <a:latin typeface="Georgia"/>
            </a:endParaRPr>
          </a:p>
          <a:p>
            <a:pPr marL="0" indent="0">
              <a:buNone/>
            </a:pPr>
            <a:r>
              <a:rPr lang="ru-RU" sz="4600" dirty="0">
                <a:latin typeface="Georgia"/>
              </a:rPr>
              <a:t>косые скулы океана.</a:t>
            </a:r>
            <a:endParaRPr lang="en-GB" sz="4600" dirty="0">
              <a:latin typeface="Georgia"/>
            </a:endParaRPr>
          </a:p>
          <a:p>
            <a:pPr marL="0" indent="0">
              <a:buNone/>
            </a:pPr>
            <a:r>
              <a:rPr lang="ru-RU" sz="4600" dirty="0">
                <a:latin typeface="Georgia"/>
              </a:rPr>
              <a:t>На чешуе жестяной рыбы</a:t>
            </a:r>
            <a:endParaRPr lang="en-GB" sz="4600" dirty="0">
              <a:latin typeface="Georgia"/>
            </a:endParaRPr>
          </a:p>
          <a:p>
            <a:pPr marL="0" indent="0">
              <a:buNone/>
            </a:pPr>
            <a:r>
              <a:rPr lang="ru-RU" sz="4600" dirty="0">
                <a:latin typeface="Georgia"/>
              </a:rPr>
              <a:t>прочел я зовы новых губ.</a:t>
            </a:r>
            <a:endParaRPr lang="en-GB" sz="4600" dirty="0">
              <a:latin typeface="Georgia"/>
            </a:endParaRPr>
          </a:p>
          <a:p>
            <a:pPr marL="0" indent="0">
              <a:buNone/>
            </a:pPr>
            <a:r>
              <a:rPr lang="ru-RU" sz="4600" dirty="0">
                <a:latin typeface="Georgia"/>
              </a:rPr>
              <a:t>А вы</a:t>
            </a:r>
            <a:endParaRPr lang="en-GB" sz="4600" dirty="0">
              <a:latin typeface="Georgia"/>
            </a:endParaRPr>
          </a:p>
          <a:p>
            <a:pPr marL="0" indent="0">
              <a:buNone/>
            </a:pPr>
            <a:r>
              <a:rPr lang="ru-RU" sz="4600" dirty="0">
                <a:latin typeface="Georgia"/>
              </a:rPr>
              <a:t>ноктюрн сыграть</a:t>
            </a:r>
            <a:endParaRPr lang="en-GB" sz="4600" dirty="0">
              <a:latin typeface="Georgia"/>
            </a:endParaRPr>
          </a:p>
          <a:p>
            <a:pPr marL="0" indent="0">
              <a:buNone/>
            </a:pPr>
            <a:r>
              <a:rPr lang="ru-RU" sz="4600" dirty="0">
                <a:latin typeface="Georgia"/>
              </a:rPr>
              <a:t>могли бы</a:t>
            </a:r>
            <a:endParaRPr lang="en-GB" sz="4600" dirty="0">
              <a:latin typeface="Georgia"/>
            </a:endParaRPr>
          </a:p>
          <a:p>
            <a:pPr marL="0" indent="0">
              <a:buNone/>
            </a:pPr>
            <a:r>
              <a:rPr lang="en-GB" sz="4600" dirty="0" err="1">
                <a:latin typeface="Georgia"/>
              </a:rPr>
              <a:t>на</a:t>
            </a:r>
            <a:r>
              <a:rPr lang="en-GB" sz="4600" dirty="0">
                <a:latin typeface="Georgia"/>
              </a:rPr>
              <a:t> </a:t>
            </a:r>
            <a:r>
              <a:rPr lang="en-GB" sz="4600" dirty="0" err="1">
                <a:latin typeface="Georgia"/>
              </a:rPr>
              <a:t>флейте</a:t>
            </a:r>
            <a:r>
              <a:rPr lang="en-GB" sz="4600" dirty="0">
                <a:latin typeface="Georgia"/>
              </a:rPr>
              <a:t> </a:t>
            </a:r>
            <a:r>
              <a:rPr lang="en-GB" sz="4600" dirty="0" err="1">
                <a:latin typeface="Georgia"/>
              </a:rPr>
              <a:t>водосточных</a:t>
            </a:r>
            <a:r>
              <a:rPr lang="en-GB" sz="4600" dirty="0">
                <a:latin typeface="Georgia"/>
              </a:rPr>
              <a:t> </a:t>
            </a:r>
            <a:r>
              <a:rPr lang="en-GB" sz="4600" dirty="0" err="1">
                <a:latin typeface="Georgia"/>
              </a:rPr>
              <a:t>труб</a:t>
            </a:r>
            <a:r>
              <a:rPr lang="en-GB" sz="4600" dirty="0">
                <a:latin typeface="Georgia"/>
              </a:rPr>
              <a:t>?</a:t>
            </a:r>
          </a:p>
          <a:p>
            <a:endParaRPr lang="en-GB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21642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Georgia"/>
              </a:rPr>
              <a:t>Тихо </a:t>
            </a:r>
            <a:r>
              <a:rPr lang="ru-RU" sz="4800" u="sng" dirty="0">
                <a:latin typeface="Georgia"/>
              </a:rPr>
              <a:t>барахтается</a:t>
            </a:r>
            <a:r>
              <a:rPr lang="ru-RU" sz="4800" dirty="0">
                <a:latin typeface="Georgia"/>
              </a:rPr>
              <a:t> в тине сердца </a:t>
            </a:r>
            <a:br>
              <a:rPr lang="ru-RU" sz="4800" dirty="0">
                <a:latin typeface="Georgia"/>
              </a:rPr>
            </a:br>
            <a:r>
              <a:rPr lang="ru-RU" sz="4800" dirty="0">
                <a:latin typeface="Georgia"/>
              </a:rPr>
              <a:t>глупая </a:t>
            </a:r>
            <a:r>
              <a:rPr lang="ru-RU" sz="4800" u="sng" dirty="0">
                <a:latin typeface="Georgia"/>
              </a:rPr>
              <a:t>вобла</a:t>
            </a:r>
            <a:r>
              <a:rPr lang="ru-RU" sz="4800" dirty="0">
                <a:latin typeface="Georgia"/>
              </a:rPr>
              <a:t> воображения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3506122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VOrk3f2hUwI/UoSLqio957I/AAAAAAAAAow/z392sIk60Zc/s1600/IMG_2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08" y="0"/>
            <a:ext cx="8994775" cy="674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408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18949"/>
            <a:ext cx="8299819" cy="683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4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arussia.ru/wp-content/uploads/2015/03/blok_20_19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68" y="0"/>
            <a:ext cx="4377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26285" y="5549977"/>
            <a:ext cx="3361386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А. Блок</a:t>
            </a:r>
          </a:p>
        </p:txBody>
      </p:sp>
    </p:spTree>
    <p:extLst>
      <p:ext uri="{BB962C8B-B14F-4D97-AF65-F5344CB8AC3E}">
        <p14:creationId xmlns:p14="http://schemas.microsoft.com/office/powerpoint/2010/main" val="1997190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Изображение выглядит как фотография, стол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582150ED-C973-4857-8222-12B7F6FBE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43" y="2277"/>
            <a:ext cx="10990161" cy="668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50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Изображение выглядит как цепь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471A157-F43A-4129-A335-8FB747F0A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2" y="694363"/>
            <a:ext cx="11821395" cy="56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85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orkerAndKolkhozWoman 20100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93" y="0"/>
            <a:ext cx="92165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30614" y="5657671"/>
            <a:ext cx="3361386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«Рабочий и колхозница»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15024" y="3429000"/>
            <a:ext cx="3361386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Серп и молот</a:t>
            </a:r>
          </a:p>
          <a:p>
            <a:r>
              <a:rPr lang="ru-RU" sz="3600"/>
              <a:t>Символ труда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302997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f/f3/Kremlin_star.jpg/800px-Kremlin_st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4" y="0"/>
            <a:ext cx="4556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opoccuu.com/zkrem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89" y="0"/>
            <a:ext cx="5542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643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f/f9/Vologodskoe_Krujevo_Lukomore_fragment.jpg/1024px-Vologodskoe_Krujevo_Lukomore_frag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44" y="-1"/>
            <a:ext cx="847506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183" y="3143105"/>
            <a:ext cx="3361386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Вологодское кружево</a:t>
            </a:r>
          </a:p>
        </p:txBody>
      </p:sp>
    </p:spTree>
    <p:extLst>
      <p:ext uri="{BB962C8B-B14F-4D97-AF65-F5344CB8AC3E}">
        <p14:creationId xmlns:p14="http://schemas.microsoft.com/office/powerpoint/2010/main" val="29411220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ologodskoe Krujev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21" y="1"/>
            <a:ext cx="6927447" cy="68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5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63" y="0"/>
            <a:ext cx="9488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93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ren-puh.ru/img/2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80" y="0"/>
            <a:ext cx="4545213" cy="681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s307309.vk.me/v307309618/8cbd/LhJKKL_oqQ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84" y="-11307"/>
            <a:ext cx="4545213" cy="682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usskie-platki.ru/wp-content/uploads/2013/11/uhod-za-orenburgskimi-platkam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46242" cy="68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25047" y="5617491"/>
            <a:ext cx="3361386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Оренбургский пуховый платок</a:t>
            </a:r>
          </a:p>
        </p:txBody>
      </p:sp>
    </p:spTree>
    <p:extLst>
      <p:ext uri="{BB962C8B-B14F-4D97-AF65-F5344CB8AC3E}">
        <p14:creationId xmlns:p14="http://schemas.microsoft.com/office/powerpoint/2010/main" val="3929413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portal.inetproduce.ru/posts/2014-03/fe36967332649cc2683ff33693663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4" y="0"/>
            <a:ext cx="10330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25047" y="5617491"/>
            <a:ext cx="3361386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Кольцо</a:t>
            </a:r>
          </a:p>
          <a:p>
            <a:r>
              <a:rPr lang="ru-RU" sz="3600" dirty="0"/>
              <a:t>пух</a:t>
            </a:r>
          </a:p>
        </p:txBody>
      </p:sp>
    </p:spTree>
    <p:extLst>
      <p:ext uri="{BB962C8B-B14F-4D97-AF65-F5344CB8AC3E}">
        <p14:creationId xmlns:p14="http://schemas.microsoft.com/office/powerpoint/2010/main" val="14255543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AEC55-A522-4135-8AB1-277ED2989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778" y="2596041"/>
            <a:ext cx="10515600" cy="1325563"/>
          </a:xfrm>
        </p:spPr>
        <p:txBody>
          <a:bodyPr/>
          <a:lstStyle/>
          <a:p>
            <a:r>
              <a:rPr lang="ru-RU" dirty="0">
                <a:cs typeface="Calibri Light"/>
              </a:rPr>
              <a:t>Спасибо за внимание!</a:t>
            </a:r>
            <a:endParaRPr lang="ru-RU" dirty="0"/>
          </a:p>
        </p:txBody>
      </p:sp>
      <p:pic>
        <p:nvPicPr>
          <p:cNvPr id="3" name="Picture 3" descr="Изображение выглядит как внешний, небо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0240212-9733-4772-B673-4FA365BC1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328" y="3786705"/>
            <a:ext cx="4891489" cy="276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8761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903" y="299545"/>
            <a:ext cx="10515600" cy="61958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ru-RU" sz="4400" dirty="0">
                <a:latin typeface="Georgia"/>
              </a:rPr>
              <a:t>Ночь, улица, фонарь, аптека, </a:t>
            </a:r>
            <a:endParaRPr lang="en-US" sz="4400">
              <a:latin typeface="Georgia"/>
              <a:cs typeface="Calibri" panose="020F0502020204030204"/>
            </a:endParaRPr>
          </a:p>
          <a:p>
            <a:pPr marL="0" indent="0">
              <a:buNone/>
            </a:pPr>
            <a:r>
              <a:rPr lang="ru-RU" sz="4400" dirty="0">
                <a:latin typeface="Georgia"/>
              </a:rPr>
              <a:t>Бессмысленный и тусклый свет. </a:t>
            </a:r>
            <a:endParaRPr lang="en-US" sz="4400">
              <a:latin typeface="Georgia"/>
              <a:cs typeface="Calibri" panose="020F0502020204030204"/>
            </a:endParaRPr>
          </a:p>
          <a:p>
            <a:pPr marL="0" indent="0">
              <a:buNone/>
            </a:pPr>
            <a:r>
              <a:rPr lang="ru-RU" sz="4400" dirty="0">
                <a:latin typeface="Georgia"/>
              </a:rPr>
              <a:t>Живи ещё хоть четверть века – </a:t>
            </a:r>
            <a:endParaRPr lang="en-US" sz="4400">
              <a:latin typeface="Georgia"/>
              <a:cs typeface="Calibri" panose="020F0502020204030204"/>
            </a:endParaRPr>
          </a:p>
          <a:p>
            <a:pPr marL="0" indent="0">
              <a:buNone/>
            </a:pPr>
            <a:r>
              <a:rPr lang="ru-RU" sz="4400" dirty="0">
                <a:latin typeface="Georgia"/>
              </a:rPr>
              <a:t>Всё будет так. Исхода нет.</a:t>
            </a:r>
            <a:endParaRPr lang="en-US" sz="4400">
              <a:latin typeface="Georgia"/>
              <a:cs typeface="Calibri" panose="020F0502020204030204"/>
            </a:endParaRPr>
          </a:p>
          <a:p>
            <a:pPr marL="0" indent="0">
              <a:buNone/>
            </a:pPr>
            <a:endParaRPr lang="ru-RU" sz="4400" dirty="0">
              <a:latin typeface="Georgia"/>
              <a:cs typeface="Calibri" panose="020F0502020204030204"/>
            </a:endParaRPr>
          </a:p>
          <a:p>
            <a:pPr marL="0" indent="0">
              <a:buNone/>
            </a:pPr>
            <a:r>
              <a:rPr lang="ru-RU" sz="4400" dirty="0">
                <a:latin typeface="Georgia"/>
              </a:rPr>
              <a:t>Умрёшь - начнёшь опять сначала </a:t>
            </a:r>
            <a:endParaRPr lang="en-US" sz="4400">
              <a:latin typeface="Georgia"/>
              <a:cs typeface="Calibri" panose="020F0502020204030204"/>
            </a:endParaRPr>
          </a:p>
          <a:p>
            <a:pPr marL="0" indent="0">
              <a:buNone/>
            </a:pPr>
            <a:r>
              <a:rPr lang="ru-RU" sz="4400" dirty="0">
                <a:latin typeface="Georgia"/>
              </a:rPr>
              <a:t>И повторится всё, как встарь: </a:t>
            </a:r>
            <a:endParaRPr lang="en-US" sz="4400">
              <a:latin typeface="Georgia"/>
              <a:cs typeface="Calibri" panose="020F0502020204030204"/>
            </a:endParaRPr>
          </a:p>
          <a:p>
            <a:pPr marL="0" indent="0">
              <a:buNone/>
            </a:pPr>
            <a:r>
              <a:rPr lang="ru-RU" sz="4400" dirty="0">
                <a:latin typeface="Georgia"/>
              </a:rPr>
              <a:t>Ночь, ледяная рябь канала, </a:t>
            </a:r>
            <a:endParaRPr lang="en-US" sz="4400">
              <a:latin typeface="Georgia"/>
              <a:cs typeface="Calibri" panose="020F0502020204030204"/>
            </a:endParaRPr>
          </a:p>
          <a:p>
            <a:pPr marL="0" indent="0">
              <a:buNone/>
            </a:pPr>
            <a:r>
              <a:rPr lang="ru-RU" sz="4400" dirty="0">
                <a:latin typeface="Georgia"/>
              </a:rPr>
              <a:t>Аптека, улица, фонарь.</a:t>
            </a:r>
            <a:endParaRPr lang="ru-RU" sz="4400">
              <a:latin typeface="Georgia"/>
              <a:cs typeface="Calibri" panose="020F0502020204030204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656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laycast.ru/uploads/2015/08/23/14787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06" y="403389"/>
            <a:ext cx="462915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26285" y="5549977"/>
            <a:ext cx="3361386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/>
              <a:t>М. Цветаева</a:t>
            </a:r>
          </a:p>
        </p:txBody>
      </p:sp>
    </p:spTree>
    <p:extLst>
      <p:ext uri="{BB962C8B-B14F-4D97-AF65-F5344CB8AC3E}">
        <p14:creationId xmlns:p14="http://schemas.microsoft.com/office/powerpoint/2010/main" val="3945307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15310"/>
            <a:ext cx="10515600" cy="58616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Georgia"/>
              </a:rPr>
              <a:t>Кто создан из камня, кто создан из глины, -</a:t>
            </a:r>
            <a:endParaRPr lang="ru-RU"/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А я серебрюсь и сверкаю!</a:t>
            </a:r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Мне дело - измена, мне имя - Марина,</a:t>
            </a:r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Я - бренная пена морская.</a:t>
            </a:r>
          </a:p>
          <a:p>
            <a:pPr marL="0" indent="0">
              <a:buNone/>
            </a:pPr>
            <a:endParaRPr lang="ru-RU" sz="3600" dirty="0">
              <a:latin typeface="Georgia"/>
            </a:endParaRPr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Кто создан из глины, кто создан из плоти -</a:t>
            </a:r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Тем гроб и надгробные плиты...</a:t>
            </a:r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- В купели морской крещена - и в полёте</a:t>
            </a:r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Своём - непрестанно разбита!</a:t>
            </a:r>
          </a:p>
          <a:p>
            <a:pPr marL="0" indent="0">
              <a:buNone/>
            </a:pPr>
            <a:endParaRPr lang="ru-RU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4230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15310"/>
            <a:ext cx="10515600" cy="58616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Georgia"/>
              </a:rPr>
              <a:t>Сквозь каждое сердце, сквозь каждые сети</a:t>
            </a:r>
            <a:endParaRPr lang="ru-RU"/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Пробьётся моё своеволье.</a:t>
            </a:r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Меня - видишь кудри беспутные эти? -</a:t>
            </a:r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Земною не сделаешь солью.</a:t>
            </a:r>
          </a:p>
          <a:p>
            <a:pPr marL="0" indent="0">
              <a:buNone/>
            </a:pPr>
            <a:endParaRPr lang="ru-RU" sz="3600" dirty="0">
              <a:latin typeface="Georgia"/>
            </a:endParaRPr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Дробясь о гранитные ваши колена,</a:t>
            </a:r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Я с каждой волной - воскресаю!</a:t>
            </a:r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Да здравствует пена - весёлая пена -</a:t>
            </a:r>
          </a:p>
          <a:p>
            <a:pPr marL="0" indent="0">
              <a:buNone/>
            </a:pPr>
            <a:r>
              <a:rPr lang="ru-RU" sz="3600" dirty="0">
                <a:latin typeface="Georgia"/>
              </a:rPr>
              <a:t>Высокая пена морская!</a:t>
            </a:r>
          </a:p>
          <a:p>
            <a:pPr marL="0" indent="0">
              <a:buNone/>
            </a:pPr>
            <a:endParaRPr lang="ru-RU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97654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d/db/Stravinsky_Igor_Postcard-1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2" y="0"/>
            <a:ext cx="4931581" cy="684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82613" y="5317467"/>
            <a:ext cx="4132566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 anchor="t">
            <a:spAutoFit/>
          </a:bodyPr>
          <a:lstStyle/>
          <a:p>
            <a:r>
              <a:rPr lang="ru-RU" sz="3600">
                <a:latin typeface="Georgia"/>
              </a:rPr>
              <a:t>Игорь Стравинский</a:t>
            </a:r>
          </a:p>
        </p:txBody>
      </p:sp>
    </p:spTree>
    <p:extLst>
      <p:ext uri="{BB962C8B-B14F-4D97-AF65-F5344CB8AC3E}">
        <p14:creationId xmlns:p14="http://schemas.microsoft.com/office/powerpoint/2010/main" val="9900207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291</Words>
  <Application>Microsoft Office PowerPoint</Application>
  <PresentationFormat>Widescreen</PresentationFormat>
  <Paragraphs>75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Тема Office</vt:lpstr>
      <vt:lpstr>РУССКАЯ КУЛЬТУРА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Владимир Маяковский</vt:lpstr>
      <vt:lpstr>А вы смогли бы?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Алпатов Владислав Викторович</cp:lastModifiedBy>
  <cp:revision>83</cp:revision>
  <dcterms:created xsi:type="dcterms:W3CDTF">2016-04-07T18:32:30Z</dcterms:created>
  <dcterms:modified xsi:type="dcterms:W3CDTF">2019-05-21T06:41:18Z</dcterms:modified>
</cp:coreProperties>
</file>