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52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16151" y="1690624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7427976" y="0"/>
                </a:moveTo>
                <a:lnTo>
                  <a:pt x="0" y="0"/>
                </a:lnTo>
                <a:lnTo>
                  <a:pt x="0" y="2533650"/>
                </a:lnTo>
                <a:lnTo>
                  <a:pt x="7427976" y="2533650"/>
                </a:lnTo>
                <a:lnTo>
                  <a:pt x="7427976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3087" y="3592448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16151" y="1066799"/>
            <a:ext cx="1151255" cy="1257935"/>
          </a:xfrm>
          <a:custGeom>
            <a:avLst/>
            <a:gdLst/>
            <a:ahLst/>
            <a:cxnLst/>
            <a:rect l="l" t="t" r="r" b="b"/>
            <a:pathLst>
              <a:path w="1151255" h="1257935">
                <a:moveTo>
                  <a:pt x="565150" y="623887"/>
                </a:moveTo>
                <a:lnTo>
                  <a:pt x="0" y="623887"/>
                </a:lnTo>
                <a:lnTo>
                  <a:pt x="0" y="1257363"/>
                </a:lnTo>
                <a:lnTo>
                  <a:pt x="565150" y="1257363"/>
                </a:lnTo>
                <a:lnTo>
                  <a:pt x="565150" y="623887"/>
                </a:lnTo>
                <a:close/>
              </a:path>
              <a:path w="1151255" h="1257935">
                <a:moveTo>
                  <a:pt x="1150937" y="0"/>
                </a:moveTo>
                <a:lnTo>
                  <a:pt x="565150" y="0"/>
                </a:lnTo>
                <a:lnTo>
                  <a:pt x="565150" y="623887"/>
                </a:lnTo>
                <a:lnTo>
                  <a:pt x="1150937" y="623887"/>
                </a:lnTo>
                <a:lnTo>
                  <a:pt x="1150937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1412" y="3592448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585787" y="0"/>
                </a:moveTo>
                <a:lnTo>
                  <a:pt x="0" y="0"/>
                </a:lnTo>
                <a:lnTo>
                  <a:pt x="0" y="642937"/>
                </a:lnTo>
                <a:lnTo>
                  <a:pt x="585787" y="642937"/>
                </a:lnTo>
                <a:lnTo>
                  <a:pt x="585787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760"/>
                </a:moveTo>
                <a:lnTo>
                  <a:pt x="574738" y="623760"/>
                </a:lnTo>
                <a:lnTo>
                  <a:pt x="574738" y="0"/>
                </a:lnTo>
                <a:lnTo>
                  <a:pt x="0" y="0"/>
                </a:lnTo>
                <a:lnTo>
                  <a:pt x="0" y="62376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582612" y="0"/>
                </a:moveTo>
                <a:lnTo>
                  <a:pt x="0" y="0"/>
                </a:lnTo>
                <a:lnTo>
                  <a:pt x="0" y="633412"/>
                </a:lnTo>
                <a:lnTo>
                  <a:pt x="582612" y="633412"/>
                </a:lnTo>
                <a:lnTo>
                  <a:pt x="582612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574675" y="0"/>
                </a:moveTo>
                <a:lnTo>
                  <a:pt x="0" y="0"/>
                </a:lnTo>
                <a:lnTo>
                  <a:pt x="0" y="633412"/>
                </a:lnTo>
                <a:lnTo>
                  <a:pt x="574675" y="633412"/>
                </a:lnTo>
                <a:lnTo>
                  <a:pt x="574675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73087" y="2947924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41412" y="2947924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584200" y="0"/>
                </a:moveTo>
                <a:lnTo>
                  <a:pt x="0" y="0"/>
                </a:lnTo>
                <a:lnTo>
                  <a:pt x="0" y="644525"/>
                </a:lnTo>
                <a:lnTo>
                  <a:pt x="584200" y="644525"/>
                </a:lnTo>
                <a:lnTo>
                  <a:pt x="5842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8059" y="2517775"/>
            <a:ext cx="716788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8131" y="4529454"/>
            <a:ext cx="8047736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750" y="134937"/>
            <a:ext cx="8731250" cy="27463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5" y="63"/>
            <a:ext cx="278130" cy="271780"/>
          </a:xfrm>
          <a:custGeom>
            <a:avLst/>
            <a:gdLst/>
            <a:ahLst/>
            <a:cxnLst/>
            <a:rect l="l" t="t" r="r" b="b"/>
            <a:pathLst>
              <a:path w="278130" h="271780">
                <a:moveTo>
                  <a:pt x="138112" y="134874"/>
                </a:moveTo>
                <a:lnTo>
                  <a:pt x="0" y="134874"/>
                </a:lnTo>
                <a:lnTo>
                  <a:pt x="0" y="271399"/>
                </a:lnTo>
                <a:lnTo>
                  <a:pt x="138112" y="271399"/>
                </a:lnTo>
                <a:lnTo>
                  <a:pt x="138112" y="134874"/>
                </a:lnTo>
                <a:close/>
              </a:path>
              <a:path w="278130" h="271780">
                <a:moveTo>
                  <a:pt x="277812" y="0"/>
                </a:moveTo>
                <a:lnTo>
                  <a:pt x="138112" y="0"/>
                </a:lnTo>
                <a:lnTo>
                  <a:pt x="138112" y="134874"/>
                </a:lnTo>
                <a:lnTo>
                  <a:pt x="277812" y="134874"/>
                </a:lnTo>
                <a:lnTo>
                  <a:pt x="277812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139700" y="0"/>
                </a:moveTo>
                <a:lnTo>
                  <a:pt x="0" y="0"/>
                </a:lnTo>
                <a:lnTo>
                  <a:pt x="0" y="141287"/>
                </a:lnTo>
                <a:lnTo>
                  <a:pt x="139700" y="141287"/>
                </a:lnTo>
                <a:lnTo>
                  <a:pt x="1397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141287" y="0"/>
                </a:moveTo>
                <a:lnTo>
                  <a:pt x="0" y="0"/>
                </a:lnTo>
                <a:lnTo>
                  <a:pt x="0" y="138112"/>
                </a:lnTo>
                <a:lnTo>
                  <a:pt x="141287" y="138112"/>
                </a:lnTo>
                <a:lnTo>
                  <a:pt x="141287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4637" y="271462"/>
            <a:ext cx="273050" cy="274955"/>
          </a:xfrm>
          <a:custGeom>
            <a:avLst/>
            <a:gdLst/>
            <a:ahLst/>
            <a:cxnLst/>
            <a:rect l="l" t="t" r="r" b="b"/>
            <a:pathLst>
              <a:path w="273050" h="274955">
                <a:moveTo>
                  <a:pt x="273050" y="0"/>
                </a:moveTo>
                <a:lnTo>
                  <a:pt x="134937" y="0"/>
                </a:lnTo>
                <a:lnTo>
                  <a:pt x="134937" y="138112"/>
                </a:lnTo>
                <a:lnTo>
                  <a:pt x="0" y="138112"/>
                </a:lnTo>
                <a:lnTo>
                  <a:pt x="0" y="274637"/>
                </a:lnTo>
                <a:lnTo>
                  <a:pt x="136525" y="274637"/>
                </a:lnTo>
                <a:lnTo>
                  <a:pt x="136525" y="138112"/>
                </a:lnTo>
                <a:lnTo>
                  <a:pt x="273050" y="138112"/>
                </a:lnTo>
                <a:lnTo>
                  <a:pt x="27305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21437"/>
            <a:ext cx="73780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2812796"/>
            <a:ext cx="8435340" cy="356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5814">
              <a:lnSpc>
                <a:spcPct val="100000"/>
              </a:lnSpc>
              <a:spcBef>
                <a:spcPts val="105"/>
              </a:spcBef>
            </a:pPr>
            <a:r>
              <a:rPr dirty="0"/>
              <a:t>Биохимия</a:t>
            </a:r>
            <a:r>
              <a:rPr spc="-70" dirty="0"/>
              <a:t> </a:t>
            </a:r>
            <a:r>
              <a:rPr spc="-10" dirty="0"/>
              <a:t>питания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68" y="4221078"/>
            <a:ext cx="2636901" cy="26334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715136"/>
            <a:ext cx="82492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Современная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нутрициология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это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мультидисциплинарная </a:t>
            </a:r>
            <a:r>
              <a:rPr sz="2400" dirty="0">
                <a:solidFill>
                  <a:srgbClr val="000000"/>
                </a:solidFill>
              </a:rPr>
              <a:t>многопрофильная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наука,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которая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призвана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решать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3 </a:t>
            </a:r>
            <a:r>
              <a:rPr sz="2400" dirty="0">
                <a:solidFill>
                  <a:srgbClr val="000000"/>
                </a:solidFill>
              </a:rPr>
              <a:t>основные </a:t>
            </a:r>
            <a:r>
              <a:rPr sz="2400" spc="-10" dirty="0">
                <a:solidFill>
                  <a:srgbClr val="000000"/>
                </a:solidFill>
              </a:rPr>
              <a:t>задачи: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200" y="1875282"/>
            <a:ext cx="8184515" cy="412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60325" indent="-513715">
              <a:lnSpc>
                <a:spcPct val="100000"/>
              </a:lnSpc>
              <a:spcBef>
                <a:spcPts val="105"/>
              </a:spcBef>
              <a:buClr>
                <a:srgbClr val="9999CC"/>
              </a:buClr>
              <a:buSzPct val="80000"/>
              <a:buAutoNum type="arabicPeriod"/>
              <a:tabLst>
                <a:tab pos="927100" algn="l"/>
                <a:tab pos="927735" algn="l"/>
              </a:tabLst>
            </a:pPr>
            <a:r>
              <a:rPr sz="2000" b="1" dirty="0">
                <a:latin typeface="Times New Roman"/>
                <a:cs typeface="Times New Roman"/>
              </a:rPr>
              <a:t>Определение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физиологических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потребностей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энергии, </a:t>
            </a:r>
            <a:r>
              <a:rPr sz="2000" b="1" dirty="0">
                <a:latin typeface="Times New Roman"/>
                <a:cs typeface="Times New Roman"/>
              </a:rPr>
              <a:t>пищевых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веществах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(макро-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микронутриентах)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минорных </a:t>
            </a:r>
            <a:r>
              <a:rPr sz="2000" b="1" dirty="0">
                <a:latin typeface="Times New Roman"/>
                <a:cs typeface="Times New Roman"/>
              </a:rPr>
              <a:t>биологических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веществах</a:t>
            </a:r>
            <a:endParaRPr sz="2000">
              <a:latin typeface="Times New Roman"/>
              <a:cs typeface="Times New Roman"/>
            </a:endParaRPr>
          </a:p>
          <a:p>
            <a:pPr marL="927100" marR="5080" indent="-513715">
              <a:lnSpc>
                <a:spcPct val="100000"/>
              </a:lnSpc>
              <a:spcBef>
                <a:spcPts val="480"/>
              </a:spcBef>
              <a:buClr>
                <a:srgbClr val="9999CC"/>
              </a:buClr>
              <a:buSzPct val="80000"/>
              <a:buAutoNum type="arabicPeriod"/>
              <a:tabLst>
                <a:tab pos="927100" algn="l"/>
                <a:tab pos="927735" algn="l"/>
              </a:tabLst>
            </a:pPr>
            <a:r>
              <a:rPr sz="2000" b="1" dirty="0">
                <a:latin typeface="Times New Roman"/>
                <a:cs typeface="Times New Roman"/>
              </a:rPr>
              <a:t>Обеспечение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безопасности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пищи,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обнаружение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токсикантов, </a:t>
            </a:r>
            <a:r>
              <a:rPr sz="2000" b="1" dirty="0">
                <a:latin typeface="Times New Roman"/>
                <a:cs typeface="Times New Roman"/>
              </a:rPr>
              <a:t>оценка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их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риска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здоровья,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разработка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методов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их </a:t>
            </a:r>
            <a:r>
              <a:rPr sz="2000" b="1" dirty="0">
                <a:latin typeface="Times New Roman"/>
                <a:cs typeface="Times New Roman"/>
              </a:rPr>
              <a:t>обнаружения,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идентификации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количественного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определения</a:t>
            </a:r>
            <a:endParaRPr sz="2000">
              <a:latin typeface="Times New Roman"/>
              <a:cs typeface="Times New Roman"/>
            </a:endParaRPr>
          </a:p>
          <a:p>
            <a:pPr marL="927100" indent="-514350">
              <a:lnSpc>
                <a:spcPct val="100000"/>
              </a:lnSpc>
              <a:spcBef>
                <a:spcPts val="480"/>
              </a:spcBef>
              <a:buClr>
                <a:srgbClr val="9999CC"/>
              </a:buClr>
              <a:buSzPct val="80000"/>
              <a:buAutoNum type="arabicPeriod"/>
              <a:tabLst>
                <a:tab pos="927100" algn="l"/>
                <a:tab pos="927735" algn="l"/>
              </a:tabLst>
            </a:pPr>
            <a:r>
              <a:rPr sz="2000" b="1" dirty="0">
                <a:latin typeface="Times New Roman"/>
                <a:cs typeface="Times New Roman"/>
              </a:rPr>
              <a:t>Определении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роли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алиментарных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факторов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этиологии,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патогенезе,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профилактике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лечении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болезней</a:t>
            </a:r>
            <a:endParaRPr sz="2000">
              <a:latin typeface="Times New Roman"/>
              <a:cs typeface="Times New Roman"/>
            </a:endParaRPr>
          </a:p>
          <a:p>
            <a:pPr marL="355600" marR="488950" indent="-343535">
              <a:lnSpc>
                <a:spcPct val="100000"/>
              </a:lnSpc>
              <a:spcBef>
                <a:spcPts val="56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Сегодня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наука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вступает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новую эру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–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молекулярной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нутрициологии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(нутригеномики, </a:t>
            </a:r>
            <a:r>
              <a:rPr sz="2400" b="1" dirty="0">
                <a:latin typeface="Times New Roman"/>
                <a:cs typeface="Times New Roman"/>
              </a:rPr>
              <a:t>нутрипротеомики,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нутриметаболомики)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нанотехнологий.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520954"/>
            <a:ext cx="8236584" cy="52698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9525" indent="-343535">
              <a:lnSpc>
                <a:spcPct val="90000"/>
              </a:lnSpc>
              <a:spcBef>
                <a:spcPts val="465"/>
              </a:spcBef>
              <a:buClr>
                <a:srgbClr val="00007C"/>
              </a:buClr>
              <a:buSzPct val="7258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Пища</a:t>
            </a:r>
            <a:r>
              <a:rPr sz="31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или</a:t>
            </a:r>
            <a:r>
              <a:rPr sz="31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пищевые</a:t>
            </a:r>
            <a:r>
              <a:rPr sz="31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продукты</a:t>
            </a:r>
            <a:r>
              <a:rPr sz="3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–</a:t>
            </a:r>
            <a:r>
              <a:rPr sz="3100" b="1" spc="-8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это</a:t>
            </a:r>
            <a:r>
              <a:rPr sz="3100" b="1" spc="-90" dirty="0">
                <a:latin typeface="Times New Roman"/>
                <a:cs typeface="Times New Roman"/>
              </a:rPr>
              <a:t> </a:t>
            </a:r>
            <a:r>
              <a:rPr sz="3100" b="1" spc="-25" dirty="0">
                <a:latin typeface="Times New Roman"/>
                <a:cs typeface="Times New Roman"/>
              </a:rPr>
              <a:t>всё </a:t>
            </a:r>
            <a:r>
              <a:rPr sz="3100" b="1" dirty="0">
                <a:latin typeface="Times New Roman"/>
                <a:cs typeface="Times New Roman"/>
              </a:rPr>
              <a:t>объекты</a:t>
            </a:r>
            <a:r>
              <a:rPr sz="3100" b="1" spc="-10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окружающей</a:t>
            </a:r>
            <a:r>
              <a:rPr sz="3100" b="1" spc="-10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природы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и</a:t>
            </a:r>
            <a:r>
              <a:rPr sz="3100" b="1" spc="-12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продукты </a:t>
            </a:r>
            <a:r>
              <a:rPr sz="3100" b="1" dirty="0">
                <a:latin typeface="Times New Roman"/>
                <a:cs typeface="Times New Roman"/>
              </a:rPr>
              <a:t>их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переработки,</a:t>
            </a:r>
            <a:r>
              <a:rPr sz="3100" b="1" spc="-8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которые</a:t>
            </a:r>
            <a:r>
              <a:rPr sz="3100" b="1" spc="-8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используются </a:t>
            </a:r>
            <a:r>
              <a:rPr sz="3100" b="1" dirty="0">
                <a:latin typeface="Times New Roman"/>
                <a:cs typeface="Times New Roman"/>
              </a:rPr>
              <a:t>человеком</a:t>
            </a:r>
            <a:r>
              <a:rPr sz="3100" b="1" spc="-114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для</a:t>
            </a:r>
            <a:r>
              <a:rPr sz="3100" b="1" spc="-11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питания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как</a:t>
            </a:r>
            <a:r>
              <a:rPr sz="3100" b="1" spc="-10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источники </a:t>
            </a:r>
            <a:r>
              <a:rPr sz="3100" b="1" dirty="0">
                <a:latin typeface="Times New Roman"/>
                <a:cs typeface="Times New Roman"/>
              </a:rPr>
              <a:t>энергии</a:t>
            </a:r>
            <a:r>
              <a:rPr sz="3100" b="1" spc="-10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и</a:t>
            </a:r>
            <a:r>
              <a:rPr sz="3100" b="1" spc="-10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пищевых</a:t>
            </a:r>
            <a:r>
              <a:rPr sz="3100" b="1" spc="-105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веществ.</a:t>
            </a:r>
            <a:endParaRPr sz="31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90000"/>
              </a:lnSpc>
              <a:spcBef>
                <a:spcPts val="745"/>
              </a:spcBef>
              <a:buClr>
                <a:srgbClr val="00007C"/>
              </a:buClr>
              <a:buSzPct val="74193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Пищевые</a:t>
            </a:r>
            <a:r>
              <a:rPr sz="31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вещества</a:t>
            </a:r>
            <a:r>
              <a:rPr sz="31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или</a:t>
            </a:r>
            <a:r>
              <a:rPr sz="31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нутриенты</a:t>
            </a:r>
            <a:r>
              <a:rPr sz="31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–</a:t>
            </a:r>
            <a:r>
              <a:rPr sz="3100" b="1" spc="-100" dirty="0">
                <a:latin typeface="Times New Roman"/>
                <a:cs typeface="Times New Roman"/>
              </a:rPr>
              <a:t> </a:t>
            </a:r>
            <a:r>
              <a:rPr sz="3100" b="1" spc="-25" dirty="0">
                <a:latin typeface="Times New Roman"/>
                <a:cs typeface="Times New Roman"/>
              </a:rPr>
              <a:t>это </a:t>
            </a:r>
            <a:r>
              <a:rPr sz="3100" b="1" dirty="0">
                <a:latin typeface="Times New Roman"/>
                <a:cs typeface="Times New Roman"/>
              </a:rPr>
              <a:t>химические</a:t>
            </a:r>
            <a:r>
              <a:rPr sz="3100" b="1" spc="-17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вещества,</a:t>
            </a:r>
            <a:r>
              <a:rPr sz="3100" b="1" spc="-15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составные</a:t>
            </a:r>
            <a:r>
              <a:rPr sz="3100" b="1" spc="-135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части </a:t>
            </a:r>
            <a:r>
              <a:rPr sz="3100" b="1" dirty="0">
                <a:latin typeface="Times New Roman"/>
                <a:cs typeface="Times New Roman"/>
              </a:rPr>
              <a:t>пищевых</a:t>
            </a:r>
            <a:r>
              <a:rPr sz="3100" b="1" spc="-15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продуктов,</a:t>
            </a:r>
            <a:r>
              <a:rPr sz="3100" b="1" spc="-15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которые</a:t>
            </a:r>
            <a:r>
              <a:rPr sz="3100" b="1" spc="-14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организм </a:t>
            </a:r>
            <a:r>
              <a:rPr sz="3100" b="1" dirty="0">
                <a:latin typeface="Times New Roman"/>
                <a:cs typeface="Times New Roman"/>
              </a:rPr>
              <a:t>использует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для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потребления</a:t>
            </a:r>
            <a:r>
              <a:rPr sz="3100" b="1" spc="-8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и</a:t>
            </a:r>
            <a:r>
              <a:rPr sz="3100" b="1" spc="-9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обновления </a:t>
            </a:r>
            <a:r>
              <a:rPr sz="3100" b="1" dirty="0">
                <a:latin typeface="Times New Roman"/>
                <a:cs typeface="Times New Roman"/>
              </a:rPr>
              <a:t>своих</a:t>
            </a:r>
            <a:r>
              <a:rPr sz="3100" b="1" spc="-7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органов</a:t>
            </a:r>
            <a:r>
              <a:rPr sz="3100" b="1" spc="-5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и</a:t>
            </a:r>
            <a:r>
              <a:rPr sz="3100" b="1" spc="-7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тканей,</a:t>
            </a:r>
            <a:r>
              <a:rPr sz="3100" b="1" spc="-7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а</a:t>
            </a:r>
            <a:r>
              <a:rPr sz="3100" b="1" spc="-8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также</a:t>
            </a:r>
            <a:r>
              <a:rPr sz="3100" b="1" spc="-75" dirty="0">
                <a:latin typeface="Times New Roman"/>
                <a:cs typeface="Times New Roman"/>
              </a:rPr>
              <a:t> </a:t>
            </a:r>
            <a:r>
              <a:rPr sz="3100" b="1" spc="-25" dirty="0">
                <a:latin typeface="Times New Roman"/>
                <a:cs typeface="Times New Roman"/>
              </a:rPr>
              <a:t>для </a:t>
            </a:r>
            <a:r>
              <a:rPr sz="3100" b="1" dirty="0">
                <a:latin typeface="Times New Roman"/>
                <a:cs typeface="Times New Roman"/>
              </a:rPr>
              <a:t>получения</a:t>
            </a:r>
            <a:r>
              <a:rPr sz="3100" b="1" spc="-10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из</a:t>
            </a:r>
            <a:r>
              <a:rPr sz="3100" b="1" spc="-9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них</a:t>
            </a:r>
            <a:r>
              <a:rPr sz="3100" b="1" spc="-90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энергии</a:t>
            </a:r>
            <a:r>
              <a:rPr sz="3100" b="1" spc="-75" dirty="0">
                <a:latin typeface="Times New Roman"/>
                <a:cs typeface="Times New Roman"/>
              </a:rPr>
              <a:t> </a:t>
            </a:r>
            <a:r>
              <a:rPr sz="3100" b="1" dirty="0">
                <a:latin typeface="Times New Roman"/>
                <a:cs typeface="Times New Roman"/>
              </a:rPr>
              <a:t>для</a:t>
            </a:r>
            <a:r>
              <a:rPr sz="3100" b="1" spc="-95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выполнения работы.</a:t>
            </a:r>
            <a:endParaRPr sz="3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0677" y="5327878"/>
            <a:ext cx="2058797" cy="13726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009" y="262890"/>
            <a:ext cx="70580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7810" marR="5080" indent="-1515745">
              <a:lnSpc>
                <a:spcPct val="100000"/>
              </a:lnSpc>
              <a:spcBef>
                <a:spcPts val="95"/>
              </a:spcBef>
            </a:pPr>
            <a:r>
              <a:rPr dirty="0"/>
              <a:t>Различают</a:t>
            </a:r>
            <a:r>
              <a:rPr spc="-210" dirty="0"/>
              <a:t> </a:t>
            </a:r>
            <a:r>
              <a:rPr spc="-10" dirty="0"/>
              <a:t>макронутриенты</a:t>
            </a:r>
            <a:r>
              <a:rPr spc="-204" dirty="0"/>
              <a:t> </a:t>
            </a:r>
            <a:r>
              <a:rPr spc="-50" dirty="0"/>
              <a:t>и </a:t>
            </a:r>
            <a:r>
              <a:rPr spc="-10" dirty="0"/>
              <a:t>микронутриенты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3304159"/>
            <a:ext cx="263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413763"/>
            <a:ext cx="8338820" cy="39611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600710" indent="-342900">
              <a:lnSpc>
                <a:spcPct val="100699"/>
              </a:lnSpc>
              <a:spcBef>
                <a:spcPts val="70"/>
              </a:spcBef>
              <a:buClr>
                <a:srgbClr val="00007C"/>
              </a:buClr>
              <a:buSzPct val="85714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Макронутриенты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или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основные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пищевые </a:t>
            </a:r>
            <a:r>
              <a:rPr sz="2800" b="1" dirty="0">
                <a:latin typeface="Times New Roman"/>
                <a:cs typeface="Times New Roman"/>
              </a:rPr>
              <a:t>вещества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белки,</a:t>
            </a:r>
            <a:r>
              <a:rPr sz="2800" b="1" spc="-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липиды</a:t>
            </a:r>
            <a:r>
              <a:rPr sz="2800" b="1" spc="-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и</a:t>
            </a:r>
            <a:r>
              <a:rPr sz="2800" b="1" spc="-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углеводы</a:t>
            </a:r>
            <a:r>
              <a:rPr sz="2800" b="1" spc="-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нужны </a:t>
            </a:r>
            <a:r>
              <a:rPr sz="2800" b="1" dirty="0">
                <a:latin typeface="Times New Roman"/>
                <a:cs typeface="Times New Roman"/>
              </a:rPr>
              <a:t>человеку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количестве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несколько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десятков грамм.</a:t>
            </a:r>
            <a:endParaRPr sz="2800">
              <a:latin typeface="Times New Roman"/>
              <a:cs typeface="Times New Roman"/>
            </a:endParaRPr>
          </a:p>
          <a:p>
            <a:pPr marL="355600" marR="5080" indent="57150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Микронутриенты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витамины</a:t>
            </a:r>
            <a:r>
              <a:rPr sz="2800" b="1" spc="-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и</a:t>
            </a:r>
            <a:r>
              <a:rPr sz="2800" b="1" spc="-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минеральные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вещества</a:t>
            </a:r>
            <a:r>
              <a:rPr sz="2800" b="1" dirty="0">
                <a:latin typeface="Times New Roman"/>
                <a:cs typeface="Times New Roman"/>
              </a:rPr>
              <a:t>)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нужны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человеку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находятся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пище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очень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малых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количествах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миллиграммах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или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микрограммах</a:t>
            </a:r>
            <a:r>
              <a:rPr sz="2800" b="1" spc="-10" dirty="0">
                <a:latin typeface="Times New Roman"/>
                <a:cs typeface="Times New Roman"/>
              </a:rPr>
              <a:t>.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Они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не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являются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источниками энергии.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7233" y="5013157"/>
            <a:ext cx="2024366" cy="17219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32" y="5522910"/>
            <a:ext cx="2090039" cy="12767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36778"/>
            <a:ext cx="195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167" y="572770"/>
            <a:ext cx="80098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Все</a:t>
            </a:r>
            <a:r>
              <a:rPr sz="2000" spc="25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нутриенты</a:t>
            </a:r>
            <a:r>
              <a:rPr sz="2000" spc="2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делятся</a:t>
            </a:r>
            <a:r>
              <a:rPr sz="2000" spc="28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на</a:t>
            </a:r>
            <a:r>
              <a:rPr sz="2000" spc="2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6</a:t>
            </a:r>
            <a:r>
              <a:rPr sz="2000" spc="27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главных</a:t>
            </a:r>
            <a:r>
              <a:rPr sz="2000" spc="2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групп:</a:t>
            </a:r>
            <a:r>
              <a:rPr sz="2000" spc="2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углеводы,</a:t>
            </a:r>
            <a:r>
              <a:rPr sz="2000" spc="26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белки</a:t>
            </a:r>
            <a:r>
              <a:rPr sz="2000" spc="-10" dirty="0">
                <a:solidFill>
                  <a:srgbClr val="000000"/>
                </a:solidFill>
              </a:rPr>
              <a:t>, </a:t>
            </a:r>
            <a:r>
              <a:rPr sz="2000" dirty="0">
                <a:solidFill>
                  <a:srgbClr val="FF0000"/>
                </a:solidFill>
              </a:rPr>
              <a:t>липиды,</a:t>
            </a:r>
            <a:r>
              <a:rPr sz="2000" spc="-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витамины,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минеральные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компоненты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и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вода</a:t>
            </a:r>
            <a:r>
              <a:rPr sz="2000" spc="-10" dirty="0">
                <a:solidFill>
                  <a:srgbClr val="000000"/>
                </a:solidFill>
              </a:rPr>
              <a:t>.</a:t>
            </a:r>
            <a:endParaRPr sz="2000"/>
          </a:p>
          <a:p>
            <a:pPr marL="584200">
              <a:lnSpc>
                <a:spcPct val="100000"/>
              </a:lnSpc>
              <a:spcBef>
                <a:spcPts val="475"/>
              </a:spcBef>
              <a:tabLst>
                <a:tab pos="2318385" algn="l"/>
                <a:tab pos="2888615" algn="l"/>
                <a:tab pos="4769485" algn="l"/>
                <a:tab pos="6170295" algn="l"/>
                <a:tab pos="6432550" algn="l"/>
                <a:tab pos="6929120" algn="l"/>
              </a:tabLst>
            </a:pPr>
            <a:r>
              <a:rPr sz="2000" spc="-10" dirty="0">
                <a:solidFill>
                  <a:srgbClr val="000000"/>
                </a:solidFill>
              </a:rPr>
              <a:t>Незаменимые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25" dirty="0">
                <a:solidFill>
                  <a:srgbClr val="000000"/>
                </a:solidFill>
              </a:rPr>
              <a:t>или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эссенциальные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нутриенты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50" dirty="0">
                <a:solidFill>
                  <a:srgbClr val="000000"/>
                </a:solidFill>
              </a:rPr>
              <a:t>–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25" dirty="0">
                <a:solidFill>
                  <a:srgbClr val="000000"/>
                </a:solidFill>
              </a:rPr>
              <a:t>это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пищевые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58267" y="1307338"/>
            <a:ext cx="195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1547825"/>
            <a:ext cx="80098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7160" algn="l"/>
                <a:tab pos="2635885" algn="l"/>
                <a:tab pos="3146425" algn="l"/>
                <a:tab pos="4718050" algn="l"/>
                <a:tab pos="5106670" algn="l"/>
                <a:tab pos="6551295" algn="l"/>
                <a:tab pos="784987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вещества,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которые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не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образуются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организме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человека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167" y="1792960"/>
            <a:ext cx="8007350" cy="1428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latin typeface="Times New Roman"/>
                <a:cs typeface="Times New Roman"/>
              </a:rPr>
              <a:t>обязательно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должны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поступать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10" dirty="0">
                <a:latin typeface="Times New Roman"/>
                <a:cs typeface="Times New Roman"/>
              </a:rPr>
              <a:t> пищей.</a:t>
            </a:r>
            <a:endParaRPr sz="20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настоящее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время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известно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незаменимых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пищевых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веществ</a:t>
            </a:r>
            <a:r>
              <a:rPr sz="2000" b="1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Запасы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разных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пищевых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веществ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организме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человека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сильно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различаются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648839"/>
            <a:ext cx="195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500">
              <a:latin typeface="Wingdings"/>
              <a:cs typeface="Wingding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01317" y="3206623"/>
          <a:ext cx="6108700" cy="3474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Нутриент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истощения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запасов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Аминокислоты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несколько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часов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Углеводы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15-18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часов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Натрий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2-3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Вода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Витамин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30-50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дней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Витамин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50-120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дней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Йод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1000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дней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Кальций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2500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дней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475" y="279654"/>
            <a:ext cx="2887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Белки</a:t>
            </a:r>
            <a:r>
              <a:rPr spc="-140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931290"/>
            <a:ext cx="8319770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5295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Нормы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суточного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потребления пищевого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белка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(в </a:t>
            </a:r>
            <a:r>
              <a:rPr sz="2400" b="1" spc="-10" dirty="0">
                <a:latin typeface="Times New Roman"/>
                <a:cs typeface="Times New Roman"/>
              </a:rPr>
              <a:t>сутки)</a:t>
            </a:r>
            <a:endParaRPr sz="24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5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120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взрослых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г/кг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для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детей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до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года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1,5-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г/кг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для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детей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старше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1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года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dirty="0">
                <a:latin typeface="Times New Roman"/>
                <a:cs typeface="Times New Roman"/>
              </a:rPr>
              <a:t>При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тяжелой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физической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работе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взрослых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130-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150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endParaRPr sz="220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spcBef>
                <a:spcPts val="149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Суточная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потребность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резко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возрастает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при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1055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беременности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лактации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dirty="0">
                <a:latin typeface="Times New Roman"/>
                <a:cs typeface="Times New Roman"/>
              </a:rPr>
              <a:t>ожогах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травмах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25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dirty="0">
                <a:latin typeface="Times New Roman"/>
                <a:cs typeface="Times New Roman"/>
              </a:rPr>
              <a:t>при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потере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белка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мочой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асцидной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жидкостью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Font typeface="Wingdings"/>
              <a:buChar char=""/>
              <a:tabLst>
                <a:tab pos="115633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нефритах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97" y="5094947"/>
            <a:ext cx="2795904" cy="17307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4" y="5745400"/>
            <a:ext cx="1913382" cy="10803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257378"/>
            <a:ext cx="7468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Биологическая</a:t>
            </a:r>
            <a:r>
              <a:rPr spc="-185" dirty="0"/>
              <a:t> </a:t>
            </a:r>
            <a:r>
              <a:rPr dirty="0"/>
              <a:t>ценность</a:t>
            </a:r>
            <a:r>
              <a:rPr spc="-170" dirty="0"/>
              <a:t> </a:t>
            </a:r>
            <a:r>
              <a:rPr spc="-10" dirty="0"/>
              <a:t>белков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000201"/>
            <a:ext cx="8358505" cy="540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Питательная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ценность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белка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зависит </a:t>
            </a:r>
            <a:r>
              <a:rPr sz="3200" b="1" spc="-25" dirty="0">
                <a:latin typeface="Times New Roman"/>
                <a:cs typeface="Times New Roman"/>
              </a:rPr>
              <a:t>от </a:t>
            </a:r>
            <a:r>
              <a:rPr sz="3200" b="1" dirty="0">
                <a:latin typeface="Times New Roman"/>
                <a:cs typeface="Times New Roman"/>
              </a:rPr>
              <a:t>его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аминокислотного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состава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и </a:t>
            </a:r>
            <a:r>
              <a:rPr sz="3200" b="1" dirty="0">
                <a:latin typeface="Times New Roman"/>
                <a:cs typeface="Times New Roman"/>
              </a:rPr>
              <a:t>способности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усваиваться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организмом</a:t>
            </a:r>
            <a:endParaRPr sz="3200">
              <a:latin typeface="Times New Roman"/>
              <a:cs typeface="Times New Roman"/>
            </a:endParaRPr>
          </a:p>
          <a:p>
            <a:pPr marL="927100" indent="-914400">
              <a:lnSpc>
                <a:spcPct val="100000"/>
              </a:lnSpc>
              <a:spcBef>
                <a:spcPts val="77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Полноценный</a:t>
            </a:r>
            <a:r>
              <a:rPr sz="32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в</a:t>
            </a:r>
            <a:r>
              <a:rPr sz="32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питании</a:t>
            </a:r>
            <a:r>
              <a:rPr sz="32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белок </a:t>
            </a:r>
            <a:r>
              <a:rPr sz="3200" b="1" spc="-5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9999CC"/>
              </a:buClr>
              <a:buSzPct val="80357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dirty="0">
                <a:latin typeface="Times New Roman"/>
                <a:cs typeface="Times New Roman"/>
              </a:rPr>
              <a:t>содержит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все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незаменимые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аминокислоты</a:t>
            </a:r>
            <a:endParaRPr sz="2800">
              <a:latin typeface="Times New Roman"/>
              <a:cs typeface="Times New Roman"/>
            </a:endParaRPr>
          </a:p>
          <a:p>
            <a:pPr marL="756285" marR="1553210" lvl="1" indent="-287020">
              <a:lnSpc>
                <a:spcPct val="100000"/>
              </a:lnSpc>
              <a:spcBef>
                <a:spcPts val="675"/>
              </a:spcBef>
              <a:buClr>
                <a:srgbClr val="9999CC"/>
              </a:buClr>
              <a:buSzPct val="80357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dirty="0">
                <a:latin typeface="Times New Roman"/>
                <a:cs typeface="Times New Roman"/>
              </a:rPr>
              <a:t>содержит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не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менее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32%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незаменимых аминокислот</a:t>
            </a:r>
            <a:endParaRPr sz="2800">
              <a:latin typeface="Times New Roman"/>
              <a:cs typeface="Times New Roman"/>
            </a:endParaRPr>
          </a:p>
          <a:p>
            <a:pPr marL="756285" marR="1402080" lvl="1" indent="-287020">
              <a:lnSpc>
                <a:spcPct val="100000"/>
              </a:lnSpc>
              <a:spcBef>
                <a:spcPts val="670"/>
              </a:spcBef>
              <a:buClr>
                <a:srgbClr val="9999CC"/>
              </a:buClr>
              <a:buSzPct val="80357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dirty="0">
                <a:latin typeface="Times New Roman"/>
                <a:cs typeface="Times New Roman"/>
              </a:rPr>
              <a:t>близок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по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аминокислотному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составу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к </a:t>
            </a:r>
            <a:r>
              <a:rPr sz="2800" b="1" spc="-10" dirty="0">
                <a:latin typeface="Times New Roman"/>
                <a:cs typeface="Times New Roman"/>
              </a:rPr>
              <a:t>усредненному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белку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тела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человека</a:t>
            </a:r>
            <a:endParaRPr sz="2800">
              <a:latin typeface="Times New Roman"/>
              <a:cs typeface="Times New Roman"/>
            </a:endParaRPr>
          </a:p>
          <a:p>
            <a:pPr marL="756285" marR="506095" lvl="1" indent="-287020">
              <a:lnSpc>
                <a:spcPct val="100000"/>
              </a:lnSpc>
              <a:spcBef>
                <a:spcPts val="675"/>
              </a:spcBef>
              <a:buClr>
                <a:srgbClr val="9999CC"/>
              </a:buClr>
              <a:buSzPct val="80357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dirty="0">
                <a:latin typeface="Times New Roman"/>
                <a:cs typeface="Times New Roman"/>
              </a:rPr>
              <a:t>легко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переваривается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усваивается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ЖКТ </a:t>
            </a:r>
            <a:r>
              <a:rPr sz="2800" b="1" spc="-10" dirty="0">
                <a:latin typeface="Times New Roman"/>
                <a:cs typeface="Times New Roman"/>
              </a:rPr>
              <a:t>(растительные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белки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усваиваются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хуже).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969" y="423494"/>
            <a:ext cx="7468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Биологическая</a:t>
            </a:r>
            <a:r>
              <a:rPr spc="-185" dirty="0"/>
              <a:t> </a:t>
            </a:r>
            <a:r>
              <a:rPr dirty="0"/>
              <a:t>ценность</a:t>
            </a:r>
            <a:r>
              <a:rPr spc="-165" dirty="0"/>
              <a:t> </a:t>
            </a:r>
            <a:r>
              <a:rPr spc="-10" dirty="0"/>
              <a:t>белков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" y="1052829"/>
            <a:ext cx="8774430" cy="52393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82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Если</a:t>
            </a:r>
            <a:r>
              <a:rPr sz="3000" b="1" spc="2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белок</a:t>
            </a:r>
            <a:r>
              <a:rPr sz="3000" b="1" spc="2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содержит</a:t>
            </a:r>
            <a:r>
              <a:rPr sz="3000" b="1" spc="2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все</a:t>
            </a:r>
            <a:r>
              <a:rPr sz="3000" b="1" spc="22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незаменимые</a:t>
            </a:r>
            <a:r>
              <a:rPr sz="3000" b="1" spc="2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АК</a:t>
            </a:r>
            <a:r>
              <a:rPr sz="3000" b="1" spc="220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в </a:t>
            </a:r>
            <a:r>
              <a:rPr sz="3000" b="1" dirty="0">
                <a:latin typeface="Times New Roman"/>
                <a:cs typeface="Times New Roman"/>
              </a:rPr>
              <a:t>необходимых</a:t>
            </a:r>
            <a:r>
              <a:rPr sz="3000" b="1" spc="29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пропорциях</a:t>
            </a:r>
            <a:r>
              <a:rPr sz="3000" b="1" spc="28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28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легко</a:t>
            </a:r>
            <a:r>
              <a:rPr sz="3000" b="1" spc="29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подвергается </a:t>
            </a:r>
            <a:r>
              <a:rPr sz="3000" b="1" dirty="0">
                <a:latin typeface="Times New Roman"/>
                <a:cs typeface="Times New Roman"/>
              </a:rPr>
              <a:t>действию</a:t>
            </a:r>
            <a:r>
              <a:rPr sz="3000" b="1" spc="465" dirty="0">
                <a:latin typeface="Times New Roman"/>
                <a:cs typeface="Times New Roman"/>
              </a:rPr>
              <a:t>   </a:t>
            </a:r>
            <a:r>
              <a:rPr sz="3000" b="1" dirty="0">
                <a:latin typeface="Times New Roman"/>
                <a:cs typeface="Times New Roman"/>
              </a:rPr>
              <a:t>протеаз,</a:t>
            </a:r>
            <a:r>
              <a:rPr sz="3000" b="1" spc="465" dirty="0">
                <a:latin typeface="Times New Roman"/>
                <a:cs typeface="Times New Roman"/>
              </a:rPr>
              <a:t>   </a:t>
            </a:r>
            <a:r>
              <a:rPr sz="3000" b="1" dirty="0">
                <a:latin typeface="Times New Roman"/>
                <a:cs typeface="Times New Roman"/>
              </a:rPr>
              <a:t>то</a:t>
            </a:r>
            <a:r>
              <a:rPr sz="3000" b="1" spc="465" dirty="0">
                <a:latin typeface="Times New Roman"/>
                <a:cs typeface="Times New Roman"/>
              </a:rPr>
              <a:t>   </a:t>
            </a:r>
            <a:r>
              <a:rPr sz="3000" b="1" dirty="0">
                <a:latin typeface="Times New Roman"/>
                <a:cs typeface="Times New Roman"/>
              </a:rPr>
              <a:t>его</a:t>
            </a:r>
            <a:r>
              <a:rPr sz="3000" b="1" spc="465" dirty="0">
                <a:latin typeface="Times New Roman"/>
                <a:cs typeface="Times New Roman"/>
              </a:rPr>
              <a:t>  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биологическая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ценность</a:t>
            </a:r>
            <a:r>
              <a:rPr sz="30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условно</a:t>
            </a:r>
            <a:r>
              <a:rPr sz="30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принимается</a:t>
            </a:r>
            <a:r>
              <a:rPr sz="30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30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30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320" dirty="0">
                <a:latin typeface="Times New Roman"/>
                <a:cs typeface="Times New Roman"/>
              </a:rPr>
              <a:t>  </a:t>
            </a:r>
            <a:r>
              <a:rPr sz="3000" b="1" spc="-25" dirty="0">
                <a:latin typeface="Times New Roman"/>
                <a:cs typeface="Times New Roman"/>
              </a:rPr>
              <a:t>он </a:t>
            </a:r>
            <a:r>
              <a:rPr sz="3000" b="1" dirty="0">
                <a:latin typeface="Times New Roman"/>
                <a:cs typeface="Times New Roman"/>
              </a:rPr>
              <a:t>считается</a:t>
            </a:r>
            <a:r>
              <a:rPr sz="3000" b="1" spc="545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полноценным.</a:t>
            </a:r>
            <a:r>
              <a:rPr sz="3000" b="1" spc="555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Это</a:t>
            </a:r>
            <a:r>
              <a:rPr sz="3000" b="1" spc="555" dirty="0"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белки</a:t>
            </a:r>
            <a:r>
              <a:rPr sz="3000" b="1" spc="5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яиц</a:t>
            </a:r>
            <a:r>
              <a:rPr sz="3000" b="1" spc="5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b="1" spc="-50" dirty="0">
                <a:latin typeface="Times New Roman"/>
                <a:cs typeface="Times New Roman"/>
              </a:rPr>
              <a:t>и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молока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880"/>
              </a:lnSpc>
              <a:spcBef>
                <a:spcPts val="69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1022985" algn="l"/>
                <a:tab pos="1023619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Биологическая</a:t>
            </a:r>
            <a:r>
              <a:rPr sz="3000" b="1" spc="25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ценность</a:t>
            </a:r>
            <a:r>
              <a:rPr sz="3000" b="1" spc="35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мяса</a:t>
            </a:r>
            <a:r>
              <a:rPr sz="3000" b="1" spc="30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говядины</a:t>
            </a:r>
            <a:r>
              <a:rPr sz="3000" b="1" spc="35" dirty="0">
                <a:latin typeface="Times New Roman"/>
                <a:cs typeface="Times New Roman"/>
              </a:rPr>
              <a:t>  </a:t>
            </a:r>
            <a:r>
              <a:rPr sz="3000" b="1" spc="-50" dirty="0">
                <a:latin typeface="Times New Roman"/>
                <a:cs typeface="Times New Roman"/>
              </a:rPr>
              <a:t>– </a:t>
            </a:r>
            <a:r>
              <a:rPr sz="3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98</a:t>
            </a:r>
            <a:endParaRPr sz="3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74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Растительные</a:t>
            </a:r>
            <a:r>
              <a:rPr sz="3000" b="1" spc="450" dirty="0">
                <a:latin typeface="Times New Roman"/>
                <a:cs typeface="Times New Roman"/>
              </a:rPr>
              <a:t>   </a:t>
            </a:r>
            <a:r>
              <a:rPr sz="3000" b="1" dirty="0">
                <a:latin typeface="Times New Roman"/>
                <a:cs typeface="Times New Roman"/>
              </a:rPr>
              <a:t>белки</a:t>
            </a:r>
            <a:r>
              <a:rPr sz="3000" b="1" spc="445" dirty="0">
                <a:latin typeface="Times New Roman"/>
                <a:cs typeface="Times New Roman"/>
              </a:rPr>
              <a:t>   </a:t>
            </a:r>
            <a:r>
              <a:rPr sz="3000" b="1" dirty="0">
                <a:latin typeface="Times New Roman"/>
                <a:cs typeface="Times New Roman"/>
              </a:rPr>
              <a:t>по</a:t>
            </a:r>
            <a:r>
              <a:rPr sz="3000" b="1" spc="450" dirty="0">
                <a:latin typeface="Times New Roman"/>
                <a:cs typeface="Times New Roman"/>
              </a:rPr>
              <a:t>   </a:t>
            </a:r>
            <a:r>
              <a:rPr sz="3000" b="1" spc="-10" dirty="0">
                <a:latin typeface="Times New Roman"/>
                <a:cs typeface="Times New Roman"/>
              </a:rPr>
              <a:t>биологической </a:t>
            </a:r>
            <a:r>
              <a:rPr sz="3000" b="1" dirty="0">
                <a:latin typeface="Times New Roman"/>
                <a:cs typeface="Times New Roman"/>
              </a:rPr>
              <a:t>ценности</a:t>
            </a:r>
            <a:r>
              <a:rPr sz="3000" b="1" spc="515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уступают</a:t>
            </a:r>
            <a:r>
              <a:rPr sz="3000" b="1" spc="520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животным,</a:t>
            </a:r>
            <a:r>
              <a:rPr sz="3000" b="1" spc="509" dirty="0">
                <a:latin typeface="Times New Roman"/>
                <a:cs typeface="Times New Roman"/>
              </a:rPr>
              <a:t>  </a:t>
            </a:r>
            <a:r>
              <a:rPr sz="3000" b="1" dirty="0">
                <a:latin typeface="Times New Roman"/>
                <a:cs typeface="Times New Roman"/>
              </a:rPr>
              <a:t>т.к.</a:t>
            </a:r>
            <a:r>
              <a:rPr sz="3000" b="1" spc="515" dirty="0">
                <a:latin typeface="Times New Roman"/>
                <a:cs typeface="Times New Roman"/>
              </a:rPr>
              <a:t>  </a:t>
            </a:r>
            <a:r>
              <a:rPr sz="3000" b="1" spc="-10" dirty="0">
                <a:latin typeface="Times New Roman"/>
                <a:cs typeface="Times New Roman"/>
              </a:rPr>
              <a:t>труднее </a:t>
            </a:r>
            <a:r>
              <a:rPr sz="3000" b="1" dirty="0">
                <a:latin typeface="Times New Roman"/>
                <a:cs typeface="Times New Roman"/>
              </a:rPr>
              <a:t>перевариваются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бедны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CC"/>
                </a:solidFill>
                <a:latin typeface="Times New Roman"/>
                <a:cs typeface="Times New Roman"/>
              </a:rPr>
              <a:t>Лиз,</a:t>
            </a:r>
            <a:r>
              <a:rPr sz="3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CC"/>
                </a:solidFill>
                <a:latin typeface="Times New Roman"/>
                <a:cs typeface="Times New Roman"/>
              </a:rPr>
              <a:t>Мет</a:t>
            </a:r>
            <a:r>
              <a:rPr sz="3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Трп</a:t>
            </a:r>
            <a:r>
              <a:rPr sz="3000" b="1" spc="-20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91795" marR="736600" algn="just">
              <a:lnSpc>
                <a:spcPct val="100000"/>
              </a:lnSpc>
            </a:pPr>
            <a:r>
              <a:rPr sz="3000" b="1" dirty="0">
                <a:latin typeface="Times New Roman"/>
                <a:cs typeface="Times New Roman"/>
              </a:rPr>
              <a:t>Биологическая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ценность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белков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кукурузы</a:t>
            </a:r>
            <a:r>
              <a:rPr sz="3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– </a:t>
            </a:r>
            <a:r>
              <a:rPr sz="3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36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329565"/>
            <a:ext cx="7467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Биологическая</a:t>
            </a:r>
            <a:r>
              <a:rPr spc="-185" dirty="0"/>
              <a:t> </a:t>
            </a:r>
            <a:r>
              <a:rPr dirty="0"/>
              <a:t>ценность</a:t>
            </a:r>
            <a:r>
              <a:rPr spc="-180" dirty="0"/>
              <a:t> </a:t>
            </a:r>
            <a:r>
              <a:rPr spc="-10" dirty="0"/>
              <a:t>белков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99236"/>
            <a:ext cx="7811770" cy="4674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ts val="2400"/>
              </a:lnSpc>
              <a:spcBef>
                <a:spcPts val="67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При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определённых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комбинациях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растительных </a:t>
            </a:r>
            <a:r>
              <a:rPr sz="2500" b="1" dirty="0">
                <a:latin typeface="Times New Roman"/>
                <a:cs typeface="Times New Roman"/>
              </a:rPr>
              <a:t>белков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организм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можно</a:t>
            </a:r>
            <a:r>
              <a:rPr sz="2500" b="1" spc="-11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обеспечить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полной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spc="-10" dirty="0">
                <a:latin typeface="Times New Roman"/>
                <a:cs typeface="Times New Roman"/>
              </a:rPr>
              <a:t>сбалансированной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смесью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АК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C"/>
              </a:buClr>
              <a:buFont typeface="Wingdings"/>
              <a:buChar char=""/>
            </a:pPr>
            <a:endParaRPr sz="3100">
              <a:latin typeface="Times New Roman"/>
              <a:cs typeface="Times New Roman"/>
            </a:endParaRPr>
          </a:p>
          <a:p>
            <a:pPr marL="355600" marR="966469" indent="-343535">
              <a:lnSpc>
                <a:spcPts val="2400"/>
              </a:lnSpc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Белки</a:t>
            </a:r>
            <a:r>
              <a:rPr sz="25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кукурузы</a:t>
            </a:r>
            <a:r>
              <a:rPr sz="25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содержат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мало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0000CC"/>
                </a:solidFill>
                <a:latin typeface="Times New Roman"/>
                <a:cs typeface="Times New Roman"/>
              </a:rPr>
              <a:t>лизина</a:t>
            </a:r>
            <a:r>
              <a:rPr sz="2500" b="1" spc="-11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триптофана.</a:t>
            </a:r>
            <a:endParaRPr sz="2500">
              <a:latin typeface="Times New Roman"/>
              <a:cs typeface="Times New Roman"/>
            </a:endParaRPr>
          </a:p>
          <a:p>
            <a:pPr marL="328295" marR="593725">
              <a:lnSpc>
                <a:spcPct val="100000"/>
              </a:lnSpc>
              <a:spcBef>
                <a:spcPts val="20"/>
              </a:spcBef>
            </a:pP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Белки</a:t>
            </a:r>
            <a:r>
              <a:rPr sz="25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бобов</a:t>
            </a:r>
            <a:r>
              <a:rPr sz="25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богаты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0000CC"/>
                </a:solidFill>
                <a:latin typeface="Times New Roman"/>
                <a:cs typeface="Times New Roman"/>
              </a:rPr>
              <a:t>лизином</a:t>
            </a:r>
            <a:r>
              <a:rPr sz="2500" b="1" dirty="0">
                <a:latin typeface="Times New Roman"/>
                <a:cs typeface="Times New Roman"/>
              </a:rPr>
              <a:t>,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но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содержат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мало </a:t>
            </a:r>
            <a:r>
              <a:rPr sz="25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триптофана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43180" indent="-343535">
              <a:lnSpc>
                <a:spcPts val="2400"/>
              </a:lnSpc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Смесь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бобов</a:t>
            </a:r>
            <a:r>
              <a:rPr sz="2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5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кукурузы</a:t>
            </a:r>
            <a:r>
              <a:rPr sz="25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содержит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необходимое </a:t>
            </a:r>
            <a:r>
              <a:rPr sz="2500" b="1" dirty="0">
                <a:latin typeface="Times New Roman"/>
                <a:cs typeface="Times New Roman"/>
              </a:rPr>
              <a:t>человеку</a:t>
            </a:r>
            <a:r>
              <a:rPr sz="2500" b="1" spc="-12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количество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незаменимых</a:t>
            </a:r>
            <a:r>
              <a:rPr sz="2500" b="1" spc="-12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АК</a:t>
            </a:r>
            <a:endParaRPr sz="2500">
              <a:latin typeface="Times New Roman"/>
              <a:cs typeface="Times New Roman"/>
            </a:endParaRPr>
          </a:p>
          <a:p>
            <a:pPr marL="407670" marR="1776095" indent="-79375">
              <a:lnSpc>
                <a:spcPct val="100000"/>
              </a:lnSpc>
              <a:spcBef>
                <a:spcPts val="20"/>
              </a:spcBef>
            </a:pPr>
            <a:r>
              <a:rPr sz="2500" b="1" dirty="0">
                <a:latin typeface="Times New Roman"/>
                <a:cs typeface="Times New Roman"/>
              </a:rPr>
              <a:t>Такая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смесь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интуитивно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была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открыта индейцами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69" y="5128640"/>
            <a:ext cx="2238882" cy="1525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5697378"/>
            <a:ext cx="2201164" cy="1139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050" y="321386"/>
            <a:ext cx="3013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Углеводы</a:t>
            </a:r>
            <a:r>
              <a:rPr sz="3200" spc="-25" dirty="0"/>
              <a:t> </a:t>
            </a:r>
            <a:r>
              <a:rPr sz="3200" spc="-20" dirty="0"/>
              <a:t>пищи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786129"/>
            <a:ext cx="8352155" cy="57327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7620" indent="-342900" algn="just">
              <a:lnSpc>
                <a:spcPts val="2300"/>
              </a:lnSpc>
              <a:spcBef>
                <a:spcPts val="66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51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суточном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рационе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человека</a:t>
            </a:r>
            <a:r>
              <a:rPr sz="2400" b="1" spc="52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преобладают углеводы.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80100"/>
              </a:lnSpc>
              <a:spcBef>
                <a:spcPts val="595"/>
              </a:spcBef>
            </a:pPr>
            <a:r>
              <a:rPr sz="2400" b="1" dirty="0">
                <a:latin typeface="Times New Roman"/>
                <a:cs typeface="Times New Roman"/>
              </a:rPr>
              <a:t>Главными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источниками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углеводов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из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пищи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являются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хлеб,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картофель,</a:t>
            </a:r>
            <a:r>
              <a:rPr sz="2400" b="1" spc="434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макароны,</a:t>
            </a:r>
            <a:r>
              <a:rPr sz="2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крупы,</a:t>
            </a:r>
            <a:r>
              <a:rPr sz="2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сладости,</a:t>
            </a:r>
            <a:r>
              <a:rPr sz="2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кондитерские изделия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2300"/>
              </a:lnSpc>
              <a:spcBef>
                <a:spcPts val="56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36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обозначения</a:t>
            </a:r>
            <a:r>
              <a:rPr sz="2400" b="1" spc="38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количества</a:t>
            </a:r>
            <a:r>
              <a:rPr sz="2400" b="1" spc="38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углеводов</a:t>
            </a:r>
            <a:r>
              <a:rPr sz="2400" b="1" spc="38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380" dirty="0">
                <a:latin typeface="Times New Roman"/>
                <a:cs typeface="Times New Roman"/>
              </a:rPr>
              <a:t>  </a:t>
            </a:r>
            <a:r>
              <a:rPr sz="2400" b="1" spc="-20" dirty="0">
                <a:latin typeface="Times New Roman"/>
                <a:cs typeface="Times New Roman"/>
              </a:rPr>
              <a:t>пище </a:t>
            </a:r>
            <a:r>
              <a:rPr sz="2400" b="1" dirty="0">
                <a:latin typeface="Times New Roman"/>
                <a:cs typeface="Times New Roman"/>
              </a:rPr>
              <a:t>используется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термин –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хлебная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единица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(ХЕ)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80000"/>
              </a:lnSpc>
              <a:spcBef>
                <a:spcPts val="605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Одна</a:t>
            </a:r>
            <a:r>
              <a:rPr sz="2400" b="1" spc="10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хлебная</a:t>
            </a:r>
            <a:r>
              <a:rPr sz="2400" b="1" spc="11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единица</a:t>
            </a:r>
            <a:r>
              <a:rPr sz="2400" b="1" spc="11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равна</a:t>
            </a:r>
            <a:r>
              <a:rPr sz="2400" b="1" spc="125" dirty="0"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или</a:t>
            </a:r>
            <a:r>
              <a:rPr sz="2400" b="1" spc="114" dirty="0"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24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(с</a:t>
            </a:r>
            <a:r>
              <a:rPr sz="2400" b="1" spc="11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учётом </a:t>
            </a:r>
            <a:r>
              <a:rPr sz="2400" b="1" dirty="0">
                <a:latin typeface="Times New Roman"/>
                <a:cs typeface="Times New Roman"/>
              </a:rPr>
              <a:t>балластных</a:t>
            </a:r>
            <a:r>
              <a:rPr sz="2400" b="1" spc="3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веществ)</a:t>
            </a:r>
            <a:r>
              <a:rPr sz="2400" b="1" spc="3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граммом</a:t>
            </a:r>
            <a:r>
              <a:rPr sz="2400" b="1" spc="3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углеводов</a:t>
            </a:r>
            <a:r>
              <a:rPr sz="2400" b="1" spc="3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или</a:t>
            </a:r>
            <a:r>
              <a:rPr sz="2400" b="1" spc="34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4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(25)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хлеба</a:t>
            </a:r>
            <a:endParaRPr sz="2400">
              <a:latin typeface="Times New Roman"/>
              <a:cs typeface="Times New Roman"/>
            </a:endParaRPr>
          </a:p>
          <a:p>
            <a:pPr marL="756285" marR="6350" lvl="1" indent="-287020" algn="just">
              <a:lnSpc>
                <a:spcPts val="2310"/>
              </a:lnSpc>
              <a:spcBef>
                <a:spcPts val="550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Понятие</a:t>
            </a:r>
            <a:r>
              <a:rPr sz="2400" b="1" spc="440" dirty="0"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ХЕ</a:t>
            </a:r>
            <a:r>
              <a:rPr sz="2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является</a:t>
            </a:r>
            <a:r>
              <a:rPr sz="2400" b="1" spc="4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ключевым</a:t>
            </a:r>
            <a:r>
              <a:rPr sz="2400" b="1" spc="4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44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обеспечении </a:t>
            </a:r>
            <a:r>
              <a:rPr sz="2400" b="1" dirty="0">
                <a:latin typeface="Times New Roman"/>
                <a:cs typeface="Times New Roman"/>
              </a:rPr>
              <a:t>гликемического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контроля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сахарном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диабете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5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Одна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ХЕ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содержится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103630" lvl="2" indent="-177165">
              <a:lnSpc>
                <a:spcPct val="100000"/>
              </a:lnSpc>
              <a:buChar char="-"/>
              <a:tabLst>
                <a:tab pos="1104265" algn="l"/>
              </a:tabLst>
            </a:pPr>
            <a:r>
              <a:rPr sz="2400" b="1" dirty="0">
                <a:latin typeface="Times New Roman"/>
                <a:cs typeface="Times New Roman"/>
              </a:rPr>
              <a:t>20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белого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хлеба</a:t>
            </a:r>
            <a:endParaRPr sz="2400">
              <a:latin typeface="Times New Roman"/>
              <a:cs typeface="Times New Roman"/>
            </a:endParaRPr>
          </a:p>
          <a:p>
            <a:pPr marL="1103630" lvl="2" indent="-177165">
              <a:lnSpc>
                <a:spcPct val="100000"/>
              </a:lnSpc>
              <a:buChar char="-"/>
              <a:tabLst>
                <a:tab pos="1104265" algn="l"/>
              </a:tabLst>
            </a:pPr>
            <a:r>
              <a:rPr sz="2400" b="1" dirty="0">
                <a:latin typeface="Times New Roman"/>
                <a:cs typeface="Times New Roman"/>
              </a:rPr>
              <a:t>25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ржаного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хлеба</a:t>
            </a:r>
            <a:endParaRPr sz="2400">
              <a:latin typeface="Times New Roman"/>
              <a:cs typeface="Times New Roman"/>
            </a:endParaRPr>
          </a:p>
          <a:p>
            <a:pPr marL="1103630" lvl="2" indent="-177165">
              <a:lnSpc>
                <a:spcPct val="100000"/>
              </a:lnSpc>
              <a:buChar char="-"/>
              <a:tabLst>
                <a:tab pos="1104265" algn="l"/>
              </a:tabLst>
            </a:pPr>
            <a:r>
              <a:rPr sz="2400" b="1" dirty="0">
                <a:latin typeface="Times New Roman"/>
                <a:cs typeface="Times New Roman"/>
              </a:rPr>
              <a:t>65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картофеля</a:t>
            </a:r>
            <a:endParaRPr sz="2400">
              <a:latin typeface="Times New Roman"/>
              <a:cs typeface="Times New Roman"/>
            </a:endParaRPr>
          </a:p>
          <a:p>
            <a:pPr marL="1103630" lvl="2" indent="-177165">
              <a:lnSpc>
                <a:spcPct val="100000"/>
              </a:lnSpc>
              <a:buChar char="-"/>
              <a:tabLst>
                <a:tab pos="1104265" algn="l"/>
              </a:tabLst>
            </a:pPr>
            <a:r>
              <a:rPr sz="2400" b="1" dirty="0">
                <a:latin typeface="Times New Roman"/>
                <a:cs typeface="Times New Roman"/>
              </a:rPr>
              <a:t>200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мл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молока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53" y="4855747"/>
            <a:ext cx="2952369" cy="19691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298" y="406730"/>
            <a:ext cx="4128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Углеводы</a:t>
            </a:r>
            <a:r>
              <a:rPr sz="4400" spc="-50" dirty="0"/>
              <a:t> </a:t>
            </a:r>
            <a:r>
              <a:rPr sz="4400" spc="-20" dirty="0"/>
              <a:t>пищи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86334" y="1334770"/>
            <a:ext cx="8212455" cy="2270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4965" marR="534670" indent="-342900">
              <a:lnSpc>
                <a:spcPts val="3080"/>
              </a:lnSpc>
              <a:spcBef>
                <a:spcPts val="84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среднем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взрослому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человеку </a:t>
            </a:r>
            <a:r>
              <a:rPr sz="3200" b="1" dirty="0">
                <a:latin typeface="Times New Roman"/>
                <a:cs typeface="Times New Roman"/>
              </a:rPr>
              <a:t>необходимо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300-500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г углеводов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сутки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7C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07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Усредненные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данные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содержанию </a:t>
            </a:r>
            <a:r>
              <a:rPr sz="3200" b="1" dirty="0">
                <a:latin typeface="Times New Roman"/>
                <a:cs typeface="Times New Roman"/>
              </a:rPr>
              <a:t>различных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углеводов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рационе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человека: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534" y="3578733"/>
            <a:ext cx="290004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9999CC"/>
              </a:buClr>
              <a:buSzPct val="7903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100" b="1" spc="-10" dirty="0">
                <a:latin typeface="Times New Roman"/>
                <a:cs typeface="Times New Roman"/>
              </a:rPr>
              <a:t>полисахариды</a:t>
            </a:r>
            <a:endParaRPr sz="31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999CC"/>
              </a:buClr>
              <a:buSzPct val="7903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3100" b="1" spc="-10" dirty="0">
                <a:latin typeface="Times New Roman"/>
                <a:cs typeface="Times New Roman"/>
              </a:rPr>
              <a:t>дисахариды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1759" y="3578733"/>
            <a:ext cx="1615440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250-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400</a:t>
            </a:r>
            <a:r>
              <a:rPr sz="3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endParaRPr sz="31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3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50-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3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534" y="4523688"/>
            <a:ext cx="5935345" cy="923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3535"/>
              </a:lnSpc>
              <a:spcBef>
                <a:spcPts val="95"/>
              </a:spcBef>
              <a:buClr>
                <a:srgbClr val="9999CC"/>
              </a:buClr>
              <a:buSzPct val="79032"/>
              <a:buFont typeface="Arial"/>
              <a:buChar char="•"/>
              <a:tabLst>
                <a:tab pos="299085" algn="l"/>
                <a:tab pos="299720" algn="l"/>
                <a:tab pos="4872990" algn="l"/>
              </a:tabLst>
            </a:pPr>
            <a:r>
              <a:rPr sz="3100" b="1" spc="-10" dirty="0">
                <a:latin typeface="Times New Roman"/>
                <a:cs typeface="Times New Roman"/>
              </a:rPr>
              <a:t>моносахариды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0-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3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endParaRPr sz="3100">
              <a:latin typeface="Times New Roman"/>
              <a:cs typeface="Times New Roman"/>
            </a:endParaRPr>
          </a:p>
          <a:p>
            <a:pPr marL="299085" indent="-287020">
              <a:lnSpc>
                <a:spcPts val="3535"/>
              </a:lnSpc>
              <a:buClr>
                <a:srgbClr val="9999CC"/>
              </a:buClr>
              <a:buSzPct val="79032"/>
              <a:buFont typeface="Arial"/>
              <a:buChar char="•"/>
              <a:tabLst>
                <a:tab pos="299085" algn="l"/>
                <a:tab pos="299720" algn="l"/>
                <a:tab pos="2411730" algn="l"/>
                <a:tab pos="4725035" algn="l"/>
              </a:tabLst>
            </a:pPr>
            <a:r>
              <a:rPr sz="3100" b="1" spc="-10" dirty="0">
                <a:latin typeface="Times New Roman"/>
                <a:cs typeface="Times New Roman"/>
              </a:rPr>
              <a:t>целлюлоза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-10" dirty="0">
                <a:latin typeface="Times New Roman"/>
                <a:cs typeface="Times New Roman"/>
              </a:rPr>
              <a:t>(клетчатка)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25-</a:t>
            </a:r>
            <a:r>
              <a:rPr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3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endParaRPr sz="31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9" y="5527480"/>
            <a:ext cx="2133854" cy="12961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7857" y="4653086"/>
            <a:ext cx="2406142" cy="22049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349072"/>
            <a:ext cx="8514080" cy="268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355" marR="13144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Нутрициология</a:t>
            </a:r>
            <a:r>
              <a:rPr sz="2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(наука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питании)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наука, направленная</a:t>
            </a:r>
            <a:r>
              <a:rPr sz="2800" b="1" spc="-10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на</a:t>
            </a:r>
            <a:r>
              <a:rPr sz="2800" b="1" spc="-10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изучение</a:t>
            </a:r>
            <a:r>
              <a:rPr sz="2800" b="1" spc="-10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функциональных, метаболических,</a:t>
            </a:r>
            <a:r>
              <a:rPr sz="2800" b="1" spc="-8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гигиенических</a:t>
            </a:r>
            <a:r>
              <a:rPr sz="2800" b="1" spc="-5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и</a:t>
            </a:r>
            <a:r>
              <a:rPr sz="2800" b="1" spc="-9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клинических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аспектов</a:t>
            </a:r>
            <a:r>
              <a:rPr sz="2800" b="1" spc="-12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800" b="1" spc="-114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питательных</a:t>
            </a:r>
            <a:r>
              <a:rPr sz="2800" b="1" spc="-10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веществ</a:t>
            </a:r>
            <a:r>
              <a:rPr sz="2800" b="1" spc="-11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00E4"/>
                </a:solidFill>
                <a:latin typeface="Times New Roman"/>
                <a:cs typeface="Times New Roman"/>
              </a:rPr>
              <a:t>и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то,</a:t>
            </a:r>
            <a:r>
              <a:rPr sz="2800" b="1" spc="-8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как</a:t>
            </a:r>
            <a:r>
              <a:rPr sz="2800" b="1" spc="-7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они</a:t>
            </a:r>
            <a:r>
              <a:rPr sz="2800" b="1" spc="-8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влияют</a:t>
            </a:r>
            <a:r>
              <a:rPr sz="2800" b="1" spc="-6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на</a:t>
            </a:r>
            <a:r>
              <a:rPr sz="2800" b="1" spc="-70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E4"/>
                </a:solidFill>
                <a:latin typeface="Times New Roman"/>
                <a:cs typeface="Times New Roman"/>
              </a:rPr>
              <a:t>организм</a:t>
            </a:r>
            <a:r>
              <a:rPr sz="2800" b="1" spc="-65" dirty="0">
                <a:solidFill>
                  <a:srgbClr val="0000E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E4"/>
                </a:solidFill>
                <a:latin typeface="Times New Roman"/>
                <a:cs typeface="Times New Roman"/>
              </a:rPr>
              <a:t>человека.</a:t>
            </a:r>
            <a:endParaRPr sz="2800">
              <a:latin typeface="Times New Roman"/>
              <a:cs typeface="Times New Roman"/>
            </a:endParaRPr>
          </a:p>
          <a:p>
            <a:pPr marL="927100" indent="-914400">
              <a:lnSpc>
                <a:spcPct val="100000"/>
              </a:lnSpc>
              <a:spcBef>
                <a:spcPts val="81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Нутрициология</a:t>
            </a:r>
            <a:r>
              <a:rPr sz="28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изучает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механизмы</a:t>
            </a:r>
            <a:r>
              <a:rPr sz="2800" b="1" spc="1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здорового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34" y="3013024"/>
            <a:ext cx="6217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41500" algn="l"/>
                <a:tab pos="2294255" algn="l"/>
                <a:tab pos="3487420" algn="l"/>
                <a:tab pos="4150360" algn="l"/>
                <a:tab pos="5066665" algn="l"/>
                <a:tab pos="599948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питания,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мотивы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выбора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Times New Roman"/>
                <a:cs typeface="Times New Roman"/>
              </a:rPr>
              <a:t>пищи </a:t>
            </a:r>
            <a:r>
              <a:rPr sz="2800" b="1" spc="-10" dirty="0">
                <a:latin typeface="Times New Roman"/>
                <a:cs typeface="Times New Roman"/>
              </a:rPr>
              <a:t>определяет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b="1" spc="-10" dirty="0">
                <a:latin typeface="Times New Roman"/>
                <a:cs typeface="Times New Roman"/>
              </a:rPr>
              <a:t>системы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питания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0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4509" y="3013024"/>
            <a:ext cx="182498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5080" indent="-3308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человеком, строения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3780812"/>
            <a:ext cx="8519160" cy="27571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Times New Roman"/>
                <a:cs typeface="Times New Roman"/>
              </a:rPr>
              <a:t>рационального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питания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человека.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</a:tabLst>
            </a:pPr>
            <a:r>
              <a:rPr dirty="0"/>
              <a:t>	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4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отличии</a:t>
            </a:r>
            <a:r>
              <a:rPr sz="2800" b="1" spc="509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от</a:t>
            </a:r>
            <a:r>
              <a:rPr sz="2800" b="1" spc="5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диетологии,</a:t>
            </a:r>
            <a:r>
              <a:rPr sz="2800" b="1" spc="53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нутрициология</a:t>
            </a:r>
            <a:r>
              <a:rPr sz="2800" b="1" spc="5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не </a:t>
            </a:r>
            <a:r>
              <a:rPr sz="2800" b="1" dirty="0">
                <a:latin typeface="Times New Roman"/>
                <a:cs typeface="Times New Roman"/>
              </a:rPr>
              <a:t>занимается</a:t>
            </a:r>
            <a:r>
              <a:rPr sz="2800" b="1" spc="6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изучением</a:t>
            </a:r>
            <a:r>
              <a:rPr sz="2800" b="1" spc="6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6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подбором</a:t>
            </a:r>
            <a:r>
              <a:rPr sz="2800" b="1" spc="6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питания</a:t>
            </a:r>
            <a:r>
              <a:rPr sz="2800" b="1" spc="67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для </a:t>
            </a:r>
            <a:r>
              <a:rPr sz="2800" b="1" dirty="0">
                <a:latin typeface="Times New Roman"/>
                <a:cs typeface="Times New Roman"/>
              </a:rPr>
              <a:t>сохранения</a:t>
            </a:r>
            <a:r>
              <a:rPr sz="2800" b="1" spc="1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здоровья</a:t>
            </a:r>
            <a:r>
              <a:rPr sz="2800" b="1" spc="2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при</a:t>
            </a:r>
            <a:r>
              <a:rPr sz="2800" b="1" spc="2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различных</a:t>
            </a:r>
            <a:r>
              <a:rPr sz="2800" b="1" spc="20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патологиях, </a:t>
            </a:r>
            <a:r>
              <a:rPr sz="2800" b="1" dirty="0">
                <a:latin typeface="Times New Roman"/>
                <a:cs typeface="Times New Roman"/>
              </a:rPr>
              <a:t>а</a:t>
            </a:r>
            <a:r>
              <a:rPr sz="2800" b="1" spc="2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также</a:t>
            </a:r>
            <a:r>
              <a:rPr sz="2800" b="1" spc="7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отмечается</a:t>
            </a:r>
            <a:r>
              <a:rPr sz="2800" b="1" spc="7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комплексным</a:t>
            </a:r>
            <a:r>
              <a:rPr sz="2800" b="1" spc="275" dirty="0">
                <a:latin typeface="Times New Roman"/>
                <a:cs typeface="Times New Roman"/>
              </a:rPr>
              <a:t>   </a:t>
            </a:r>
            <a:r>
              <a:rPr sz="2800" b="1" dirty="0">
                <a:latin typeface="Times New Roman"/>
                <a:cs typeface="Times New Roman"/>
              </a:rPr>
              <a:t>подходом</a:t>
            </a:r>
            <a:r>
              <a:rPr sz="2800" b="1" spc="30" dirty="0">
                <a:latin typeface="Times New Roman"/>
                <a:cs typeface="Times New Roman"/>
              </a:rPr>
              <a:t>  </a:t>
            </a:r>
            <a:r>
              <a:rPr sz="2800" b="1" spc="-50" dirty="0">
                <a:latin typeface="Times New Roman"/>
                <a:cs typeface="Times New Roman"/>
              </a:rPr>
              <a:t>и </a:t>
            </a:r>
            <a:r>
              <a:rPr sz="2800" b="1" dirty="0">
                <a:latin typeface="Times New Roman"/>
                <a:cs typeface="Times New Roman"/>
              </a:rPr>
              <a:t>изучению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проблем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питания.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226" y="243586"/>
            <a:ext cx="3755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Углеводы</a:t>
            </a:r>
            <a:r>
              <a:rPr spc="-160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891285"/>
            <a:ext cx="1790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34" y="796797"/>
            <a:ext cx="7785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0295" algn="l"/>
                <a:tab pos="1669414" algn="l"/>
                <a:tab pos="3772535" algn="l"/>
                <a:tab pos="5150485" algn="l"/>
                <a:tab pos="6558915" algn="l"/>
              </a:tabLst>
            </a:pPr>
            <a:r>
              <a:rPr sz="2100" b="1" spc="-10" dirty="0">
                <a:latin typeface="Times New Roman"/>
                <a:cs typeface="Times New Roman"/>
              </a:rPr>
              <a:t>Одной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25" dirty="0">
                <a:latin typeface="Times New Roman"/>
                <a:cs typeface="Times New Roman"/>
              </a:rPr>
              <a:t>их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характеристик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пищевой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ценности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углеводов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234" y="1052829"/>
            <a:ext cx="8355965" cy="6019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580"/>
              </a:spcBef>
              <a:tabLst>
                <a:tab pos="1520190" algn="l"/>
                <a:tab pos="3813810" algn="l"/>
                <a:tab pos="5124450" algn="l"/>
                <a:tab pos="6598284" algn="l"/>
              </a:tabLst>
            </a:pPr>
            <a:r>
              <a:rPr sz="2100" b="1" spc="-10" dirty="0">
                <a:latin typeface="Times New Roman"/>
                <a:cs typeface="Times New Roman"/>
              </a:rPr>
              <a:t>является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гликемический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индекс</a:t>
            </a:r>
            <a:r>
              <a:rPr sz="2100" b="1" spc="-10" dirty="0">
                <a:latin typeface="Times New Roman"/>
                <a:cs typeface="Times New Roman"/>
              </a:rPr>
              <a:t>,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который</a:t>
            </a:r>
            <a:r>
              <a:rPr sz="2100" b="1" dirty="0">
                <a:latin typeface="Times New Roman"/>
                <a:cs typeface="Times New Roman"/>
              </a:rPr>
              <a:t>	</a:t>
            </a:r>
            <a:r>
              <a:rPr sz="2100" b="1" spc="-10" dirty="0">
                <a:latin typeface="Times New Roman"/>
                <a:cs typeface="Times New Roman"/>
              </a:rPr>
              <a:t>характеризует </a:t>
            </a:r>
            <a:r>
              <a:rPr sz="2100" b="1" dirty="0">
                <a:latin typeface="Times New Roman"/>
                <a:cs typeface="Times New Roman"/>
              </a:rPr>
              <a:t>способность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углеводов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пищи</a:t>
            </a:r>
            <a:r>
              <a:rPr sz="2100" b="1" spc="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повышать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уровень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глюкозы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крови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2016378"/>
            <a:ext cx="20383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1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234" y="1949322"/>
            <a:ext cx="8359140" cy="1113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571500" algn="just">
              <a:lnSpc>
                <a:spcPts val="2020"/>
              </a:lnSpc>
              <a:spcBef>
                <a:spcPts val="580"/>
              </a:spcBef>
            </a:pP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Гликемический</a:t>
            </a:r>
            <a:r>
              <a:rPr sz="2100" b="1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индекс</a:t>
            </a:r>
            <a:r>
              <a:rPr sz="2100" b="1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пищи</a:t>
            </a:r>
            <a:r>
              <a:rPr sz="21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–</a:t>
            </a:r>
            <a:r>
              <a:rPr sz="2100" b="1" spc="22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это</a:t>
            </a:r>
            <a:r>
              <a:rPr sz="2100" b="1" spc="22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отношение</a:t>
            </a:r>
            <a:r>
              <a:rPr sz="2100" b="1" spc="24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максимального </a:t>
            </a:r>
            <a:r>
              <a:rPr sz="2100" b="1" dirty="0">
                <a:latin typeface="Times New Roman"/>
                <a:cs typeface="Times New Roman"/>
              </a:rPr>
              <a:t>уровня</a:t>
            </a:r>
            <a:r>
              <a:rPr sz="2100" b="1" spc="405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глюкозы</a:t>
            </a:r>
            <a:r>
              <a:rPr sz="2100" b="1" spc="415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в</a:t>
            </a:r>
            <a:r>
              <a:rPr sz="2100" b="1" spc="409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крови</a:t>
            </a:r>
            <a:r>
              <a:rPr sz="2100" b="1" spc="415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после</a:t>
            </a:r>
            <a:r>
              <a:rPr sz="2100" b="1" spc="420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приёма</a:t>
            </a:r>
            <a:r>
              <a:rPr sz="2100" b="1" spc="420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исследуемой</a:t>
            </a:r>
            <a:r>
              <a:rPr sz="2100" b="1" spc="415" dirty="0">
                <a:latin typeface="Times New Roman"/>
                <a:cs typeface="Times New Roman"/>
              </a:rPr>
              <a:t>  </a:t>
            </a:r>
            <a:r>
              <a:rPr sz="2100" b="1" spc="-10" dirty="0">
                <a:latin typeface="Times New Roman"/>
                <a:cs typeface="Times New Roman"/>
              </a:rPr>
              <a:t>пищи, </a:t>
            </a:r>
            <a:r>
              <a:rPr sz="2100" b="1" dirty="0">
                <a:latin typeface="Times New Roman"/>
                <a:cs typeface="Times New Roman"/>
              </a:rPr>
              <a:t>содержащей</a:t>
            </a:r>
            <a:r>
              <a:rPr sz="2100" b="1" spc="7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21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1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углеводов</a:t>
            </a:r>
            <a:r>
              <a:rPr sz="2100" b="1" dirty="0">
                <a:latin typeface="Times New Roman"/>
                <a:cs typeface="Times New Roman"/>
              </a:rPr>
              <a:t>,</a:t>
            </a:r>
            <a:r>
              <a:rPr sz="2100" b="1" spc="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к</a:t>
            </a:r>
            <a:r>
              <a:rPr sz="2100" b="1" spc="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максимальному</a:t>
            </a:r>
            <a:r>
              <a:rPr sz="2100" b="1" spc="6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уровню</a:t>
            </a:r>
            <a:r>
              <a:rPr sz="2100" b="1" spc="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после</a:t>
            </a:r>
            <a:r>
              <a:rPr sz="2100" b="1" spc="6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приема </a:t>
            </a:r>
            <a:r>
              <a:rPr sz="2100" b="1" dirty="0">
                <a:latin typeface="Times New Roman"/>
                <a:cs typeface="Times New Roman"/>
              </a:rPr>
              <a:t>стандартной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дозы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глюкозы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(50 </a:t>
            </a:r>
            <a:r>
              <a:rPr sz="21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г).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34" y="3357753"/>
            <a:ext cx="8437880" cy="175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056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Гликемический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индекс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глюкозы</a:t>
            </a:r>
            <a:r>
              <a:rPr sz="21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равен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100" b="1" spc="-20" dirty="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354965" marR="968375" indent="-342900">
              <a:lnSpc>
                <a:spcPts val="2020"/>
              </a:lnSpc>
              <a:spcBef>
                <a:spcPts val="480"/>
              </a:spcBef>
              <a:buClr>
                <a:srgbClr val="00007C"/>
              </a:buClr>
              <a:buSzPct val="73809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100" b="1" dirty="0">
                <a:latin typeface="Times New Roman"/>
                <a:cs typeface="Times New Roman"/>
              </a:rPr>
              <a:t>Гликемический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индекс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важен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для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больных</a:t>
            </a:r>
            <a:r>
              <a:rPr sz="2100" b="1" spc="-10" dirty="0">
                <a:latin typeface="Times New Roman"/>
                <a:cs typeface="Times New Roman"/>
              </a:rPr>
              <a:t> сахарным диабетом.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ts val="2020"/>
              </a:lnSpc>
              <a:spcBef>
                <a:spcPts val="500"/>
              </a:spcBef>
            </a:pPr>
            <a:r>
              <a:rPr sz="2100" b="1" dirty="0">
                <a:latin typeface="Times New Roman"/>
                <a:cs typeface="Times New Roman"/>
              </a:rPr>
              <a:t>На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величину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гликемического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индекса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влияет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не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только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характер </a:t>
            </a:r>
            <a:r>
              <a:rPr sz="2100" b="1" dirty="0">
                <a:latin typeface="Times New Roman"/>
                <a:cs typeface="Times New Roman"/>
              </a:rPr>
              <a:t>углеводов,</a:t>
            </a:r>
            <a:r>
              <a:rPr sz="2100" b="1" spc="-7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но и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количество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пищи,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содержание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ней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жиров,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пищевых волокон.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5013197"/>
            <a:ext cx="4276470" cy="18447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503885"/>
            <a:ext cx="80391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7510" marR="5080" indent="-165544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Гликемический</a:t>
            </a:r>
            <a:r>
              <a:rPr spc="-175" dirty="0"/>
              <a:t> </a:t>
            </a:r>
            <a:r>
              <a:rPr dirty="0"/>
              <a:t>индекс</a:t>
            </a:r>
            <a:r>
              <a:rPr spc="-150" dirty="0"/>
              <a:t> </a:t>
            </a:r>
            <a:r>
              <a:rPr spc="-10" dirty="0"/>
              <a:t>некоторых </a:t>
            </a:r>
            <a:r>
              <a:rPr dirty="0"/>
              <a:t>пищевых</a:t>
            </a:r>
            <a:r>
              <a:rPr spc="-200" dirty="0"/>
              <a:t> </a:t>
            </a:r>
            <a:r>
              <a:rPr spc="-10" dirty="0"/>
              <a:t>продуктов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974850"/>
          <a:ext cx="8242300" cy="460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Продукт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Гликемический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индекс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Глюкоза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Морковь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92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Картофель</a:t>
                      </a:r>
                      <a:r>
                        <a:rPr sz="1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отварной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Мёд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87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Хлеб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пшеничный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Белый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рис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Бананы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Овсяная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каша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49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Яблоки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39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Йогурт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Цельное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молоко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219" y="379602"/>
            <a:ext cx="4641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Потребность</a:t>
            </a:r>
            <a:r>
              <a:rPr sz="3200" spc="-50" dirty="0"/>
              <a:t> </a:t>
            </a:r>
            <a:r>
              <a:rPr sz="3200" dirty="0"/>
              <a:t>в</a:t>
            </a:r>
            <a:r>
              <a:rPr sz="3200" spc="-10" dirty="0"/>
              <a:t> углеводах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991615"/>
            <a:ext cx="8247380" cy="57054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Основная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функция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углеводов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пищи </a:t>
            </a:r>
            <a:r>
              <a:rPr sz="2700" b="1" spc="-50" dirty="0">
                <a:latin typeface="Times New Roman"/>
                <a:cs typeface="Times New Roman"/>
              </a:rPr>
              <a:t>–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r>
              <a:rPr sz="27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организма</a:t>
            </a:r>
            <a:r>
              <a:rPr sz="27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энергией</a:t>
            </a:r>
            <a:r>
              <a:rPr sz="2700" b="1" dirty="0">
                <a:latin typeface="Times New Roman"/>
                <a:cs typeface="Times New Roman"/>
              </a:rPr>
              <a:t>.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Хотя</a:t>
            </a:r>
            <a:r>
              <a:rPr sz="2700" b="1" spc="-10" dirty="0">
                <a:latin typeface="Times New Roman"/>
                <a:cs typeface="Times New Roman"/>
              </a:rPr>
              <a:t> углеводы </a:t>
            </a:r>
            <a:r>
              <a:rPr sz="2700" b="1" dirty="0">
                <a:latin typeface="Times New Roman"/>
                <a:cs typeface="Times New Roman"/>
              </a:rPr>
              <a:t>как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источники</a:t>
            </a:r>
            <a:r>
              <a:rPr sz="2700" b="1" spc="-7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энергии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могут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заменяться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белками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жирами,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тем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не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менее,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отсутствие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углеводов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-50" dirty="0">
                <a:latin typeface="Times New Roman"/>
                <a:cs typeface="Times New Roman"/>
              </a:rPr>
              <a:t>в </a:t>
            </a:r>
            <a:r>
              <a:rPr sz="2700" b="1" dirty="0">
                <a:latin typeface="Times New Roman"/>
                <a:cs typeface="Times New Roman"/>
              </a:rPr>
              <a:t>пище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неблагоприятно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сказывается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здоровье. </a:t>
            </a:r>
            <a:r>
              <a:rPr sz="2700" b="1" dirty="0">
                <a:latin typeface="Times New Roman"/>
                <a:cs typeface="Times New Roman"/>
              </a:rPr>
              <a:t>Отсутствие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углеводов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 пище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проявляется </a:t>
            </a:r>
            <a:r>
              <a:rPr sz="2700" b="1" dirty="0">
                <a:latin typeface="Times New Roman"/>
                <a:cs typeface="Times New Roman"/>
              </a:rPr>
              <a:t>симптомами,</a:t>
            </a:r>
            <a:r>
              <a:rPr sz="2700" b="1" spc="-8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напоминающими</a:t>
            </a:r>
            <a:r>
              <a:rPr sz="2700" b="1" spc="-9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голодание.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7C"/>
              </a:buClr>
              <a:buFont typeface="Wingdings"/>
              <a:buChar char=""/>
            </a:pPr>
            <a:endParaRPr sz="3350">
              <a:latin typeface="Times New Roman"/>
              <a:cs typeface="Times New Roman"/>
            </a:endParaRPr>
          </a:p>
          <a:p>
            <a:pPr marL="355600" marR="226060" indent="-342900">
              <a:lnSpc>
                <a:spcPct val="80000"/>
              </a:lnSpc>
              <a:buClr>
                <a:srgbClr val="00007C"/>
              </a:buClr>
              <a:buSzPct val="74074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Люди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безуглеводной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или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низкоуглеводной </a:t>
            </a:r>
            <a:r>
              <a:rPr sz="2700" b="1" dirty="0">
                <a:latin typeface="Times New Roman"/>
                <a:cs typeface="Times New Roman"/>
              </a:rPr>
              <a:t>диете</a:t>
            </a:r>
            <a:r>
              <a:rPr sz="2700" b="1" spc="-4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страдают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слабостью,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повышенной </a:t>
            </a:r>
            <a:r>
              <a:rPr sz="2700" b="1" dirty="0">
                <a:latin typeface="Times New Roman"/>
                <a:cs typeface="Times New Roman"/>
              </a:rPr>
              <a:t>утомляемостью,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обезвоживанием.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C"/>
              </a:buClr>
              <a:buFont typeface="Wingdings"/>
              <a:buChar char=""/>
            </a:pPr>
            <a:endParaRPr sz="3350">
              <a:latin typeface="Times New Roman"/>
              <a:cs typeface="Times New Roman"/>
            </a:endParaRPr>
          </a:p>
          <a:p>
            <a:pPr marL="355600" marR="518159" indent="-342900">
              <a:lnSpc>
                <a:spcPct val="80000"/>
              </a:lnSpc>
              <a:spcBef>
                <a:spcPts val="5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Считается,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что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рацион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взрослого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человека </a:t>
            </a:r>
            <a:r>
              <a:rPr sz="2700" b="1" dirty="0">
                <a:latin typeface="Times New Roman"/>
                <a:cs typeface="Times New Roman"/>
              </a:rPr>
              <a:t>должен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содержать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менее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углеводов</a:t>
            </a:r>
            <a:r>
              <a:rPr sz="2700" b="1" spc="-10" dirty="0">
                <a:latin typeface="Times New Roman"/>
                <a:cs typeface="Times New Roman"/>
              </a:rPr>
              <a:t>. </a:t>
            </a:r>
            <a:r>
              <a:rPr sz="2700" b="1" dirty="0">
                <a:latin typeface="Times New Roman"/>
                <a:cs typeface="Times New Roman"/>
              </a:rPr>
              <a:t>Углеводы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должны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обеспечивать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55-70%</a:t>
            </a:r>
            <a:r>
              <a:rPr sz="2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обшей </a:t>
            </a:r>
            <a:r>
              <a:rPr sz="2700" b="1" dirty="0">
                <a:latin typeface="Times New Roman"/>
                <a:cs typeface="Times New Roman"/>
              </a:rPr>
              <a:t>калорийности</a:t>
            </a:r>
            <a:r>
              <a:rPr sz="2700" b="1" spc="-7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суточного</a:t>
            </a:r>
            <a:r>
              <a:rPr sz="2700" b="1" spc="-4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рациона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питания.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298" y="279654"/>
            <a:ext cx="3365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Липиды</a:t>
            </a:r>
            <a:r>
              <a:rPr spc="-185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1" y="1198244"/>
            <a:ext cx="84328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9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6465" algn="l"/>
                <a:tab pos="927100" algn="l"/>
                <a:tab pos="2650490" algn="l"/>
                <a:tab pos="4161154" algn="l"/>
                <a:tab pos="5761990" algn="l"/>
                <a:tab pos="6860540" algn="l"/>
                <a:tab pos="7202170" algn="l"/>
              </a:tabLst>
            </a:pPr>
            <a:r>
              <a:rPr dirty="0"/>
              <a:t>	</a:t>
            </a:r>
            <a:r>
              <a:rPr sz="2500" b="1" spc="-10" dirty="0">
                <a:latin typeface="Times New Roman"/>
                <a:cs typeface="Times New Roman"/>
              </a:rPr>
              <a:t>Взрослому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человеку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требуется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90-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липидов </a:t>
            </a:r>
            <a:r>
              <a:rPr sz="2500" b="1" spc="-20" dirty="0">
                <a:latin typeface="Times New Roman"/>
                <a:cs typeface="Times New Roman"/>
              </a:rPr>
              <a:t>(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70-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145</a:t>
            </a:r>
            <a:r>
              <a:rPr sz="2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500" b="1" dirty="0">
                <a:latin typeface="Times New Roman"/>
                <a:cs typeface="Times New Roman"/>
              </a:rPr>
              <a:t>)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животного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растительного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происхождения.</a:t>
            </a:r>
            <a:endParaRPr sz="2500">
              <a:latin typeface="Times New Roman"/>
              <a:cs typeface="Times New Roman"/>
            </a:endParaRPr>
          </a:p>
          <a:p>
            <a:pPr marL="927100" indent="-914400">
              <a:lnSpc>
                <a:spcPct val="100000"/>
              </a:lnSpc>
              <a:spcBef>
                <a:spcPts val="600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6465" algn="l"/>
                <a:tab pos="927100" algn="l"/>
                <a:tab pos="1444625" algn="l"/>
                <a:tab pos="3057525" algn="l"/>
                <a:tab pos="4673600" algn="l"/>
                <a:tab pos="5521960" algn="l"/>
                <a:tab pos="6723380" algn="l"/>
              </a:tabLst>
            </a:pPr>
            <a:r>
              <a:rPr sz="2500" b="1" spc="-50" dirty="0">
                <a:latin typeface="Times New Roman"/>
                <a:cs typeface="Times New Roman"/>
              </a:rPr>
              <a:t>В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пожилом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возрасте,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25" dirty="0">
                <a:latin typeface="Times New Roman"/>
                <a:cs typeface="Times New Roman"/>
              </a:rPr>
              <a:t>при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малой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физической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12" y="2417521"/>
            <a:ext cx="13449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Times New Roman"/>
                <a:cs typeface="Times New Roman"/>
              </a:rPr>
              <a:t>нагрузке условиях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917" y="2417521"/>
            <a:ext cx="653034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  <a:tabLst>
                <a:tab pos="2077720" algn="l"/>
                <a:tab pos="2536190" algn="l"/>
                <a:tab pos="4027170" algn="l"/>
                <a:tab pos="5899150" algn="l"/>
                <a:tab pos="6345555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потребность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50" dirty="0">
                <a:latin typeface="Times New Roman"/>
                <a:cs typeface="Times New Roman"/>
              </a:rPr>
              <a:t>в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липидах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снижается,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50" dirty="0">
                <a:latin typeface="Times New Roman"/>
                <a:cs typeface="Times New Roman"/>
              </a:rPr>
              <a:t>а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50" dirty="0">
                <a:latin typeface="Times New Roman"/>
                <a:cs typeface="Times New Roman"/>
              </a:rPr>
              <a:t>в </a:t>
            </a:r>
            <a:r>
              <a:rPr sz="2500" b="1" spc="-10" dirty="0">
                <a:latin typeface="Times New Roman"/>
                <a:cs typeface="Times New Roman"/>
              </a:rPr>
              <a:t>холодного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795" y="2798825"/>
            <a:ext cx="44665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  <a:tab pos="2272665" algn="l"/>
                <a:tab pos="3237230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климата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50" dirty="0">
                <a:latin typeface="Times New Roman"/>
                <a:cs typeface="Times New Roman"/>
              </a:rPr>
              <a:t>и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25" dirty="0">
                <a:latin typeface="Times New Roman"/>
                <a:cs typeface="Times New Roman"/>
              </a:rPr>
              <a:t>при</a:t>
            </a:r>
            <a:r>
              <a:rPr sz="2500" b="1" dirty="0">
                <a:latin typeface="Times New Roman"/>
                <a:cs typeface="Times New Roman"/>
              </a:rPr>
              <a:t>	</a:t>
            </a:r>
            <a:r>
              <a:rPr sz="2500" b="1" spc="-10" dirty="0">
                <a:latin typeface="Times New Roman"/>
                <a:cs typeface="Times New Roman"/>
              </a:rPr>
              <a:t>тяжёлой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711" y="3102762"/>
            <a:ext cx="8433435" cy="2541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700"/>
              </a:spcBef>
            </a:pPr>
            <a:r>
              <a:rPr sz="2500" b="1" dirty="0">
                <a:latin typeface="Times New Roman"/>
                <a:cs typeface="Times New Roman"/>
              </a:rPr>
              <a:t>физической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работе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увеличивается.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Растительные</a:t>
            </a:r>
            <a:r>
              <a:rPr sz="2500" b="1" spc="66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масла</a:t>
            </a:r>
            <a:r>
              <a:rPr sz="2500" b="1" spc="665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получают</a:t>
            </a:r>
            <a:r>
              <a:rPr sz="2500" b="1" spc="67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из</a:t>
            </a:r>
            <a:r>
              <a:rPr sz="2500" b="1" spc="665" dirty="0">
                <a:latin typeface="Times New Roman"/>
                <a:cs typeface="Times New Roman"/>
              </a:rPr>
              <a:t>   </a:t>
            </a:r>
            <a:r>
              <a:rPr sz="2500" b="1" spc="-10" dirty="0">
                <a:latin typeface="Times New Roman"/>
                <a:cs typeface="Times New Roman"/>
              </a:rPr>
              <a:t>семян </a:t>
            </a:r>
            <a:r>
              <a:rPr sz="2500" b="1" dirty="0">
                <a:latin typeface="Times New Roman"/>
                <a:cs typeface="Times New Roman"/>
              </a:rPr>
              <a:t>масличных</a:t>
            </a:r>
            <a:r>
              <a:rPr sz="2500" b="1" spc="4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культур</a:t>
            </a:r>
            <a:r>
              <a:rPr sz="2500" b="1" spc="4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4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подсолнечника,</a:t>
            </a:r>
            <a:r>
              <a:rPr sz="2500" b="1" spc="48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кукурузы,</a:t>
            </a:r>
            <a:r>
              <a:rPr sz="2500" b="1" spc="47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сои, </a:t>
            </a:r>
            <a:r>
              <a:rPr sz="2500" b="1" dirty="0">
                <a:latin typeface="Times New Roman"/>
                <a:cs typeface="Times New Roman"/>
              </a:rPr>
              <a:t>льна,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оливок,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рапса.</a:t>
            </a: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500" b="1" dirty="0">
                <a:latin typeface="Times New Roman"/>
                <a:cs typeface="Times New Roman"/>
              </a:rPr>
              <a:t>Животные</a:t>
            </a:r>
            <a:r>
              <a:rPr sz="2500" b="1" spc="470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жиры</a:t>
            </a:r>
            <a:r>
              <a:rPr sz="2500" b="1" spc="470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47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сливочное</a:t>
            </a:r>
            <a:r>
              <a:rPr sz="2500" b="1" spc="47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масло,</a:t>
            </a:r>
            <a:r>
              <a:rPr sz="2500" b="1" spc="47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свиное</a:t>
            </a:r>
            <a:r>
              <a:rPr sz="2500" b="1" spc="475" dirty="0">
                <a:latin typeface="Times New Roman"/>
                <a:cs typeface="Times New Roman"/>
              </a:rPr>
              <a:t>  </a:t>
            </a:r>
            <a:r>
              <a:rPr sz="2500" b="1" spc="-10" dirty="0">
                <a:latin typeface="Times New Roman"/>
                <a:cs typeface="Times New Roman"/>
              </a:rPr>
              <a:t>сало, </a:t>
            </a:r>
            <a:r>
              <a:rPr sz="2500" b="1" dirty="0">
                <a:latin typeface="Times New Roman"/>
                <a:cs typeface="Times New Roman"/>
              </a:rPr>
              <a:t>бараний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жир,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говяжий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жир,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рыб.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239" y="5273801"/>
            <a:ext cx="2660268" cy="15841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4042" y="2159"/>
            <a:ext cx="1861820" cy="12940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46" y="5666318"/>
            <a:ext cx="2507294" cy="11916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298" y="423494"/>
            <a:ext cx="3364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Липиды</a:t>
            </a:r>
            <a:r>
              <a:rPr spc="-204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248917"/>
            <a:ext cx="8433435" cy="1548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 algn="just">
              <a:lnSpc>
                <a:spcPct val="90000"/>
              </a:lnSpc>
              <a:spcBef>
                <a:spcPts val="425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Основную</a:t>
            </a:r>
            <a:r>
              <a:rPr sz="2700" b="1" spc="4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массу</a:t>
            </a:r>
            <a:r>
              <a:rPr sz="2700" b="1" spc="47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пищевых</a:t>
            </a:r>
            <a:r>
              <a:rPr sz="2700" b="1" spc="4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жиров</a:t>
            </a:r>
            <a:r>
              <a:rPr sz="2700" b="1" spc="46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4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масел</a:t>
            </a:r>
            <a:r>
              <a:rPr sz="2700" b="1" spc="47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(</a:t>
            </a:r>
            <a:r>
              <a:rPr sz="2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95-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96%</a:t>
            </a:r>
            <a:r>
              <a:rPr sz="27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их</a:t>
            </a:r>
            <a:r>
              <a:rPr sz="2700" b="1" spc="295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массы)</a:t>
            </a:r>
            <a:r>
              <a:rPr sz="2700" b="1" spc="300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составляют</a:t>
            </a:r>
            <a:r>
              <a:rPr sz="2700" b="1" spc="305" dirty="0">
                <a:latin typeface="Times New Roman"/>
                <a:cs typeface="Times New Roman"/>
              </a:rPr>
              <a:t>  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триацилглицеролы</a:t>
            </a:r>
            <a:r>
              <a:rPr sz="2700" b="1" spc="-10" dirty="0">
                <a:latin typeface="Times New Roman"/>
                <a:cs typeface="Times New Roman"/>
              </a:rPr>
              <a:t>. </a:t>
            </a:r>
            <a:r>
              <a:rPr sz="2700" b="1" dirty="0">
                <a:latin typeface="Times New Roman"/>
                <a:cs typeface="Times New Roman"/>
              </a:rPr>
              <a:t>Они</a:t>
            </a:r>
            <a:r>
              <a:rPr sz="2700" b="1" spc="265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содержат</a:t>
            </a:r>
            <a:r>
              <a:rPr sz="2700" b="1" spc="280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широкий</a:t>
            </a:r>
            <a:r>
              <a:rPr sz="2700" b="1" spc="270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спектр</a:t>
            </a:r>
            <a:r>
              <a:rPr sz="2700" b="1" spc="270" dirty="0">
                <a:latin typeface="Times New Roman"/>
                <a:cs typeface="Times New Roman"/>
              </a:rPr>
              <a:t>  </a:t>
            </a:r>
            <a:r>
              <a:rPr sz="2700" b="1" dirty="0">
                <a:latin typeface="Times New Roman"/>
                <a:cs typeface="Times New Roman"/>
              </a:rPr>
              <a:t>насыщенных</a:t>
            </a:r>
            <a:r>
              <a:rPr sz="2700" b="1" spc="265" dirty="0">
                <a:latin typeface="Times New Roman"/>
                <a:cs typeface="Times New Roman"/>
              </a:rPr>
              <a:t>  </a:t>
            </a:r>
            <a:r>
              <a:rPr sz="2700" b="1" spc="-50" dirty="0">
                <a:latin typeface="Times New Roman"/>
                <a:cs typeface="Times New Roman"/>
              </a:rPr>
              <a:t>и </a:t>
            </a:r>
            <a:r>
              <a:rPr sz="2700" b="1" dirty="0">
                <a:latin typeface="Times New Roman"/>
                <a:cs typeface="Times New Roman"/>
              </a:rPr>
              <a:t>ненасыщенных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жирных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кислот.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4091685"/>
            <a:ext cx="255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5285054"/>
            <a:ext cx="25527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2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6350" indent="-342900" algn="just">
              <a:lnSpc>
                <a:spcPts val="2920"/>
              </a:lnSpc>
              <a:spcBef>
                <a:spcPts val="459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b="0" dirty="0"/>
              <a:t>	</a:t>
            </a:r>
            <a:r>
              <a:rPr dirty="0"/>
              <a:t>Совершенная</a:t>
            </a:r>
            <a:r>
              <a:rPr spc="730" dirty="0"/>
              <a:t> </a:t>
            </a:r>
            <a:r>
              <a:rPr dirty="0"/>
              <a:t>классификация</a:t>
            </a:r>
            <a:r>
              <a:rPr spc="35" dirty="0"/>
              <a:t>  </a:t>
            </a:r>
            <a:r>
              <a:rPr dirty="0"/>
              <a:t>жирных</a:t>
            </a:r>
            <a:r>
              <a:rPr spc="30" dirty="0"/>
              <a:t>  </a:t>
            </a:r>
            <a:r>
              <a:rPr spc="-10" dirty="0"/>
              <a:t>кислот </a:t>
            </a:r>
            <a:r>
              <a:rPr dirty="0"/>
              <a:t>включает</a:t>
            </a:r>
            <a:r>
              <a:rPr spc="204" dirty="0"/>
              <a:t> </a:t>
            </a:r>
            <a:r>
              <a:rPr dirty="0"/>
              <a:t>их</a:t>
            </a:r>
            <a:r>
              <a:rPr spc="210" dirty="0"/>
              <a:t> </a:t>
            </a:r>
            <a:r>
              <a:rPr dirty="0"/>
              <a:t>деление</a:t>
            </a:r>
            <a:r>
              <a:rPr spc="200" dirty="0"/>
              <a:t> </a:t>
            </a:r>
            <a:r>
              <a:rPr dirty="0"/>
              <a:t>на</a:t>
            </a:r>
            <a:r>
              <a:rPr spc="225" dirty="0"/>
              <a:t> </a:t>
            </a:r>
            <a:r>
              <a:rPr dirty="0"/>
              <a:t>семейства</a:t>
            </a:r>
            <a:r>
              <a:rPr spc="229" dirty="0"/>
              <a:t> </a:t>
            </a:r>
            <a:r>
              <a:rPr spc="-10" dirty="0">
                <a:solidFill>
                  <a:srgbClr val="FF0000"/>
                </a:solidFill>
              </a:rPr>
              <a:t>W-</a:t>
            </a:r>
            <a:r>
              <a:rPr dirty="0">
                <a:solidFill>
                  <a:srgbClr val="FF0000"/>
                </a:solidFill>
              </a:rPr>
              <a:t>6</a:t>
            </a:r>
            <a:r>
              <a:rPr spc="2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(омега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6</a:t>
            </a:r>
            <a:r>
              <a:rPr dirty="0"/>
              <a:t>)</a:t>
            </a:r>
            <a:r>
              <a:rPr spc="204" dirty="0"/>
              <a:t> </a:t>
            </a:r>
            <a:r>
              <a:rPr spc="-50" dirty="0"/>
              <a:t>и </a:t>
            </a:r>
            <a:r>
              <a:rPr spc="-10" dirty="0">
                <a:solidFill>
                  <a:srgbClr val="FF0000"/>
                </a:solidFill>
              </a:rPr>
              <a:t>W-</a:t>
            </a:r>
            <a:r>
              <a:rPr spc="-25" dirty="0">
                <a:solidFill>
                  <a:srgbClr val="FF0000"/>
                </a:solidFill>
              </a:rPr>
              <a:t>3</a:t>
            </a:r>
            <a:r>
              <a:rPr spc="-25" dirty="0"/>
              <a:t>.</a:t>
            </a:r>
          </a:p>
          <a:p>
            <a:pPr marL="354965" marR="5080" indent="571500" algn="just">
              <a:lnSpc>
                <a:spcPts val="2920"/>
              </a:lnSpc>
              <a:spcBef>
                <a:spcPts val="640"/>
              </a:spcBef>
            </a:pPr>
            <a:r>
              <a:rPr dirty="0">
                <a:solidFill>
                  <a:srgbClr val="FF0000"/>
                </a:solidFill>
              </a:rPr>
              <a:t>Линолевая</a:t>
            </a:r>
            <a:r>
              <a:rPr spc="40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кислота</a:t>
            </a:r>
            <a:r>
              <a:rPr spc="415" dirty="0">
                <a:solidFill>
                  <a:srgbClr val="FF0000"/>
                </a:solidFill>
              </a:rPr>
              <a:t> </a:t>
            </a:r>
            <a:r>
              <a:rPr dirty="0"/>
              <a:t>содержит</a:t>
            </a:r>
            <a:r>
              <a:rPr spc="409" dirty="0"/>
              <a:t> </a:t>
            </a:r>
            <a:r>
              <a:rPr dirty="0"/>
              <a:t>первую</a:t>
            </a:r>
            <a:r>
              <a:rPr spc="409" dirty="0"/>
              <a:t> </a:t>
            </a:r>
            <a:r>
              <a:rPr spc="-10" dirty="0"/>
              <a:t>двойную </a:t>
            </a:r>
            <a:r>
              <a:rPr dirty="0"/>
              <a:t>связь</a:t>
            </a:r>
            <a:r>
              <a:rPr spc="280" dirty="0"/>
              <a:t>  </a:t>
            </a:r>
            <a:r>
              <a:rPr dirty="0"/>
              <a:t>в</a:t>
            </a:r>
            <a:r>
              <a:rPr spc="285" dirty="0"/>
              <a:t>  </a:t>
            </a:r>
            <a:r>
              <a:rPr dirty="0"/>
              <a:t>положении</a:t>
            </a:r>
            <a:r>
              <a:rPr spc="285" dirty="0"/>
              <a:t>  </a:t>
            </a:r>
            <a:r>
              <a:rPr spc="-10" dirty="0"/>
              <a:t>С-</a:t>
            </a:r>
            <a:r>
              <a:rPr dirty="0"/>
              <a:t>6,</a:t>
            </a:r>
            <a:r>
              <a:rPr spc="285" dirty="0"/>
              <a:t>  </a:t>
            </a:r>
            <a:r>
              <a:rPr dirty="0"/>
              <a:t>считая</a:t>
            </a:r>
            <a:r>
              <a:rPr spc="285" dirty="0"/>
              <a:t>  </a:t>
            </a:r>
            <a:r>
              <a:rPr dirty="0"/>
              <a:t>от</a:t>
            </a:r>
            <a:r>
              <a:rPr spc="280" dirty="0"/>
              <a:t>  </a:t>
            </a:r>
            <a:r>
              <a:rPr spc="-10" dirty="0"/>
              <a:t>метильного </a:t>
            </a:r>
            <a:r>
              <a:rPr dirty="0"/>
              <a:t>конца и</a:t>
            </a:r>
            <a:r>
              <a:rPr spc="-35" dirty="0"/>
              <a:t> </a:t>
            </a:r>
            <a:r>
              <a:rPr dirty="0"/>
              <a:t>относится</a:t>
            </a:r>
            <a:r>
              <a:rPr spc="-35" dirty="0"/>
              <a:t> </a:t>
            </a:r>
            <a:r>
              <a:rPr dirty="0"/>
              <a:t>к</a:t>
            </a:r>
            <a:r>
              <a:rPr spc="10" dirty="0"/>
              <a:t> </a:t>
            </a:r>
            <a:r>
              <a:rPr dirty="0"/>
              <a:t>семействуW-</a:t>
            </a:r>
            <a:r>
              <a:rPr spc="-25" dirty="0"/>
              <a:t>6.</a:t>
            </a:r>
          </a:p>
          <a:p>
            <a:pPr marL="354965" marR="6350" indent="571500" algn="just">
              <a:lnSpc>
                <a:spcPts val="2920"/>
              </a:lnSpc>
              <a:spcBef>
                <a:spcPts val="640"/>
              </a:spcBef>
            </a:pPr>
            <a:r>
              <a:rPr dirty="0">
                <a:solidFill>
                  <a:srgbClr val="FF0000"/>
                </a:solidFill>
              </a:rPr>
              <a:t>Линоленовая</a:t>
            </a:r>
            <a:r>
              <a:rPr spc="5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кислота</a:t>
            </a:r>
            <a:r>
              <a:rPr spc="550" dirty="0">
                <a:solidFill>
                  <a:srgbClr val="FF0000"/>
                </a:solidFill>
              </a:rPr>
              <a:t> </a:t>
            </a:r>
            <a:r>
              <a:rPr dirty="0"/>
              <a:t>образует</a:t>
            </a:r>
            <a:r>
              <a:rPr spc="555" dirty="0"/>
              <a:t> </a:t>
            </a:r>
            <a:r>
              <a:rPr dirty="0"/>
              <a:t>семейство</a:t>
            </a:r>
            <a:r>
              <a:rPr spc="555" dirty="0"/>
              <a:t> </a:t>
            </a:r>
            <a:r>
              <a:rPr spc="-10" dirty="0"/>
              <a:t>W-</a:t>
            </a:r>
            <a:r>
              <a:rPr spc="-50" dirty="0"/>
              <a:t>3 </a:t>
            </a:r>
            <a:r>
              <a:rPr dirty="0"/>
              <a:t>жирных</a:t>
            </a:r>
            <a:r>
              <a:rPr spc="355" dirty="0"/>
              <a:t>  </a:t>
            </a:r>
            <a:r>
              <a:rPr dirty="0"/>
              <a:t>кислот,</a:t>
            </a:r>
            <a:r>
              <a:rPr spc="355" dirty="0"/>
              <a:t>  </a:t>
            </a:r>
            <a:r>
              <a:rPr dirty="0"/>
              <a:t>содержащих</a:t>
            </a:r>
            <a:r>
              <a:rPr spc="355" dirty="0"/>
              <a:t>  </a:t>
            </a:r>
            <a:r>
              <a:rPr dirty="0"/>
              <a:t>двойную</a:t>
            </a:r>
            <a:r>
              <a:rPr spc="355" dirty="0"/>
              <a:t>  </a:t>
            </a:r>
            <a:r>
              <a:rPr dirty="0"/>
              <a:t>связь</a:t>
            </a:r>
            <a:r>
              <a:rPr spc="355" dirty="0"/>
              <a:t>  </a:t>
            </a:r>
            <a:r>
              <a:rPr spc="-50" dirty="0"/>
              <a:t>в </a:t>
            </a:r>
            <a:r>
              <a:rPr dirty="0"/>
              <a:t>положении</a:t>
            </a:r>
            <a:r>
              <a:rPr spc="-10" dirty="0"/>
              <a:t> С-</a:t>
            </a:r>
            <a:r>
              <a:rPr spc="-25" dirty="0"/>
              <a:t>3.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135" y="314959"/>
            <a:ext cx="3705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Липиды</a:t>
            </a:r>
            <a:r>
              <a:rPr sz="4400" spc="-35" dirty="0"/>
              <a:t> </a:t>
            </a:r>
            <a:r>
              <a:rPr sz="4400" spc="-20" dirty="0"/>
              <a:t>пищи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267" y="1010538"/>
            <a:ext cx="8352155" cy="43846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6350" indent="-342900" algn="just">
              <a:lnSpc>
                <a:spcPts val="2110"/>
              </a:lnSpc>
              <a:spcBef>
                <a:spcPts val="60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Две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жирные</a:t>
            </a:r>
            <a:r>
              <a:rPr sz="2200" b="1" spc="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кислоты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линолевая</a:t>
            </a:r>
            <a:r>
              <a:rPr sz="22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(С18:2)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линоленовая </a:t>
            </a:r>
            <a:r>
              <a:rPr sz="2200" b="1" dirty="0">
                <a:latin typeface="Times New Roman"/>
                <a:cs typeface="Times New Roman"/>
              </a:rPr>
              <a:t>(С18:3)</a:t>
            </a:r>
            <a:r>
              <a:rPr sz="2200" b="1" spc="52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относятся</a:t>
            </a:r>
            <a:r>
              <a:rPr sz="2200" b="1" spc="53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к</a:t>
            </a:r>
            <a:r>
              <a:rPr sz="2200" b="1" spc="53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незаменимым</a:t>
            </a:r>
            <a:r>
              <a:rPr sz="2200" b="1" spc="5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или</a:t>
            </a:r>
            <a:r>
              <a:rPr sz="2200" b="1" spc="525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эссенциальным </a:t>
            </a:r>
            <a:r>
              <a:rPr sz="2200" b="1" dirty="0">
                <a:latin typeface="Times New Roman"/>
                <a:cs typeface="Times New Roman"/>
              </a:rPr>
              <a:t>жирным</a:t>
            </a:r>
            <a:r>
              <a:rPr sz="2200" b="1" spc="2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кислотам,</a:t>
            </a:r>
            <a:r>
              <a:rPr sz="2200" b="1" spc="2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т.к.</a:t>
            </a:r>
            <a:r>
              <a:rPr sz="2200" b="1" spc="229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</a:t>
            </a:r>
            <a:r>
              <a:rPr sz="2200" b="1" spc="2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образуются</a:t>
            </a:r>
            <a:r>
              <a:rPr sz="2200" b="1" spc="2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2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организме</a:t>
            </a:r>
            <a:r>
              <a:rPr sz="2200" b="1" spc="2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человека. </a:t>
            </a:r>
            <a:r>
              <a:rPr sz="2200" b="1" dirty="0">
                <a:latin typeface="Times New Roman"/>
                <a:cs typeface="Times New Roman"/>
              </a:rPr>
              <a:t>Эти</a:t>
            </a:r>
            <a:r>
              <a:rPr sz="2200" b="1" spc="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кислоты</a:t>
            </a:r>
            <a:r>
              <a:rPr sz="2200" b="1" spc="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содержатся</a:t>
            </a:r>
            <a:r>
              <a:rPr sz="2200" b="1" spc="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8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растительных</a:t>
            </a:r>
            <a:r>
              <a:rPr sz="2200" b="1" spc="8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маслах,</a:t>
            </a:r>
            <a:r>
              <a:rPr sz="2200" b="1" spc="85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поэтому последние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очень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важные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питании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человека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C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Жир</a:t>
            </a:r>
            <a:r>
              <a:rPr sz="2200" b="1" spc="600" dirty="0">
                <a:latin typeface="Times New Roman"/>
                <a:cs typeface="Times New Roman"/>
              </a:rPr>
              <a:t>    </a:t>
            </a:r>
            <a:r>
              <a:rPr sz="2200" b="1" dirty="0">
                <a:latin typeface="Times New Roman"/>
                <a:cs typeface="Times New Roman"/>
              </a:rPr>
              <a:t>рыб</a:t>
            </a:r>
            <a:r>
              <a:rPr sz="2200" b="1" spc="600" dirty="0">
                <a:latin typeface="Times New Roman"/>
                <a:cs typeface="Times New Roman"/>
              </a:rPr>
              <a:t>    </a:t>
            </a:r>
            <a:r>
              <a:rPr sz="2200" b="1" dirty="0">
                <a:latin typeface="Times New Roman"/>
                <a:cs typeface="Times New Roman"/>
              </a:rPr>
              <a:t>уникален</a:t>
            </a:r>
            <a:r>
              <a:rPr sz="2200" b="1" spc="600" dirty="0">
                <a:latin typeface="Times New Roman"/>
                <a:cs typeface="Times New Roman"/>
              </a:rPr>
              <a:t>    </a:t>
            </a:r>
            <a:r>
              <a:rPr sz="2200" b="1" dirty="0">
                <a:latin typeface="Times New Roman"/>
                <a:cs typeface="Times New Roman"/>
              </a:rPr>
              <a:t>тем,</a:t>
            </a:r>
            <a:r>
              <a:rPr sz="2200" b="1" spc="605" dirty="0">
                <a:latin typeface="Times New Roman"/>
                <a:cs typeface="Times New Roman"/>
              </a:rPr>
              <a:t>    </a:t>
            </a:r>
            <a:r>
              <a:rPr sz="2200" b="1" dirty="0">
                <a:latin typeface="Times New Roman"/>
                <a:cs typeface="Times New Roman"/>
              </a:rPr>
              <a:t>что</a:t>
            </a:r>
            <a:r>
              <a:rPr sz="2200" b="1" spc="600" dirty="0">
                <a:latin typeface="Times New Roman"/>
                <a:cs typeface="Times New Roman"/>
              </a:rPr>
              <a:t>    </a:t>
            </a:r>
            <a:r>
              <a:rPr sz="2200" b="1" spc="-10" dirty="0">
                <a:latin typeface="Times New Roman"/>
                <a:cs typeface="Times New Roman"/>
              </a:rPr>
              <a:t>содержит </a:t>
            </a:r>
            <a:r>
              <a:rPr sz="2200" b="1" dirty="0">
                <a:latin typeface="Times New Roman"/>
                <a:cs typeface="Times New Roman"/>
              </a:rPr>
              <a:t>полиненасыщенные</a:t>
            </a:r>
            <a:r>
              <a:rPr sz="2200" b="1" spc="1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жирные</a:t>
            </a:r>
            <a:r>
              <a:rPr sz="2200" b="1" spc="14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кислоты</a:t>
            </a:r>
            <a:r>
              <a:rPr sz="2200" b="1" spc="14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семейства</a:t>
            </a:r>
            <a:r>
              <a:rPr sz="2200" b="1" spc="140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омега-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2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00" b="1" spc="-50" dirty="0">
                <a:latin typeface="Times New Roman"/>
                <a:cs typeface="Times New Roman"/>
              </a:rPr>
              <a:t>с </a:t>
            </a:r>
            <a:r>
              <a:rPr sz="2200" b="1" dirty="0">
                <a:latin typeface="Times New Roman"/>
                <a:cs typeface="Times New Roman"/>
              </a:rPr>
              <a:t>длинной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боковой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цепью,</a:t>
            </a:r>
            <a:r>
              <a:rPr sz="2200" b="1" spc="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которых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нет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других</a:t>
            </a:r>
            <a:r>
              <a:rPr sz="2200" b="1" spc="70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животных </a:t>
            </a:r>
            <a:r>
              <a:rPr sz="2200" b="1" dirty="0">
                <a:latin typeface="Times New Roman"/>
                <a:cs typeface="Times New Roman"/>
              </a:rPr>
              <a:t>жирах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растительных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маслах.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Подавляющее</a:t>
            </a:r>
            <a:r>
              <a:rPr sz="2200" b="1" spc="61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большинство</a:t>
            </a:r>
            <a:r>
              <a:rPr sz="2200" b="1" spc="61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растительных</a:t>
            </a:r>
            <a:r>
              <a:rPr sz="2200" b="1" spc="615" dirty="0">
                <a:latin typeface="Times New Roman"/>
                <a:cs typeface="Times New Roman"/>
              </a:rPr>
              <a:t>   </a:t>
            </a:r>
            <a:r>
              <a:rPr sz="2200" b="1" spc="-10" dirty="0">
                <a:latin typeface="Times New Roman"/>
                <a:cs typeface="Times New Roman"/>
              </a:rPr>
              <a:t>масел </a:t>
            </a:r>
            <a:r>
              <a:rPr sz="2200" b="1" dirty="0">
                <a:latin typeface="Times New Roman"/>
                <a:cs typeface="Times New Roman"/>
              </a:rPr>
              <a:t>содержат</a:t>
            </a:r>
            <a:r>
              <a:rPr sz="2200" b="1" spc="2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больше</a:t>
            </a:r>
            <a:r>
              <a:rPr sz="2200" b="1" spc="2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ненасыщенных</a:t>
            </a:r>
            <a:r>
              <a:rPr sz="2200" b="1" spc="3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жирных</a:t>
            </a:r>
            <a:r>
              <a:rPr sz="2200" b="1" spc="2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кислот,</a:t>
            </a:r>
            <a:r>
              <a:rPr sz="2200" b="1" spc="3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чем</a:t>
            </a:r>
            <a:r>
              <a:rPr sz="2200" b="1" spc="30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жиры </a:t>
            </a:r>
            <a:r>
              <a:rPr sz="2200" b="1" dirty="0">
                <a:latin typeface="Times New Roman"/>
                <a:cs typeface="Times New Roman"/>
              </a:rPr>
              <a:t>животных,</a:t>
            </a:r>
            <a:r>
              <a:rPr sz="2200" b="1" spc="48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47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которых</a:t>
            </a:r>
            <a:r>
              <a:rPr sz="2200" b="1" spc="48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большую</a:t>
            </a:r>
            <a:r>
              <a:rPr sz="2200" b="1" spc="48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часть</a:t>
            </a:r>
            <a:r>
              <a:rPr sz="2200" b="1" spc="475" dirty="0">
                <a:latin typeface="Times New Roman"/>
                <a:cs typeface="Times New Roman"/>
              </a:rPr>
              <a:t>   </a:t>
            </a:r>
            <a:r>
              <a:rPr sz="2200" b="1" spc="-10" dirty="0">
                <a:latin typeface="Times New Roman"/>
                <a:cs typeface="Times New Roman"/>
              </a:rPr>
              <a:t>составляют насыщенные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жирные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кислоты.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7648" y="0"/>
            <a:ext cx="1872233" cy="1053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85" y="5454898"/>
            <a:ext cx="2400554" cy="14030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58" y="423494"/>
            <a:ext cx="5604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Минеральные</a:t>
            </a:r>
            <a:r>
              <a:rPr spc="-150" dirty="0"/>
              <a:t> </a:t>
            </a:r>
            <a:r>
              <a:rPr spc="-10" dirty="0"/>
              <a:t>вещества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081786"/>
            <a:ext cx="8446135" cy="53784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477520" indent="-342900">
              <a:lnSpc>
                <a:spcPct val="80100"/>
              </a:lnSpc>
              <a:spcBef>
                <a:spcPts val="62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Минеральные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вещества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(минеральные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элементы)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это </a:t>
            </a:r>
            <a:r>
              <a:rPr sz="2200" b="1" spc="-10" dirty="0">
                <a:latin typeface="Times New Roman"/>
                <a:cs typeface="Times New Roman"/>
              </a:rPr>
              <a:t>неорганические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составные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части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пищи,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являющиеся незаменимыми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пищеварительными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веществами.</a:t>
            </a:r>
            <a:endParaRPr sz="2200">
              <a:latin typeface="Times New Roman"/>
              <a:cs typeface="Times New Roman"/>
            </a:endParaRPr>
          </a:p>
          <a:p>
            <a:pPr marL="413384" marR="106680" indent="62230">
              <a:lnSpc>
                <a:spcPct val="80000"/>
              </a:lnSpc>
              <a:spcBef>
                <a:spcPts val="489"/>
              </a:spcBef>
              <a:tabLst>
                <a:tab pos="4991735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Принято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считать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незаменимыми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минеральный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элемент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</a:t>
            </a:r>
            <a:r>
              <a:rPr sz="2000" b="1" spc="-25" dirty="0">
                <a:latin typeface="Times New Roman"/>
                <a:cs typeface="Times New Roman"/>
              </a:rPr>
              <a:t> их </a:t>
            </a:r>
            <a:r>
              <a:rPr sz="2000" b="1" dirty="0">
                <a:latin typeface="Times New Roman"/>
                <a:cs typeface="Times New Roman"/>
              </a:rPr>
              <a:t>число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постоянно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растет.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Предполагается,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что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число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незаменимых </a:t>
            </a:r>
            <a:r>
              <a:rPr sz="2000" b="1" dirty="0">
                <a:latin typeface="Times New Roman"/>
                <a:cs typeface="Times New Roman"/>
              </a:rPr>
              <a:t>минеральных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элементов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может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достигнуть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2000" b="1" spc="-2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354965" marR="922019" indent="-342900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Минеральные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вещества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выполняют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разнообразные биологические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функции,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участвуют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множестве биохимических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реакций.</a:t>
            </a:r>
            <a:endParaRPr sz="2200">
              <a:latin typeface="Times New Roman"/>
              <a:cs typeface="Times New Roman"/>
            </a:endParaRPr>
          </a:p>
          <a:p>
            <a:pPr marL="413384">
              <a:lnSpc>
                <a:spcPts val="2375"/>
              </a:lnSpc>
            </a:pPr>
            <a:r>
              <a:rPr sz="2200" b="1" dirty="0">
                <a:latin typeface="Times New Roman"/>
                <a:cs typeface="Times New Roman"/>
              </a:rPr>
              <a:t>При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этом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каждому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минеральному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элементу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присущи</a:t>
            </a:r>
            <a:endParaRPr sz="2200">
              <a:latin typeface="Times New Roman"/>
              <a:cs typeface="Times New Roman"/>
            </a:endParaRPr>
          </a:p>
          <a:p>
            <a:pPr marL="413384">
              <a:lnSpc>
                <a:spcPts val="2375"/>
              </a:lnSpc>
            </a:pPr>
            <a:r>
              <a:rPr sz="2200" b="1" spc="-10" dirty="0">
                <a:latin typeface="Times New Roman"/>
                <a:cs typeface="Times New Roman"/>
              </a:rPr>
              <a:t>специфические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функции.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Минеральных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веществ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много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всех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продуктах,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однако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их </a:t>
            </a:r>
            <a:r>
              <a:rPr sz="2200" b="1" spc="-10" dirty="0">
                <a:latin typeface="Times New Roman"/>
                <a:cs typeface="Times New Roman"/>
              </a:rPr>
              <a:t>усвояемость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из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большинства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продуктов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низкая.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7C"/>
              </a:buClr>
              <a:buFont typeface="Wingdings"/>
              <a:buChar char=""/>
            </a:pPr>
            <a:endParaRPr sz="2250">
              <a:latin typeface="Times New Roman"/>
              <a:cs typeface="Times New Roman"/>
            </a:endParaRPr>
          </a:p>
          <a:p>
            <a:pPr marL="927100" indent="-914400">
              <a:lnSpc>
                <a:spcPts val="2375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sz="2200" b="1" dirty="0">
                <a:latin typeface="Times New Roman"/>
                <a:cs typeface="Times New Roman"/>
              </a:rPr>
              <a:t>Для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роста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развития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детей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подростков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наиболее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b="1" dirty="0">
                <a:latin typeface="Times New Roman"/>
                <a:cs typeface="Times New Roman"/>
              </a:rPr>
              <a:t>значение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имеют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кальций,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железо,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йод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цинк</a:t>
            </a:r>
            <a:r>
              <a:rPr sz="2200" b="1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929" y="343662"/>
            <a:ext cx="7346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Общие</a:t>
            </a:r>
            <a:r>
              <a:rPr sz="3200" spc="-40" dirty="0"/>
              <a:t> </a:t>
            </a:r>
            <a:r>
              <a:rPr sz="3200" dirty="0"/>
              <a:t>функции</a:t>
            </a:r>
            <a:r>
              <a:rPr sz="3200" spc="-15" dirty="0"/>
              <a:t> </a:t>
            </a:r>
            <a:r>
              <a:rPr sz="3200" dirty="0"/>
              <a:t>минеральных</a:t>
            </a:r>
            <a:r>
              <a:rPr sz="3200" spc="-30" dirty="0"/>
              <a:t> </a:t>
            </a:r>
            <a:r>
              <a:rPr sz="3200" spc="-10" dirty="0"/>
              <a:t>веществ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881644"/>
            <a:ext cx="8653145" cy="43599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439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Поддержание</a:t>
            </a:r>
            <a:r>
              <a:rPr sz="27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кислотно-щелочного</a:t>
            </a:r>
            <a:r>
              <a:rPr sz="27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равновесия</a:t>
            </a:r>
            <a:endParaRPr sz="27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254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1156335" algn="l"/>
              </a:tabLst>
            </a:pPr>
            <a:r>
              <a:rPr sz="2000" b="1" dirty="0">
                <a:latin typeface="Times New Roman"/>
                <a:cs typeface="Times New Roman"/>
              </a:rPr>
              <a:t>Хлор,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сера,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фосфор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образуют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кислотный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потенциал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тканей</a:t>
            </a:r>
            <a:endParaRPr sz="20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240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1156335" algn="l"/>
              </a:tabLst>
            </a:pPr>
            <a:r>
              <a:rPr sz="2000" b="1" dirty="0">
                <a:latin typeface="Times New Roman"/>
                <a:cs typeface="Times New Roman"/>
              </a:rPr>
              <a:t>Кальций,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калий,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натрий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магний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входят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состав</a:t>
            </a:r>
            <a:r>
              <a:rPr sz="2000" b="1" spc="-10" dirty="0">
                <a:latin typeface="Times New Roman"/>
                <a:cs typeface="Times New Roman"/>
              </a:rPr>
              <a:t> щелочей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620"/>
              </a:spcBef>
              <a:buClr>
                <a:srgbClr val="00007C"/>
              </a:buClr>
              <a:buSzPct val="7407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Кислото-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образующие</a:t>
            </a:r>
            <a:r>
              <a:rPr sz="27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элементы </a:t>
            </a:r>
            <a:r>
              <a:rPr sz="2700" b="1" dirty="0">
                <a:latin typeface="Times New Roman"/>
                <a:cs typeface="Times New Roman"/>
              </a:rPr>
              <a:t>превалируют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пище </a:t>
            </a:r>
            <a:r>
              <a:rPr sz="2700" b="1" dirty="0">
                <a:latin typeface="Times New Roman"/>
                <a:cs typeface="Times New Roman"/>
              </a:rPr>
              <a:t>богатой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белками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–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мясе,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рыбе,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птице,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яйцах, </a:t>
            </a:r>
            <a:r>
              <a:rPr sz="2700" b="1" dirty="0">
                <a:latin typeface="Times New Roman"/>
                <a:cs typeface="Times New Roman"/>
              </a:rPr>
              <a:t>продуктах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из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зерна</a:t>
            </a:r>
            <a:endParaRPr sz="2700">
              <a:latin typeface="Times New Roman"/>
              <a:cs typeface="Times New Roman"/>
            </a:endParaRPr>
          </a:p>
          <a:p>
            <a:pPr marL="355600" marR="959485" indent="-342900">
              <a:lnSpc>
                <a:spcPts val="2920"/>
              </a:lnSpc>
              <a:spcBef>
                <a:spcPts val="690"/>
              </a:spcBef>
              <a:buClr>
                <a:srgbClr val="00007C"/>
              </a:buClr>
              <a:buSzPct val="7407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Щелочные</a:t>
            </a:r>
            <a:r>
              <a:rPr sz="27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элементы</a:t>
            </a:r>
            <a:r>
              <a:rPr sz="2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преобладают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во</a:t>
            </a:r>
            <a:r>
              <a:rPr sz="2700" b="1" spc="-10" dirty="0">
                <a:latin typeface="Times New Roman"/>
                <a:cs typeface="Times New Roman"/>
              </a:rPr>
              <a:t> фруктах, </a:t>
            </a:r>
            <a:r>
              <a:rPr sz="2700" b="1" dirty="0">
                <a:latin typeface="Times New Roman"/>
                <a:cs typeface="Times New Roman"/>
              </a:rPr>
              <a:t>овощах,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орехах.</a:t>
            </a:r>
            <a:endParaRPr sz="2700">
              <a:latin typeface="Times New Roman"/>
              <a:cs typeface="Times New Roman"/>
            </a:endParaRPr>
          </a:p>
          <a:p>
            <a:pPr marL="355600" marR="206375" indent="-342900">
              <a:lnSpc>
                <a:spcPts val="2920"/>
              </a:lnSpc>
              <a:spcBef>
                <a:spcPts val="645"/>
              </a:spcBef>
              <a:buClr>
                <a:srgbClr val="00007C"/>
              </a:buClr>
              <a:buSzPct val="7407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700" b="1" dirty="0">
                <a:latin typeface="Times New Roman"/>
                <a:cs typeface="Times New Roman"/>
              </a:rPr>
              <a:t>Рацион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человека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содержит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легкий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перевес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кислото- </a:t>
            </a:r>
            <a:r>
              <a:rPr sz="2700" b="1" dirty="0">
                <a:latin typeface="Times New Roman"/>
                <a:cs typeface="Times New Roman"/>
              </a:rPr>
              <a:t>образующих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элементов,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но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организм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имеет </a:t>
            </a:r>
            <a:r>
              <a:rPr sz="2700" b="1" dirty="0">
                <a:latin typeface="Times New Roman"/>
                <a:cs typeface="Times New Roman"/>
              </a:rPr>
              <a:t>механизмы,</a:t>
            </a:r>
            <a:r>
              <a:rPr sz="2700" b="1" spc="-4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которые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поддерживают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равновесие.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5201792"/>
            <a:ext cx="1762378" cy="16562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5285030"/>
            <a:ext cx="2808351" cy="14897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41" y="397509"/>
            <a:ext cx="8249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Общие</a:t>
            </a:r>
            <a:r>
              <a:rPr sz="3600" spc="-20" dirty="0"/>
              <a:t> </a:t>
            </a:r>
            <a:r>
              <a:rPr sz="3600" dirty="0"/>
              <a:t>функции</a:t>
            </a:r>
            <a:r>
              <a:rPr sz="3600" spc="-15" dirty="0"/>
              <a:t> </a:t>
            </a:r>
            <a:r>
              <a:rPr sz="3600" dirty="0"/>
              <a:t>минеральных</a:t>
            </a:r>
            <a:r>
              <a:rPr sz="3600" spc="-20" dirty="0"/>
              <a:t> </a:t>
            </a:r>
            <a:r>
              <a:rPr sz="3600" spc="-10" dirty="0"/>
              <a:t>веществ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334" y="1043685"/>
            <a:ext cx="8702040" cy="550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 indent="-722630" algn="just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68181"/>
              <a:buFont typeface="Wingdings"/>
              <a:buChar char=""/>
              <a:tabLst>
                <a:tab pos="735330" algn="l"/>
              </a:tabLst>
            </a:pP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Регуляция</a:t>
            </a:r>
            <a:r>
              <a:rPr sz="3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биохимических</a:t>
            </a:r>
            <a:r>
              <a:rPr sz="3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реакций</a:t>
            </a:r>
            <a:endParaRPr sz="3300">
              <a:latin typeface="Times New Roman"/>
              <a:cs typeface="Times New Roman"/>
            </a:endParaRPr>
          </a:p>
          <a:p>
            <a:pPr marL="1155065" marR="5715" lvl="1" indent="-228600" algn="just">
              <a:lnSpc>
                <a:spcPct val="80000"/>
              </a:lnSpc>
              <a:spcBef>
                <a:spcPts val="620"/>
              </a:spcBef>
              <a:buClr>
                <a:srgbClr val="00007C"/>
              </a:buClr>
              <a:buSzPct val="64000"/>
              <a:buFont typeface="Wingdings"/>
              <a:buChar char=""/>
              <a:tabLst>
                <a:tab pos="1155700" algn="l"/>
              </a:tabLst>
            </a:pPr>
            <a:r>
              <a:rPr sz="2500" b="1" dirty="0">
                <a:latin typeface="Times New Roman"/>
                <a:cs typeface="Times New Roman"/>
              </a:rPr>
              <a:t>Минеральные</a:t>
            </a:r>
            <a:r>
              <a:rPr sz="2500" b="1" spc="7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элементы</a:t>
            </a:r>
            <a:r>
              <a:rPr sz="2500" b="1" spc="80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входят</a:t>
            </a:r>
            <a:r>
              <a:rPr sz="2500" b="1" spc="8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80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состав</a:t>
            </a:r>
            <a:r>
              <a:rPr sz="2500" b="1" spc="80" dirty="0">
                <a:latin typeface="Times New Roman"/>
                <a:cs typeface="Times New Roman"/>
              </a:rPr>
              <a:t>  </a:t>
            </a:r>
            <a:r>
              <a:rPr sz="2500" b="1" spc="-10" dirty="0">
                <a:latin typeface="Times New Roman"/>
                <a:cs typeface="Times New Roman"/>
              </a:rPr>
              <a:t>многих </a:t>
            </a:r>
            <a:r>
              <a:rPr sz="2500" b="1" dirty="0">
                <a:latin typeface="Times New Roman"/>
                <a:cs typeface="Times New Roman"/>
              </a:rPr>
              <a:t>ферментов.</a:t>
            </a:r>
            <a:r>
              <a:rPr sz="2500" b="1" spc="57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Например</a:t>
            </a:r>
            <a:r>
              <a:rPr sz="2500" b="1" spc="585" dirty="0">
                <a:latin typeface="Times New Roman"/>
                <a:cs typeface="Times New Roman"/>
              </a:rPr>
              <a:t> 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цинк</a:t>
            </a:r>
            <a:r>
              <a:rPr sz="2500" b="1" spc="58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входит</a:t>
            </a:r>
            <a:r>
              <a:rPr sz="2500" b="1" spc="580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580" dirty="0">
                <a:latin typeface="Times New Roman"/>
                <a:cs typeface="Times New Roman"/>
              </a:rPr>
              <a:t>  </a:t>
            </a:r>
            <a:r>
              <a:rPr sz="2500" b="1" spc="-10" dirty="0">
                <a:latin typeface="Times New Roman"/>
                <a:cs typeface="Times New Roman"/>
              </a:rPr>
              <a:t>состав </a:t>
            </a:r>
            <a:r>
              <a:rPr sz="2500" b="1" dirty="0">
                <a:latin typeface="Times New Roman"/>
                <a:cs typeface="Times New Roman"/>
              </a:rPr>
              <a:t>ферментов,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катализирующих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около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реакций</a:t>
            </a:r>
            <a:endParaRPr sz="2500">
              <a:latin typeface="Times New Roman"/>
              <a:cs typeface="Times New Roman"/>
            </a:endParaRPr>
          </a:p>
          <a:p>
            <a:pPr marL="1155065" marR="5715" lvl="1" indent="-228600" algn="just">
              <a:lnSpc>
                <a:spcPct val="80000"/>
              </a:lnSpc>
              <a:spcBef>
                <a:spcPts val="600"/>
              </a:spcBef>
              <a:buClr>
                <a:srgbClr val="00007C"/>
              </a:buClr>
              <a:buSzPct val="64000"/>
              <a:buFont typeface="Wingdings"/>
              <a:buChar char=""/>
              <a:tabLst>
                <a:tab pos="1155700" algn="l"/>
              </a:tabLst>
            </a:pPr>
            <a:r>
              <a:rPr sz="2500" b="1" dirty="0">
                <a:latin typeface="Times New Roman"/>
                <a:cs typeface="Times New Roman"/>
              </a:rPr>
              <a:t>Минеральные</a:t>
            </a:r>
            <a:r>
              <a:rPr sz="2500" b="1" spc="38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компоненты</a:t>
            </a:r>
            <a:r>
              <a:rPr sz="2500" b="1" spc="385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входят</a:t>
            </a:r>
            <a:r>
              <a:rPr sz="2500" b="1" spc="38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385" dirty="0">
                <a:latin typeface="Times New Roman"/>
                <a:cs typeface="Times New Roman"/>
              </a:rPr>
              <a:t>   </a:t>
            </a:r>
            <a:r>
              <a:rPr sz="2500" b="1" spc="-10" dirty="0">
                <a:latin typeface="Times New Roman"/>
                <a:cs typeface="Times New Roman"/>
              </a:rPr>
              <a:t>состав </a:t>
            </a:r>
            <a:r>
              <a:rPr sz="2500" b="1" dirty="0">
                <a:latin typeface="Times New Roman"/>
                <a:cs typeface="Times New Roman"/>
              </a:rPr>
              <a:t>гормонов</a:t>
            </a:r>
            <a:r>
              <a:rPr sz="2500" b="1" spc="37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37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других</a:t>
            </a:r>
            <a:r>
              <a:rPr sz="2500" b="1" spc="370" dirty="0">
                <a:latin typeface="Times New Roman"/>
                <a:cs typeface="Times New Roman"/>
              </a:rPr>
              <a:t>   </a:t>
            </a:r>
            <a:r>
              <a:rPr sz="2500" b="1" dirty="0">
                <a:latin typeface="Times New Roman"/>
                <a:cs typeface="Times New Roman"/>
              </a:rPr>
              <a:t>биологически</a:t>
            </a:r>
            <a:r>
              <a:rPr sz="2500" b="1" spc="370" dirty="0">
                <a:latin typeface="Times New Roman"/>
                <a:cs typeface="Times New Roman"/>
              </a:rPr>
              <a:t>   </a:t>
            </a:r>
            <a:r>
              <a:rPr sz="2500" b="1" spc="-10" dirty="0">
                <a:latin typeface="Times New Roman"/>
                <a:cs typeface="Times New Roman"/>
              </a:rPr>
              <a:t>активных </a:t>
            </a:r>
            <a:r>
              <a:rPr sz="2500" b="1" dirty="0">
                <a:latin typeface="Times New Roman"/>
                <a:cs typeface="Times New Roman"/>
              </a:rPr>
              <a:t>веществ,</a:t>
            </a:r>
            <a:r>
              <a:rPr sz="2500" b="1" spc="114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без</a:t>
            </a:r>
            <a:r>
              <a:rPr sz="2500" b="1" spc="10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которых</a:t>
            </a:r>
            <a:r>
              <a:rPr sz="2500" b="1" spc="10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образование</a:t>
            </a:r>
            <a:r>
              <a:rPr sz="2500" b="1" spc="114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или</a:t>
            </a:r>
            <a:r>
              <a:rPr sz="2500" b="1" spc="114" dirty="0">
                <a:latin typeface="Times New Roman"/>
                <a:cs typeface="Times New Roman"/>
              </a:rPr>
              <a:t>  </a:t>
            </a:r>
            <a:r>
              <a:rPr sz="2500" b="1" spc="-10" dirty="0">
                <a:latin typeface="Times New Roman"/>
                <a:cs typeface="Times New Roman"/>
              </a:rPr>
              <a:t>функции </a:t>
            </a:r>
            <a:r>
              <a:rPr sz="2500" b="1" dirty="0">
                <a:latin typeface="Times New Roman"/>
                <a:cs typeface="Times New Roman"/>
              </a:rPr>
              <a:t>этих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веществ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невозможны</a:t>
            </a:r>
            <a:endParaRPr sz="2500">
              <a:latin typeface="Times New Roman"/>
              <a:cs typeface="Times New Roman"/>
            </a:endParaRPr>
          </a:p>
          <a:p>
            <a:pPr marL="2018030" lvl="2" indent="-177165" algn="just">
              <a:lnSpc>
                <a:spcPts val="3465"/>
              </a:lnSpc>
              <a:buSzPct val="82758"/>
              <a:buChar char="-"/>
              <a:tabLst>
                <a:tab pos="2018664" algn="l"/>
              </a:tabLst>
            </a:pPr>
            <a:r>
              <a:rPr sz="2900" b="1" dirty="0">
                <a:latin typeface="Times New Roman"/>
                <a:cs typeface="Times New Roman"/>
              </a:rPr>
              <a:t>гемоглобин</a:t>
            </a:r>
            <a:r>
              <a:rPr sz="2900" b="1" spc="-7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содержит</a:t>
            </a:r>
            <a:r>
              <a:rPr sz="2900" b="1" spc="-45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железо</a:t>
            </a:r>
            <a:endParaRPr sz="2900">
              <a:latin typeface="Times New Roman"/>
              <a:cs typeface="Times New Roman"/>
            </a:endParaRPr>
          </a:p>
          <a:p>
            <a:pPr marL="2054860" lvl="2" indent="-213995" algn="just">
              <a:lnSpc>
                <a:spcPts val="3479"/>
              </a:lnSpc>
              <a:buChar char="-"/>
              <a:tabLst>
                <a:tab pos="2055495" algn="l"/>
              </a:tabLst>
            </a:pPr>
            <a:r>
              <a:rPr sz="2900" b="1" dirty="0">
                <a:latin typeface="Times New Roman"/>
                <a:cs typeface="Times New Roman"/>
              </a:rPr>
              <a:t>тироксин</a:t>
            </a:r>
            <a:r>
              <a:rPr sz="2900" b="1" spc="-3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содержит</a:t>
            </a:r>
            <a:r>
              <a:rPr sz="2900" b="1" spc="-50" dirty="0">
                <a:latin typeface="Times New Roman"/>
                <a:cs typeface="Times New Roman"/>
              </a:rPr>
              <a:t> </a:t>
            </a:r>
            <a:r>
              <a:rPr sz="2900" b="1" spc="-25" dirty="0">
                <a:latin typeface="Times New Roman"/>
                <a:cs typeface="Times New Roman"/>
              </a:rPr>
              <a:t>йод</a:t>
            </a:r>
            <a:endParaRPr sz="2900">
              <a:latin typeface="Times New Roman"/>
              <a:cs typeface="Times New Roman"/>
            </a:endParaRPr>
          </a:p>
          <a:p>
            <a:pPr marL="772795" indent="-760730" algn="just">
              <a:lnSpc>
                <a:spcPts val="3960"/>
              </a:lnSpc>
              <a:buClr>
                <a:srgbClr val="00007C"/>
              </a:buClr>
              <a:buSzPct val="74242"/>
              <a:buFont typeface="Wingdings"/>
              <a:buChar char=""/>
              <a:tabLst>
                <a:tab pos="773430" algn="l"/>
              </a:tabLst>
            </a:pP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Минералы</a:t>
            </a:r>
            <a:r>
              <a:rPr sz="3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как составные</a:t>
            </a:r>
            <a:r>
              <a:rPr sz="3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части </a:t>
            </a:r>
            <a:r>
              <a:rPr sz="3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тела</a:t>
            </a:r>
            <a:endParaRPr sz="3300">
              <a:latin typeface="Times New Roman"/>
              <a:cs typeface="Times New Roman"/>
            </a:endParaRPr>
          </a:p>
          <a:p>
            <a:pPr marL="1155065" marR="5080" lvl="1" indent="-228600" algn="just">
              <a:lnSpc>
                <a:spcPct val="80000"/>
              </a:lnSpc>
              <a:spcBef>
                <a:spcPts val="620"/>
              </a:spcBef>
              <a:buClr>
                <a:srgbClr val="00007C"/>
              </a:buClr>
              <a:buSzPct val="64000"/>
              <a:buFont typeface="Wingdings"/>
              <a:buChar char=""/>
              <a:tabLst>
                <a:tab pos="123507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Минеральные</a:t>
            </a:r>
            <a:r>
              <a:rPr sz="2500" b="1" spc="229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элементы,</a:t>
            </a:r>
            <a:r>
              <a:rPr sz="2500" b="1" spc="225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такие</a:t>
            </a:r>
            <a:r>
              <a:rPr sz="2500" b="1" spc="229" dirty="0">
                <a:latin typeface="Times New Roman"/>
                <a:cs typeface="Times New Roman"/>
              </a:rPr>
              <a:t>  </a:t>
            </a:r>
            <a:r>
              <a:rPr sz="2500" b="1" dirty="0">
                <a:latin typeface="Times New Roman"/>
                <a:cs typeface="Times New Roman"/>
              </a:rPr>
              <a:t>как</a:t>
            </a:r>
            <a:r>
              <a:rPr sz="2500" b="1" spc="229" dirty="0">
                <a:latin typeface="Times New Roman"/>
                <a:cs typeface="Times New Roman"/>
              </a:rPr>
              <a:t> 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кальций</a:t>
            </a:r>
            <a:r>
              <a:rPr sz="2500" b="1" spc="229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фосфор</a:t>
            </a:r>
            <a:r>
              <a:rPr sz="25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являются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основными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компонентами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костей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5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зубов,</a:t>
            </a:r>
            <a:r>
              <a:rPr sz="2500" b="1" spc="5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т.е.</a:t>
            </a:r>
            <a:r>
              <a:rPr sz="2500" b="1" spc="5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служат</a:t>
            </a:r>
            <a:r>
              <a:rPr sz="2500" b="1" spc="5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материалом</a:t>
            </a:r>
            <a:r>
              <a:rPr sz="2500" b="1" spc="5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для</a:t>
            </a:r>
            <a:r>
              <a:rPr sz="2500" b="1" spc="5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образования </a:t>
            </a:r>
            <a:r>
              <a:rPr sz="2500" b="1" dirty="0">
                <a:latin typeface="Times New Roman"/>
                <a:cs typeface="Times New Roman"/>
              </a:rPr>
              <a:t>этих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тканей.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Энергетическая</a:t>
            </a:r>
            <a:r>
              <a:rPr spc="-170" dirty="0"/>
              <a:t> </a:t>
            </a:r>
            <a:r>
              <a:rPr dirty="0"/>
              <a:t>ценность</a:t>
            </a:r>
            <a:r>
              <a:rPr spc="-155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2414397"/>
            <a:ext cx="255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848995"/>
            <a:ext cx="8736330" cy="35636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4965" marR="447675" indent="-342900">
              <a:lnSpc>
                <a:spcPct val="79800"/>
              </a:lnSpc>
              <a:spcBef>
                <a:spcPts val="755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6465" algn="l"/>
                <a:tab pos="927100" algn="l"/>
                <a:tab pos="3670300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Пища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обеспечивает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организм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энергией, </a:t>
            </a:r>
            <a:r>
              <a:rPr sz="2700" b="1" dirty="0">
                <a:latin typeface="Times New Roman"/>
                <a:cs typeface="Times New Roman"/>
              </a:rPr>
              <a:t>необходимой</a:t>
            </a:r>
            <a:r>
              <a:rPr sz="2700" b="1" spc="-8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для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выполнения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всех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видов</a:t>
            </a:r>
            <a:r>
              <a:rPr sz="2700" b="1" spc="-4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работы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50" dirty="0">
                <a:latin typeface="Times New Roman"/>
                <a:cs typeface="Times New Roman"/>
              </a:rPr>
              <a:t>и </a:t>
            </a:r>
            <a:r>
              <a:rPr sz="2700" b="1" dirty="0">
                <a:latin typeface="Times New Roman"/>
                <a:cs typeface="Times New Roman"/>
              </a:rPr>
              <a:t>выполнения</a:t>
            </a:r>
            <a:r>
              <a:rPr sz="2700" b="1" spc="-7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всех</a:t>
            </a:r>
            <a:r>
              <a:rPr sz="2700" b="1" dirty="0">
                <a:latin typeface="Times New Roman"/>
                <a:cs typeface="Times New Roman"/>
              </a:rPr>
              <a:t>	физиологических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функций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354965" marR="5080" indent="571500">
              <a:lnSpc>
                <a:spcPct val="80000"/>
              </a:lnSpc>
            </a:pPr>
            <a:r>
              <a:rPr sz="2700" b="1" dirty="0">
                <a:latin typeface="Times New Roman"/>
                <a:cs typeface="Times New Roman"/>
              </a:rPr>
              <a:t>Общие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суточные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энергозатраты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складываются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-25" dirty="0">
                <a:latin typeface="Times New Roman"/>
                <a:cs typeface="Times New Roman"/>
              </a:rPr>
              <a:t>из </a:t>
            </a:r>
            <a:r>
              <a:rPr sz="2700" b="1" dirty="0">
                <a:latin typeface="Times New Roman"/>
                <a:cs typeface="Times New Roman"/>
              </a:rPr>
              <a:t>затрат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энергии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основной</a:t>
            </a:r>
            <a:r>
              <a:rPr sz="27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обмен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(выполнение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всех </a:t>
            </a:r>
            <a:r>
              <a:rPr sz="2700" b="1" dirty="0">
                <a:latin typeface="Times New Roman"/>
                <a:cs typeface="Times New Roman"/>
              </a:rPr>
              <a:t>физиологических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функций</a:t>
            </a:r>
            <a:r>
              <a:rPr sz="2700" b="1" spc="-7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 полном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покое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50" dirty="0">
                <a:latin typeface="Times New Roman"/>
                <a:cs typeface="Times New Roman"/>
              </a:rPr>
              <a:t>и </a:t>
            </a:r>
            <a:r>
              <a:rPr sz="2700" b="1" dirty="0">
                <a:latin typeface="Times New Roman"/>
                <a:cs typeface="Times New Roman"/>
              </a:rPr>
              <a:t>поддержание</a:t>
            </a:r>
            <a:r>
              <a:rPr sz="2700" b="1" spc="-7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температуры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тела),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выполнение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физической</a:t>
            </a:r>
            <a:r>
              <a:rPr sz="27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работы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на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переваривание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усвоение </a:t>
            </a:r>
            <a:r>
              <a:rPr sz="2700" b="1" dirty="0">
                <a:latin typeface="Times New Roman"/>
                <a:cs typeface="Times New Roman"/>
              </a:rPr>
              <a:t>самой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пищи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(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пищевой</a:t>
            </a:r>
            <a:r>
              <a:rPr sz="27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термогенез</a:t>
            </a:r>
            <a:r>
              <a:rPr sz="2700" b="1" spc="-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4798567"/>
            <a:ext cx="8597900" cy="17545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45"/>
              </a:spcBef>
              <a:buClr>
                <a:srgbClr val="00007C"/>
              </a:buClr>
              <a:buSzPct val="74074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700" b="1" dirty="0">
                <a:latin typeface="Times New Roman"/>
                <a:cs typeface="Times New Roman"/>
              </a:rPr>
              <a:t>Калорийность</a:t>
            </a:r>
            <a:r>
              <a:rPr sz="2700" b="1" spc="-8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энергетическая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ценность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пищи </a:t>
            </a:r>
            <a:r>
              <a:rPr sz="2700" b="1" dirty="0">
                <a:latin typeface="Times New Roman"/>
                <a:cs typeface="Times New Roman"/>
              </a:rPr>
              <a:t>складывается</a:t>
            </a:r>
            <a:r>
              <a:rPr sz="2700" b="1" spc="-8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из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энергетической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ценности </a:t>
            </a:r>
            <a:r>
              <a:rPr sz="2700" b="1" dirty="0">
                <a:latin typeface="Times New Roman"/>
                <a:cs typeface="Times New Roman"/>
              </a:rPr>
              <a:t>содержащихся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</a:t>
            </a:r>
            <a:r>
              <a:rPr sz="2700" b="1" spc="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ней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белков,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жиров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углеводов.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spc="-25" dirty="0">
                <a:latin typeface="Times New Roman"/>
                <a:cs typeface="Times New Roman"/>
              </a:rPr>
              <a:t>При </a:t>
            </a:r>
            <a:r>
              <a:rPr sz="2700" b="1" dirty="0">
                <a:latin typeface="Times New Roman"/>
                <a:cs typeface="Times New Roman"/>
              </a:rPr>
              <a:t>окислении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в</a:t>
            </a:r>
            <a:r>
              <a:rPr sz="2700" b="1" spc="-4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организме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1г.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белков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углеводов </a:t>
            </a:r>
            <a:r>
              <a:rPr sz="2700" b="1" dirty="0">
                <a:latin typeface="Times New Roman"/>
                <a:cs typeface="Times New Roman"/>
              </a:rPr>
              <a:t>освобождается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4,1</a:t>
            </a:r>
            <a:r>
              <a:rPr sz="2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ккал</a:t>
            </a:r>
            <a:r>
              <a:rPr sz="2700" b="1" dirty="0">
                <a:latin typeface="Times New Roman"/>
                <a:cs typeface="Times New Roman"/>
              </a:rPr>
              <a:t>,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а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1г.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жиров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9,3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ккал</a:t>
            </a:r>
            <a:r>
              <a:rPr sz="2700" b="1" spc="-10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70" y="362838"/>
            <a:ext cx="4799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E4"/>
                </a:solidFill>
              </a:rPr>
              <a:t>История</a:t>
            </a:r>
            <a:r>
              <a:rPr sz="3200" spc="-35" dirty="0">
                <a:solidFill>
                  <a:srgbClr val="0000E4"/>
                </a:solidFill>
              </a:rPr>
              <a:t> </a:t>
            </a:r>
            <a:r>
              <a:rPr sz="3200" dirty="0">
                <a:solidFill>
                  <a:srgbClr val="0000E4"/>
                </a:solidFill>
              </a:rPr>
              <a:t>науки</a:t>
            </a:r>
            <a:r>
              <a:rPr sz="3200" spc="-5" dirty="0">
                <a:solidFill>
                  <a:srgbClr val="0000E4"/>
                </a:solidFill>
              </a:rPr>
              <a:t> </a:t>
            </a:r>
            <a:r>
              <a:rPr sz="3200" dirty="0">
                <a:solidFill>
                  <a:srgbClr val="0000E4"/>
                </a:solidFill>
              </a:rPr>
              <a:t>о </a:t>
            </a:r>
            <a:r>
              <a:rPr sz="3200" spc="-10" dirty="0">
                <a:solidFill>
                  <a:srgbClr val="0000E4"/>
                </a:solidFill>
              </a:rPr>
              <a:t>питании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859281"/>
            <a:ext cx="8300084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Древние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манускрипты,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летописи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научные </a:t>
            </a:r>
            <a:r>
              <a:rPr sz="2500" b="1" dirty="0">
                <a:latin typeface="Times New Roman"/>
                <a:cs typeface="Times New Roman"/>
              </a:rPr>
              <a:t>трактаты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свидетельствуют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глубоком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понимании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уже </a:t>
            </a:r>
            <a:r>
              <a:rPr sz="2500" b="1" dirty="0">
                <a:latin typeface="Times New Roman"/>
                <a:cs typeface="Times New Roman"/>
              </a:rPr>
              <a:t>тогда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роли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питания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поддержании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здоровья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человека.</a:t>
            </a:r>
            <a:endParaRPr sz="2500">
              <a:latin typeface="Times New Roman"/>
              <a:cs typeface="Times New Roman"/>
            </a:endParaRPr>
          </a:p>
          <a:p>
            <a:pPr marL="413384" marR="932180">
              <a:lnSpc>
                <a:spcPct val="100000"/>
              </a:lnSpc>
              <a:spcBef>
                <a:spcPts val="600"/>
              </a:spcBef>
            </a:pP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Ветхом</a:t>
            </a:r>
            <a:r>
              <a:rPr sz="25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Новом</a:t>
            </a:r>
            <a:r>
              <a:rPr sz="2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Завете,</a:t>
            </a:r>
            <a:r>
              <a:rPr sz="2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Коране</a:t>
            </a:r>
            <a:r>
              <a:rPr sz="2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присутствуют определенные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предписания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правильного (рационального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питания).</a:t>
            </a:r>
            <a:endParaRPr sz="2500">
              <a:latin typeface="Times New Roman"/>
              <a:cs typeface="Times New Roman"/>
            </a:endParaRPr>
          </a:p>
          <a:p>
            <a:pPr marL="355600" marR="407034" indent="-342900">
              <a:lnSpc>
                <a:spcPct val="100000"/>
              </a:lnSpc>
              <a:spcBef>
                <a:spcPts val="60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Однако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течение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многих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веков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взгляды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на </a:t>
            </a:r>
            <a:r>
              <a:rPr sz="2500" b="1" dirty="0">
                <a:latin typeface="Times New Roman"/>
                <a:cs typeface="Times New Roman"/>
              </a:rPr>
              <a:t>здоровое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питание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базировались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лишь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на </a:t>
            </a:r>
            <a:r>
              <a:rPr sz="2500" b="1" spc="-10" dirty="0">
                <a:latin typeface="Times New Roman"/>
                <a:cs typeface="Times New Roman"/>
              </a:rPr>
              <a:t>эмпирическом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опыте.</a:t>
            </a:r>
            <a:r>
              <a:rPr sz="2500" b="1" spc="-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только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3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r>
              <a:rPr sz="2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столетии выдающимися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немецкими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учеными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Ю.</a:t>
            </a:r>
            <a:r>
              <a:rPr sz="2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Либихом </a:t>
            </a:r>
            <a:r>
              <a:rPr sz="2500" b="1" spc="-20" dirty="0">
                <a:latin typeface="Times New Roman"/>
                <a:cs typeface="Times New Roman"/>
              </a:rPr>
              <a:t>(1803-</a:t>
            </a:r>
            <a:r>
              <a:rPr sz="2500" b="1" dirty="0">
                <a:latin typeface="Times New Roman"/>
                <a:cs typeface="Times New Roman"/>
              </a:rPr>
              <a:t>1873гг),</a:t>
            </a:r>
            <a:r>
              <a:rPr sz="2500" b="1" spc="-1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К.</a:t>
            </a:r>
            <a:r>
              <a:rPr sz="2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Фойтом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(1831-</a:t>
            </a:r>
            <a:r>
              <a:rPr sz="2500" b="1" dirty="0">
                <a:latin typeface="Times New Roman"/>
                <a:cs typeface="Times New Roman"/>
              </a:rPr>
              <a:t>1908гг),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М.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Рубнером </a:t>
            </a:r>
            <a:r>
              <a:rPr sz="2500" b="1" spc="-20" dirty="0">
                <a:latin typeface="Times New Roman"/>
                <a:cs typeface="Times New Roman"/>
              </a:rPr>
              <a:t>(1854-</a:t>
            </a:r>
            <a:r>
              <a:rPr sz="2500" b="1" dirty="0">
                <a:latin typeface="Times New Roman"/>
                <a:cs typeface="Times New Roman"/>
              </a:rPr>
              <a:t>1932гг)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были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разработаны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первые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научные </a:t>
            </a:r>
            <a:r>
              <a:rPr sz="2500" b="1" dirty="0">
                <a:latin typeface="Times New Roman"/>
                <a:cs typeface="Times New Roman"/>
              </a:rPr>
              <a:t>подходы</a:t>
            </a:r>
            <a:r>
              <a:rPr sz="2500" b="1" spc="-12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определению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потребностей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человека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в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основных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пищевых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веществах.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7378"/>
            <a:ext cx="737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Энергетическая</a:t>
            </a:r>
            <a:r>
              <a:rPr spc="-170" dirty="0"/>
              <a:t> </a:t>
            </a:r>
            <a:r>
              <a:rPr dirty="0"/>
              <a:t>ценность</a:t>
            </a:r>
            <a:r>
              <a:rPr spc="-155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927049"/>
            <a:ext cx="8498840" cy="5588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330200" indent="-342900">
              <a:lnSpc>
                <a:spcPts val="2400"/>
              </a:lnSpc>
              <a:spcBef>
                <a:spcPts val="67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Энергию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дают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не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все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составные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части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пищи. Источниками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являются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три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класса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основных </a:t>
            </a:r>
            <a:r>
              <a:rPr sz="2500" b="1" dirty="0">
                <a:latin typeface="Times New Roman"/>
                <a:cs typeface="Times New Roman"/>
              </a:rPr>
              <a:t>пищевых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веществ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белки,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жиры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углеводы.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7C"/>
              </a:buClr>
              <a:buFont typeface="Wingdings"/>
              <a:buChar char=""/>
            </a:pPr>
            <a:endParaRPr sz="31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типичной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российской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пище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белки</a:t>
            </a:r>
            <a:r>
              <a:rPr sz="2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дают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11-14% </a:t>
            </a:r>
            <a:r>
              <a:rPr sz="2500" b="1" dirty="0">
                <a:latin typeface="Times New Roman"/>
                <a:cs typeface="Times New Roman"/>
              </a:rPr>
              <a:t>энергии,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жиры</a:t>
            </a:r>
            <a:r>
              <a:rPr sz="25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33%,</a:t>
            </a:r>
            <a:r>
              <a:rPr sz="2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углеводы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более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половины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или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=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55%</a:t>
            </a:r>
            <a:r>
              <a:rPr sz="2500" b="1" dirty="0">
                <a:latin typeface="Times New Roman"/>
                <a:cs typeface="Times New Roman"/>
              </a:rPr>
              <a:t>.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Главный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источник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пище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углеводы </a:t>
            </a:r>
            <a:r>
              <a:rPr sz="2500" b="1" dirty="0">
                <a:latin typeface="Times New Roman"/>
                <a:cs typeface="Times New Roman"/>
              </a:rPr>
              <a:t>(крахмал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сахара),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обеспечивают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наибольшую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квоту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рационе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человека,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на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втором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месте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жиры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dirty="0">
                <a:latin typeface="Times New Roman"/>
                <a:cs typeface="Times New Roman"/>
              </a:rPr>
              <a:t>затем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белки.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C"/>
              </a:buClr>
              <a:buFont typeface="Wingdings"/>
              <a:buChar char=""/>
            </a:pPr>
            <a:endParaRPr sz="3100">
              <a:latin typeface="Times New Roman"/>
              <a:cs typeface="Times New Roman"/>
            </a:endParaRPr>
          </a:p>
          <a:p>
            <a:pPr marL="355600" marR="115570" indent="-342900">
              <a:lnSpc>
                <a:spcPct val="80000"/>
              </a:lnSpc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spc="-10" dirty="0">
                <a:latin typeface="Times New Roman"/>
                <a:cs typeface="Times New Roman"/>
              </a:rPr>
              <a:t>Эффективность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использования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для </a:t>
            </a:r>
            <a:r>
              <a:rPr sz="2500" b="1" spc="-10" dirty="0">
                <a:latin typeface="Times New Roman"/>
                <a:cs typeface="Times New Roman"/>
              </a:rPr>
              <a:t>осуществления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физиологических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функций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spc="-10" dirty="0">
                <a:latin typeface="Times New Roman"/>
                <a:cs typeface="Times New Roman"/>
              </a:rPr>
              <a:t>биохимических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процессов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составляет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20-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25%</a:t>
            </a:r>
            <a:r>
              <a:rPr sz="2500" b="1" dirty="0">
                <a:latin typeface="Times New Roman"/>
                <a:cs typeface="Times New Roman"/>
              </a:rPr>
              <a:t>.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Большая </a:t>
            </a:r>
            <a:r>
              <a:rPr sz="2500" b="1" dirty="0">
                <a:latin typeface="Times New Roman"/>
                <a:cs typeface="Times New Roman"/>
              </a:rPr>
              <a:t>часть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энергии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пищи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(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75-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80%</a:t>
            </a:r>
            <a:r>
              <a:rPr sz="2500" b="1" dirty="0">
                <a:latin typeface="Times New Roman"/>
                <a:cs typeface="Times New Roman"/>
              </a:rPr>
              <a:t>)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выделяется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spc="-10" dirty="0">
                <a:latin typeface="Times New Roman"/>
                <a:cs typeface="Times New Roman"/>
              </a:rPr>
              <a:t>рассеивается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виде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тепла,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поддерживающего постоянную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температуру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тела.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7378"/>
            <a:ext cx="737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Энергетическая</a:t>
            </a:r>
            <a:r>
              <a:rPr spc="-170" dirty="0"/>
              <a:t> </a:t>
            </a:r>
            <a:r>
              <a:rPr dirty="0"/>
              <a:t>ценность</a:t>
            </a:r>
            <a:r>
              <a:rPr spc="-155" dirty="0"/>
              <a:t> </a:t>
            </a:r>
            <a:r>
              <a:rPr spc="-20" dirty="0"/>
              <a:t>пищи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37717"/>
            <a:ext cx="8402320" cy="50552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119380" indent="-343535">
              <a:lnSpc>
                <a:spcPct val="80000"/>
              </a:lnSpc>
              <a:spcBef>
                <a:spcPts val="62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Энергозатраты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зависят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от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пола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возраста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человека.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У </a:t>
            </a:r>
            <a:r>
              <a:rPr sz="2200" b="1" dirty="0">
                <a:latin typeface="Times New Roman"/>
                <a:cs typeface="Times New Roman"/>
              </a:rPr>
              <a:t>детей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подростков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энергия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затрачивается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также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рост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тела.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увеличением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возраста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энергозатраты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снижаются.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marR="166370" indent="-343535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Энергозатраты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человека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студенческого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возраста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с </a:t>
            </a:r>
            <a:r>
              <a:rPr sz="2200" b="1" spc="-10" dirty="0">
                <a:latin typeface="Times New Roman"/>
                <a:cs typeface="Times New Roman"/>
              </a:rPr>
              <a:t>умеренной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физической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нагрузкой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приблизительно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составляет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2200-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3000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ккал/сутки</a:t>
            </a:r>
            <a:r>
              <a:rPr sz="2200" b="1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marR="139065" indent="-343535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Затраты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энергии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физическую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работу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относятся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к </a:t>
            </a:r>
            <a:r>
              <a:rPr sz="2200" b="1" spc="-10" dirty="0">
                <a:latin typeface="Times New Roman"/>
                <a:cs typeface="Times New Roman"/>
              </a:rPr>
              <a:t>регулируемым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затратам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могут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произвольно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изменяться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при </a:t>
            </a:r>
            <a:r>
              <a:rPr sz="2200" b="1" spc="-10" dirty="0">
                <a:latin typeface="Times New Roman"/>
                <a:cs typeface="Times New Roman"/>
              </a:rPr>
              <a:t>изменении</a:t>
            </a:r>
            <a:r>
              <a:rPr sz="2200" b="1" spc="-1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физической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активности.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Потребление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энергии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пищей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количествах, превышающих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потребность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организма,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приводит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отложению </a:t>
            </a:r>
            <a:r>
              <a:rPr sz="2200" b="1" dirty="0">
                <a:latin typeface="Times New Roman"/>
                <a:cs typeface="Times New Roman"/>
              </a:rPr>
              <a:t>жира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увеличению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массы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тела.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Если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энергии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потребляется </a:t>
            </a:r>
            <a:r>
              <a:rPr sz="2200" b="1" dirty="0">
                <a:latin typeface="Times New Roman"/>
                <a:cs typeface="Times New Roman"/>
              </a:rPr>
              <a:t>меньше,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чем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затрачивается,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то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масса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тела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снижается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с </a:t>
            </a:r>
            <a:r>
              <a:rPr sz="2200" b="1" spc="-10" dirty="0">
                <a:latin typeface="Times New Roman"/>
                <a:cs typeface="Times New Roman"/>
              </a:rPr>
              <a:t>уменьшением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запасов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жира.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5445"/>
            <a:ext cx="7223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Пищевая</a:t>
            </a:r>
            <a:r>
              <a:rPr sz="3200" spc="-45" dirty="0"/>
              <a:t> </a:t>
            </a:r>
            <a:r>
              <a:rPr sz="3200" dirty="0"/>
              <a:t>ценность</a:t>
            </a:r>
            <a:r>
              <a:rPr sz="3200" spc="-35" dirty="0"/>
              <a:t> </a:t>
            </a:r>
            <a:r>
              <a:rPr sz="3200" dirty="0"/>
              <a:t>продуктов</a:t>
            </a:r>
            <a:r>
              <a:rPr sz="3200" spc="-35" dirty="0"/>
              <a:t> </a:t>
            </a:r>
            <a:r>
              <a:rPr sz="3200" spc="-10" dirty="0"/>
              <a:t>питания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334" y="888237"/>
            <a:ext cx="8095615" cy="51930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457200" indent="-342900">
              <a:lnSpc>
                <a:spcPct val="100299"/>
              </a:lnSpc>
              <a:spcBef>
                <a:spcPts val="85"/>
              </a:spcBef>
              <a:buClr>
                <a:srgbClr val="00007C"/>
              </a:buClr>
              <a:buSzPct val="81818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spc="-10" dirty="0">
                <a:latin typeface="Times New Roman"/>
                <a:cs typeface="Times New Roman"/>
              </a:rPr>
              <a:t>Человечество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использует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питании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около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тысячи источников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пищевых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продуктов.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точки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зрения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науки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о </a:t>
            </a:r>
            <a:r>
              <a:rPr sz="2200" b="1" dirty="0">
                <a:latin typeface="Times New Roman"/>
                <a:cs typeface="Times New Roman"/>
              </a:rPr>
              <a:t>питании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человека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все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многообразие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пищевых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продуктов </a:t>
            </a:r>
            <a:r>
              <a:rPr sz="2200" b="1" dirty="0">
                <a:latin typeface="Times New Roman"/>
                <a:cs typeface="Times New Roman"/>
              </a:rPr>
              <a:t>выделяют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5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основных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групп:</a:t>
            </a:r>
            <a:endParaRPr sz="2200">
              <a:latin typeface="Times New Roman"/>
              <a:cs typeface="Times New Roman"/>
            </a:endParaRPr>
          </a:p>
          <a:p>
            <a:pPr marL="1327785" lvl="1" indent="-505459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AutoNum type="arabicPeriod"/>
              <a:tabLst>
                <a:tab pos="1327785" algn="l"/>
                <a:tab pos="1328420" algn="l"/>
              </a:tabLst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Молоко</a:t>
            </a:r>
            <a:r>
              <a:rPr sz="2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молочные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продукты</a:t>
            </a:r>
            <a:endParaRPr sz="2200">
              <a:latin typeface="Times New Roman"/>
              <a:cs typeface="Times New Roman"/>
            </a:endParaRPr>
          </a:p>
          <a:p>
            <a:pPr marL="1327785" lvl="1" indent="-505459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AutoNum type="arabicPeriod"/>
              <a:tabLst>
                <a:tab pos="1327785" algn="l"/>
                <a:tab pos="1328420" algn="l"/>
              </a:tabLst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Мясные</a:t>
            </a:r>
            <a:r>
              <a:rPr sz="2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продукты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заменители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мяса</a:t>
            </a:r>
            <a:endParaRPr sz="2200">
              <a:latin typeface="Times New Roman"/>
              <a:cs typeface="Times New Roman"/>
            </a:endParaRPr>
          </a:p>
          <a:p>
            <a:pPr marL="1327785" lvl="1" indent="-505459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AutoNum type="arabicPeriod"/>
              <a:tabLst>
                <a:tab pos="1327785" algn="l"/>
                <a:tab pos="1328420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Продукты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из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зерна</a:t>
            </a:r>
            <a:endParaRPr sz="2200">
              <a:latin typeface="Times New Roman"/>
              <a:cs typeface="Times New Roman"/>
            </a:endParaRPr>
          </a:p>
          <a:p>
            <a:pPr marL="1327785" lvl="1" indent="-505459">
              <a:lnSpc>
                <a:spcPct val="100000"/>
              </a:lnSpc>
              <a:spcBef>
                <a:spcPts val="525"/>
              </a:spcBef>
              <a:buClr>
                <a:srgbClr val="00007C"/>
              </a:buClr>
              <a:buSzPct val="63636"/>
              <a:buAutoNum type="arabicPeriod"/>
              <a:tabLst>
                <a:tab pos="1327785" algn="l"/>
                <a:tab pos="1328420" algn="l"/>
              </a:tabLst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Овощи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фрукты</a:t>
            </a:r>
            <a:endParaRPr sz="2200">
              <a:latin typeface="Times New Roman"/>
              <a:cs typeface="Times New Roman"/>
            </a:endParaRPr>
          </a:p>
          <a:p>
            <a:pPr marL="1327785" lvl="1" indent="-505459">
              <a:lnSpc>
                <a:spcPct val="100000"/>
              </a:lnSpc>
              <a:spcBef>
                <a:spcPts val="530"/>
              </a:spcBef>
              <a:buClr>
                <a:srgbClr val="00007C"/>
              </a:buClr>
              <a:buSzPct val="63636"/>
              <a:buAutoNum type="arabicPeriod"/>
              <a:tabLst>
                <a:tab pos="1327785" algn="l"/>
                <a:tab pos="1328420" algn="l"/>
              </a:tabLst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Жиры,</a:t>
            </a:r>
            <a:r>
              <a:rPr sz="2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масла,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сахар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сладости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7C"/>
              </a:buClr>
              <a:buFont typeface="Times New Roman"/>
              <a:buAutoNum type="arabicPeriod"/>
            </a:pP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Деление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пищевых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продуктов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группы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проводится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по </a:t>
            </a:r>
            <a:r>
              <a:rPr sz="2200" b="1" dirty="0">
                <a:latin typeface="Times New Roman"/>
                <a:cs typeface="Times New Roman"/>
              </a:rPr>
              <a:t>признаку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источника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их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происхождения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пищевой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ценности. </a:t>
            </a:r>
            <a:r>
              <a:rPr sz="2200" b="1" dirty="0">
                <a:latin typeface="Times New Roman"/>
                <a:cs typeface="Times New Roman"/>
              </a:rPr>
              <a:t>Так,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одну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группу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мясопродуктами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включены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бобовые, содержащие,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как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мясопродукты,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высокие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величины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белка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19480"/>
            <a:ext cx="8112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Пищевая</a:t>
            </a:r>
            <a:r>
              <a:rPr sz="3600" spc="-40" dirty="0"/>
              <a:t> </a:t>
            </a:r>
            <a:r>
              <a:rPr sz="3600" dirty="0"/>
              <a:t>ценность</a:t>
            </a:r>
            <a:r>
              <a:rPr sz="3600" spc="-25" dirty="0"/>
              <a:t> </a:t>
            </a:r>
            <a:r>
              <a:rPr sz="3600" dirty="0"/>
              <a:t>продуктов</a:t>
            </a:r>
            <a:r>
              <a:rPr sz="3600" spc="-30" dirty="0"/>
              <a:t> </a:t>
            </a:r>
            <a:r>
              <a:rPr sz="3600" spc="-10" dirty="0"/>
              <a:t>питания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334" y="1122934"/>
            <a:ext cx="8018145" cy="51962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4965" marR="5080" indent="-342900">
              <a:lnSpc>
                <a:spcPct val="90300"/>
              </a:lnSpc>
              <a:spcBef>
                <a:spcPts val="450"/>
              </a:spcBef>
              <a:buClr>
                <a:srgbClr val="00007C"/>
              </a:buClr>
              <a:buSzPct val="80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Каждая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группа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продуктов </a:t>
            </a:r>
            <a:r>
              <a:rPr sz="3000" b="1" dirty="0">
                <a:latin typeface="Times New Roman"/>
                <a:cs typeface="Times New Roman"/>
              </a:rPr>
              <a:t>характеризуется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определённым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составом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и </a:t>
            </a:r>
            <a:r>
              <a:rPr sz="3000" b="1" dirty="0">
                <a:latin typeface="Times New Roman"/>
                <a:cs typeface="Times New Roman"/>
              </a:rPr>
              <a:t>пищевыми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свойствами,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но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не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содержит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всех </a:t>
            </a:r>
            <a:r>
              <a:rPr sz="3000" b="1" dirty="0">
                <a:latin typeface="Times New Roman"/>
                <a:cs typeface="Times New Roman"/>
              </a:rPr>
              <a:t>необходимых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человеку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пищевых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веществ</a:t>
            </a:r>
            <a:endParaRPr sz="3000">
              <a:latin typeface="Times New Roman"/>
              <a:cs typeface="Times New Roman"/>
            </a:endParaRPr>
          </a:p>
          <a:p>
            <a:pPr marL="354965" marR="160020" indent="-342900">
              <a:lnSpc>
                <a:spcPct val="90000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Только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комбинация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из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продуктов </a:t>
            </a:r>
            <a:r>
              <a:rPr sz="3000" b="1" dirty="0">
                <a:latin typeface="Times New Roman"/>
                <a:cs typeface="Times New Roman"/>
              </a:rPr>
              <a:t>различных</a:t>
            </a:r>
            <a:r>
              <a:rPr sz="3000" b="1" spc="-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групп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даёт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набор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всех</a:t>
            </a:r>
            <a:r>
              <a:rPr sz="3000" b="1" spc="-10" dirty="0">
                <a:latin typeface="Times New Roman"/>
                <a:cs typeface="Times New Roman"/>
              </a:rPr>
              <a:t> пищевых </a:t>
            </a:r>
            <a:r>
              <a:rPr sz="3000" b="1" dirty="0">
                <a:latin typeface="Times New Roman"/>
                <a:cs typeface="Times New Roman"/>
              </a:rPr>
              <a:t>веществ в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достаточном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для </a:t>
            </a:r>
            <a:r>
              <a:rPr sz="3000" b="1" spc="-10" dirty="0">
                <a:latin typeface="Times New Roman"/>
                <a:cs typeface="Times New Roman"/>
              </a:rPr>
              <a:t>организма </a:t>
            </a:r>
            <a:r>
              <a:rPr sz="3000" b="1" dirty="0">
                <a:latin typeface="Times New Roman"/>
                <a:cs typeface="Times New Roman"/>
              </a:rPr>
              <a:t>количествах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соотношении</a:t>
            </a:r>
            <a:endParaRPr sz="3000">
              <a:latin typeface="Times New Roman"/>
              <a:cs typeface="Times New Roman"/>
            </a:endParaRPr>
          </a:p>
          <a:p>
            <a:pPr marL="354965" marR="322580" indent="-342900">
              <a:lnSpc>
                <a:spcPct val="90000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3000" b="1" dirty="0">
                <a:latin typeface="Times New Roman"/>
                <a:cs typeface="Times New Roman"/>
              </a:rPr>
              <a:t>Обогащение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продуктов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массового </a:t>
            </a:r>
            <a:r>
              <a:rPr sz="3000" b="1" dirty="0">
                <a:latin typeface="Times New Roman"/>
                <a:cs typeface="Times New Roman"/>
              </a:rPr>
              <a:t>потребления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микронутриентами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–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один</a:t>
            </a:r>
            <a:r>
              <a:rPr sz="3000" b="1" spc="-4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Times New Roman"/>
                <a:cs typeface="Times New Roman"/>
              </a:rPr>
              <a:t>из </a:t>
            </a:r>
            <a:r>
              <a:rPr sz="3000" b="1" dirty="0">
                <a:latin typeface="Times New Roman"/>
                <a:cs typeface="Times New Roman"/>
              </a:rPr>
              <a:t>эффективных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путей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устранения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дефицита микронутриентов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198" y="496011"/>
            <a:ext cx="5720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Молоко</a:t>
            </a:r>
            <a:r>
              <a:rPr sz="3200" spc="-30" dirty="0"/>
              <a:t> </a:t>
            </a:r>
            <a:r>
              <a:rPr sz="3200" dirty="0"/>
              <a:t>и молочные</a:t>
            </a:r>
            <a:r>
              <a:rPr sz="3200" spc="-30" dirty="0"/>
              <a:t> </a:t>
            </a:r>
            <a:r>
              <a:rPr sz="3200" spc="-10" dirty="0"/>
              <a:t>продукты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60196"/>
            <a:ext cx="7876540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5795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Важное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питании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человека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источники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легко </a:t>
            </a:r>
            <a:r>
              <a:rPr sz="2400" b="1" dirty="0">
                <a:latin typeface="Times New Roman"/>
                <a:cs typeface="Times New Roman"/>
              </a:rPr>
              <a:t>усвояемого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кальция,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белка,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витаминов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А,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Ограничения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жирные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сорта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молочных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продуктов </a:t>
            </a:r>
            <a:r>
              <a:rPr sz="2400" b="1" dirty="0">
                <a:latin typeface="Times New Roman"/>
                <a:cs typeface="Times New Roman"/>
              </a:rPr>
              <a:t>содержат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насыщенные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жирные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кислоты и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холестерин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"/>
            </a:pPr>
            <a:endParaRPr sz="365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Мясные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продукты</a:t>
            </a:r>
            <a:r>
              <a:rPr sz="32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и</a:t>
            </a:r>
            <a:r>
              <a:rPr sz="32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заменители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мяса</a:t>
            </a:r>
            <a:endParaRPr sz="3200">
              <a:latin typeface="Times New Roman"/>
              <a:cs typeface="Times New Roman"/>
            </a:endParaRPr>
          </a:p>
          <a:p>
            <a:pPr marL="355600" marR="553085" indent="-342900">
              <a:lnSpc>
                <a:spcPct val="100000"/>
              </a:lnSpc>
              <a:spcBef>
                <a:spcPts val="5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Важное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питании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человека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источники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белка,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железа,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цинка,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витаминов группы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В,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включая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  <a:p>
            <a:pPr marL="355600" marR="183515" indent="-342900">
              <a:lnSpc>
                <a:spcPct val="1000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Ограничения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жирные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сорта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богаты</a:t>
            </a:r>
            <a:r>
              <a:rPr sz="2400" b="1" spc="-10" dirty="0">
                <a:latin typeface="Times New Roman"/>
                <a:cs typeface="Times New Roman"/>
              </a:rPr>
              <a:t> насыщенными </a:t>
            </a:r>
            <a:r>
              <a:rPr sz="2400" b="1" dirty="0">
                <a:latin typeface="Times New Roman"/>
                <a:cs typeface="Times New Roman"/>
              </a:rPr>
              <a:t>животными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жирами</a:t>
            </a:r>
            <a:endParaRPr sz="2400">
              <a:latin typeface="Times New Roman"/>
              <a:cs typeface="Times New Roman"/>
            </a:endParaRPr>
          </a:p>
          <a:p>
            <a:pPr marL="355600" marR="183515" indent="-342900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группу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заменителей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мяса относятся: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бобы,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фасоль,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соя,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орехи,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семена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519" y="286638"/>
            <a:ext cx="4415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Продукты</a:t>
            </a:r>
            <a:r>
              <a:rPr spc="-114" dirty="0"/>
              <a:t> </a:t>
            </a:r>
            <a:r>
              <a:rPr dirty="0"/>
              <a:t>из</a:t>
            </a:r>
            <a:r>
              <a:rPr spc="-114" dirty="0"/>
              <a:t> </a:t>
            </a:r>
            <a:r>
              <a:rPr spc="-10" dirty="0"/>
              <a:t>зерна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00201"/>
            <a:ext cx="8013700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Важное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питании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человека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как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источники: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железа</a:t>
            </a:r>
            <a:r>
              <a:rPr sz="3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других</a:t>
            </a:r>
            <a:r>
              <a:rPr sz="3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минеральных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веществ крахмала</a:t>
            </a:r>
            <a:endParaRPr sz="3000">
              <a:latin typeface="Times New Roman"/>
              <a:cs typeface="Times New Roman"/>
            </a:endParaRPr>
          </a:p>
          <a:p>
            <a:pPr marL="927100" marR="1758950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пищевых</a:t>
            </a:r>
            <a:r>
              <a:rPr sz="3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волокон</a:t>
            </a:r>
            <a:r>
              <a:rPr sz="3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(клетчатки)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витаминов</a:t>
            </a:r>
            <a:r>
              <a:rPr sz="3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группы</a:t>
            </a:r>
            <a:r>
              <a:rPr sz="3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Низкое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содержание</a:t>
            </a:r>
            <a:r>
              <a:rPr sz="3000" b="1" spc="-20" dirty="0">
                <a:latin typeface="Times New Roman"/>
                <a:cs typeface="Times New Roman"/>
              </a:rPr>
              <a:t> жира</a:t>
            </a:r>
            <a:endParaRPr sz="3000">
              <a:latin typeface="Times New Roman"/>
              <a:cs typeface="Times New Roman"/>
            </a:endParaRPr>
          </a:p>
          <a:p>
            <a:pPr marL="355600" marR="442595" indent="-342900">
              <a:lnSpc>
                <a:spcPct val="100000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Ограничения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–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практически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отсутствуют </a:t>
            </a:r>
            <a:r>
              <a:rPr sz="3000" b="1" dirty="0">
                <a:latin typeface="Times New Roman"/>
                <a:cs typeface="Times New Roman"/>
              </a:rPr>
              <a:t>для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продуктов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без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добавления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жира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и </a:t>
            </a:r>
            <a:r>
              <a:rPr sz="3000" b="1" dirty="0">
                <a:latin typeface="Times New Roman"/>
                <a:cs typeface="Times New Roman"/>
              </a:rPr>
              <a:t>сахара.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Не содержат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витамина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Times New Roman"/>
                <a:cs typeface="Times New Roman"/>
              </a:rPr>
              <a:t>С.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009" y="5056756"/>
            <a:ext cx="2409825" cy="177888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1557" y="293623"/>
            <a:ext cx="4043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Овощи</a:t>
            </a:r>
            <a:r>
              <a:rPr spc="-8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10" dirty="0"/>
              <a:t>фрукты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3911"/>
            <a:ext cx="7492365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Важное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питании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человека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как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источники: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пищевых</a:t>
            </a:r>
            <a:r>
              <a:rPr sz="28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волокон</a:t>
            </a:r>
            <a:endParaRPr sz="2800">
              <a:latin typeface="Times New Roman"/>
              <a:cs typeface="Times New Roman"/>
            </a:endParaRPr>
          </a:p>
          <a:p>
            <a:pPr marL="927100" marR="3514090">
              <a:lnSpc>
                <a:spcPct val="100000"/>
              </a:lnSpc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β-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каротина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фолиевой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кислоты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витамина</a:t>
            </a:r>
            <a:r>
              <a:rPr sz="28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endParaRPr sz="2800">
              <a:latin typeface="Times New Roman"/>
              <a:cs typeface="Times New Roman"/>
            </a:endParaRPr>
          </a:p>
          <a:p>
            <a:pPr marL="927100" marR="557784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калия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воды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Содержат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мало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жира,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натрия</a:t>
            </a:r>
            <a:endParaRPr sz="2800">
              <a:latin typeface="Times New Roman"/>
              <a:cs typeface="Times New Roman"/>
            </a:endParaRPr>
          </a:p>
          <a:p>
            <a:pPr marL="355600" marR="360680" indent="-342900">
              <a:lnSpc>
                <a:spcPct val="100000"/>
              </a:lnSpc>
              <a:spcBef>
                <a:spcPts val="6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Низкокалорийное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сочетании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большим объемом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Ограничения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практически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отсутствуют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1556766"/>
            <a:ext cx="3600450" cy="25176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8594" y="347598"/>
            <a:ext cx="624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Жиры,</a:t>
            </a:r>
            <a:r>
              <a:rPr sz="3600" spc="-20" dirty="0"/>
              <a:t> </a:t>
            </a:r>
            <a:r>
              <a:rPr sz="3600" dirty="0"/>
              <a:t>масла,</a:t>
            </a:r>
            <a:r>
              <a:rPr sz="3600" spc="-10" dirty="0"/>
              <a:t> </a:t>
            </a:r>
            <a:r>
              <a:rPr sz="3600" dirty="0"/>
              <a:t>сахар,</a:t>
            </a:r>
            <a:r>
              <a:rPr sz="3600" spc="-10" dirty="0"/>
              <a:t> сладости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0200" y="1219327"/>
            <a:ext cx="831786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1800" indent="-343535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Сахар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жир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оказались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одной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группе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продуктов,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так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это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чистые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источники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энергии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Жиры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масла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несут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себе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ряд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незаменимых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веществ:</a:t>
            </a:r>
            <a:endParaRPr sz="2400">
              <a:latin typeface="Times New Roman"/>
              <a:cs typeface="Times New Roman"/>
            </a:endParaRPr>
          </a:p>
          <a:p>
            <a:pPr marL="355600" marR="427355" indent="-343535">
              <a:lnSpc>
                <a:spcPct val="1000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Рекомендуется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ограничивать потребления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жиров,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как </a:t>
            </a:r>
            <a:r>
              <a:rPr sz="2400" b="1" dirty="0">
                <a:latin typeface="Times New Roman"/>
                <a:cs typeface="Times New Roman"/>
              </a:rPr>
              <a:t>высоко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калорийных</a:t>
            </a:r>
            <a:r>
              <a:rPr sz="2400" b="1" spc="-10" dirty="0">
                <a:latin typeface="Times New Roman"/>
                <a:cs typeface="Times New Roman"/>
              </a:rPr>
              <a:t> продуктов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Не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рекомендуется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потреблять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чистого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сахара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в </a:t>
            </a:r>
            <a:r>
              <a:rPr sz="2400" b="1" spc="-20" dirty="0">
                <a:latin typeface="Times New Roman"/>
                <a:cs typeface="Times New Roman"/>
              </a:rPr>
              <a:t>день</a:t>
            </a:r>
            <a:endParaRPr sz="2400">
              <a:latin typeface="Times New Roman"/>
              <a:cs typeface="Times New Roman"/>
            </a:endParaRPr>
          </a:p>
          <a:p>
            <a:pPr marL="355600" marR="251460" indent="-343535">
              <a:lnSpc>
                <a:spcPct val="1000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Кондитерские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изделия,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конфеты,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шоколад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содержат </a:t>
            </a:r>
            <a:r>
              <a:rPr sz="2400" b="1" dirty="0">
                <a:latin typeface="Times New Roman"/>
                <a:cs typeface="Times New Roman"/>
              </a:rPr>
              <a:t>большое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количество жира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сахара,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поэтому </a:t>
            </a:r>
            <a:r>
              <a:rPr sz="2400" b="1" dirty="0">
                <a:latin typeface="Times New Roman"/>
                <a:cs typeface="Times New Roman"/>
              </a:rPr>
              <a:t>высококалорийны. Они,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правило,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весьма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скудны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в </a:t>
            </a:r>
            <a:r>
              <a:rPr sz="2400" b="1" dirty="0">
                <a:latin typeface="Times New Roman"/>
                <a:cs typeface="Times New Roman"/>
              </a:rPr>
              <a:t>отношении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незаменимых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пищевых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веществ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5270318"/>
            <a:ext cx="2267711" cy="15755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507" y="5605181"/>
            <a:ext cx="1597091" cy="1220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293623"/>
            <a:ext cx="77063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Обогащение</a:t>
            </a:r>
            <a:r>
              <a:rPr spc="-229" dirty="0"/>
              <a:t> </a:t>
            </a:r>
            <a:r>
              <a:rPr dirty="0"/>
              <a:t>пищевых</a:t>
            </a:r>
            <a:r>
              <a:rPr spc="-200" dirty="0"/>
              <a:t> </a:t>
            </a:r>
            <a:r>
              <a:rPr spc="-10" dirty="0"/>
              <a:t>продуктов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3288538"/>
            <a:ext cx="23749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999236"/>
            <a:ext cx="7912100" cy="50552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95"/>
              </a:spcBef>
              <a:buClr>
                <a:srgbClr val="00007C"/>
              </a:buClr>
              <a:buSzPct val="74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500" b="1" dirty="0">
                <a:latin typeface="Times New Roman"/>
                <a:cs typeface="Times New Roman"/>
              </a:rPr>
              <a:t>Практика</a:t>
            </a:r>
            <a:r>
              <a:rPr sz="2500" b="1" spc="-1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обогащения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пищевых</a:t>
            </a:r>
            <a:r>
              <a:rPr sz="2500" b="1" spc="-114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продуктов микронутриентами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началась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США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конце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1920-</a:t>
            </a:r>
            <a:r>
              <a:rPr sz="2500" b="1" spc="-50" dirty="0">
                <a:latin typeface="Times New Roman"/>
                <a:cs typeface="Times New Roman"/>
              </a:rPr>
              <a:t>х </a:t>
            </a:r>
            <a:r>
              <a:rPr sz="2500" b="1" dirty="0">
                <a:latin typeface="Times New Roman"/>
                <a:cs typeface="Times New Roman"/>
              </a:rPr>
              <a:t>годов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йодирования</a:t>
            </a:r>
            <a:r>
              <a:rPr sz="25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соли</a:t>
            </a:r>
            <a:r>
              <a:rPr sz="2500" b="1" dirty="0">
                <a:latin typeface="Times New Roman"/>
                <a:cs typeface="Times New Roman"/>
              </a:rPr>
              <a:t>.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1938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г.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приняты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нормы </a:t>
            </a:r>
            <a:r>
              <a:rPr sz="2500" b="1" dirty="0">
                <a:latin typeface="Times New Roman"/>
                <a:cs typeface="Times New Roman"/>
              </a:rPr>
              <a:t>обогащения</a:t>
            </a:r>
            <a:r>
              <a:rPr sz="2500" b="1" spc="-11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муки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тиамином,</a:t>
            </a:r>
            <a:r>
              <a:rPr sz="25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рибофлавином</a:t>
            </a:r>
            <a:r>
              <a:rPr sz="2500" b="1" spc="-10" dirty="0">
                <a:latin typeface="Times New Roman"/>
                <a:cs typeface="Times New Roman"/>
              </a:rPr>
              <a:t>,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ниацином</a:t>
            </a:r>
            <a:r>
              <a:rPr sz="2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железом</a:t>
            </a:r>
            <a:r>
              <a:rPr sz="2500" b="1" dirty="0">
                <a:latin typeface="Times New Roman"/>
                <a:cs typeface="Times New Roman"/>
              </a:rPr>
              <a:t>.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Советском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Союзе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1939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г. </a:t>
            </a:r>
            <a:r>
              <a:rPr sz="2500" b="1" dirty="0">
                <a:latin typeface="Times New Roman"/>
                <a:cs typeface="Times New Roman"/>
              </a:rPr>
              <a:t>принято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постановление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об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обогащении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муки </a:t>
            </a:r>
            <a:r>
              <a:rPr sz="2500" b="1" spc="-10" dirty="0">
                <a:latin typeface="Times New Roman"/>
                <a:cs typeface="Times New Roman"/>
              </a:rPr>
              <a:t>витаминами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РР</a:t>
            </a:r>
            <a:r>
              <a:rPr sz="2500" b="1" spc="-2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5600" marR="45085" indent="571500">
              <a:lnSpc>
                <a:spcPct val="80000"/>
              </a:lnSpc>
              <a:spcBef>
                <a:spcPts val="600"/>
              </a:spcBef>
            </a:pPr>
            <a:r>
              <a:rPr sz="2500" b="1" dirty="0">
                <a:latin typeface="Times New Roman"/>
                <a:cs typeface="Times New Roman"/>
              </a:rPr>
              <a:t>Продукты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питания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настоящее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время </a:t>
            </a:r>
            <a:r>
              <a:rPr sz="2500" b="1" dirty="0">
                <a:latin typeface="Times New Roman"/>
                <a:cs typeface="Times New Roman"/>
              </a:rPr>
              <a:t>обогащаются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не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только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незаменимыми микронутриентами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–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витаминами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минеральными веществами,</a:t>
            </a:r>
            <a:r>
              <a:rPr sz="2500" b="1" spc="-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но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другими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компонентами:</a:t>
            </a:r>
            <a:endParaRPr sz="2500">
              <a:latin typeface="Times New Roman"/>
              <a:cs typeface="Times New Roman"/>
            </a:endParaRPr>
          </a:p>
          <a:p>
            <a:pPr marL="1111250" lvl="1" indent="-184785">
              <a:lnSpc>
                <a:spcPct val="100000"/>
              </a:lnSpc>
              <a:buChar char="-"/>
              <a:tabLst>
                <a:tab pos="1111885" algn="l"/>
              </a:tabLst>
            </a:pPr>
            <a:r>
              <a:rPr sz="2500" b="1" dirty="0">
                <a:latin typeface="Times New Roman"/>
                <a:cs typeface="Times New Roman"/>
              </a:rPr>
              <a:t>пищевыми</a:t>
            </a:r>
            <a:r>
              <a:rPr sz="2500" b="1" spc="-13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волокнами</a:t>
            </a:r>
            <a:endParaRPr sz="2500">
              <a:latin typeface="Times New Roman"/>
              <a:cs typeface="Times New Roman"/>
            </a:endParaRPr>
          </a:p>
          <a:p>
            <a:pPr marL="1111250" lvl="1" indent="-184785">
              <a:lnSpc>
                <a:spcPct val="100000"/>
              </a:lnSpc>
              <a:buChar char="-"/>
              <a:tabLst>
                <a:tab pos="1111885" algn="l"/>
              </a:tabLst>
            </a:pPr>
            <a:r>
              <a:rPr sz="2500" b="1" spc="-20" dirty="0">
                <a:latin typeface="Times New Roman"/>
                <a:cs typeface="Times New Roman"/>
              </a:rPr>
              <a:t>полиненасыщенными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жирными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кислотами</a:t>
            </a:r>
            <a:endParaRPr sz="2500">
              <a:latin typeface="Times New Roman"/>
              <a:cs typeface="Times New Roman"/>
            </a:endParaRPr>
          </a:p>
          <a:p>
            <a:pPr marL="1111250" lvl="1" indent="-184785">
              <a:lnSpc>
                <a:spcPct val="100000"/>
              </a:lnSpc>
              <a:buChar char="-"/>
              <a:tabLst>
                <a:tab pos="1111885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фосфолипидами</a:t>
            </a:r>
            <a:endParaRPr sz="2500">
              <a:latin typeface="Times New Roman"/>
              <a:cs typeface="Times New Roman"/>
            </a:endParaRPr>
          </a:p>
          <a:p>
            <a:pPr marL="1111250" lvl="1" indent="-184785">
              <a:lnSpc>
                <a:spcPct val="100000"/>
              </a:lnSpc>
              <a:buChar char="-"/>
              <a:tabLst>
                <a:tab pos="1111885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пробиотиками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(бифидобактерии)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955" y="351536"/>
            <a:ext cx="6584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Питание</a:t>
            </a:r>
            <a:r>
              <a:rPr spc="-114" dirty="0"/>
              <a:t> </a:t>
            </a:r>
            <a:r>
              <a:rPr dirty="0"/>
              <a:t>детей</a:t>
            </a:r>
            <a:r>
              <a:rPr spc="-95" dirty="0"/>
              <a:t> </a:t>
            </a:r>
            <a:r>
              <a:rPr dirty="0"/>
              <a:t>и</a:t>
            </a:r>
            <a:r>
              <a:rPr spc="-85" dirty="0"/>
              <a:t> </a:t>
            </a:r>
            <a:r>
              <a:rPr spc="-10" dirty="0"/>
              <a:t>подростков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75435"/>
            <a:ext cx="7855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400" b="1" dirty="0">
                <a:latin typeface="Times New Roman"/>
                <a:cs typeface="Times New Roman"/>
              </a:rPr>
              <a:t>Правильное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питание детей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подростков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имеет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224654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441196"/>
            <a:ext cx="8340090" cy="529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8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только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медицинское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значение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фактор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сохранения </a:t>
            </a:r>
            <a:r>
              <a:rPr sz="2400" b="1" dirty="0">
                <a:latin typeface="Times New Roman"/>
                <a:cs typeface="Times New Roman"/>
              </a:rPr>
              <a:t>здоровья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конкретного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ребёнка,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но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большое</a:t>
            </a:r>
            <a:r>
              <a:rPr sz="2400" b="1" spc="-10" dirty="0">
                <a:latin typeface="Times New Roman"/>
                <a:cs typeface="Times New Roman"/>
              </a:rPr>
              <a:t> социальное </a:t>
            </a:r>
            <a:r>
              <a:rPr sz="2400" b="1" dirty="0">
                <a:latin typeface="Times New Roman"/>
                <a:cs typeface="Times New Roman"/>
              </a:rPr>
              <a:t>значение,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фактор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определяющий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здоровье</a:t>
            </a:r>
            <a:r>
              <a:rPr sz="2400" b="1" spc="-10" dirty="0">
                <a:latin typeface="Times New Roman"/>
                <a:cs typeface="Times New Roman"/>
              </a:rPr>
              <a:t> будущих поколений</a:t>
            </a:r>
            <a:endParaRPr sz="2400">
              <a:latin typeface="Times New Roman"/>
              <a:cs typeface="Times New Roman"/>
            </a:endParaRPr>
          </a:p>
          <a:p>
            <a:pPr marL="355600" marR="36830" indent="-342900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Детский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организм отличается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бурным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ростом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dirty="0">
                <a:latin typeface="Times New Roman"/>
                <a:cs typeface="Times New Roman"/>
              </a:rPr>
              <a:t>развитие,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что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обуславливает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повышенную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потребность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в </a:t>
            </a:r>
            <a:r>
              <a:rPr sz="2400" b="1" dirty="0">
                <a:latin typeface="Times New Roman"/>
                <a:cs typeface="Times New Roman"/>
              </a:rPr>
              <a:t>пищевых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веществах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энергии</a:t>
            </a:r>
            <a:endParaRPr sz="2400">
              <a:latin typeface="Times New Roman"/>
              <a:cs typeface="Times New Roman"/>
            </a:endParaRPr>
          </a:p>
          <a:p>
            <a:pPr marL="355600" marR="91440" indent="571500">
              <a:lnSpc>
                <a:spcPct val="100000"/>
              </a:lnSpc>
              <a:spcBef>
                <a:spcPts val="580"/>
              </a:spcBef>
              <a:tabLst>
                <a:tab pos="2896870" algn="l"/>
              </a:tabLst>
            </a:pPr>
            <a:r>
              <a:rPr sz="2400" b="1" dirty="0">
                <a:latin typeface="Times New Roman"/>
                <a:cs typeface="Times New Roman"/>
              </a:rPr>
              <a:t>Грудной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возраст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подростковый</a:t>
            </a:r>
            <a:r>
              <a:rPr sz="2400" b="1" spc="-10" dirty="0">
                <a:latin typeface="Times New Roman"/>
                <a:cs typeface="Times New Roman"/>
              </a:rPr>
              <a:t> возраст характеризуются</a:t>
            </a:r>
            <a:r>
              <a:rPr sz="2400" b="1" dirty="0">
                <a:latin typeface="Times New Roman"/>
                <a:cs typeface="Times New Roman"/>
              </a:rPr>
              <a:t>	наибольшей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потребностью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пищевых </a:t>
            </a:r>
            <a:r>
              <a:rPr sz="2400" b="1" dirty="0">
                <a:latin typeface="Times New Roman"/>
                <a:cs typeface="Times New Roman"/>
              </a:rPr>
              <a:t>веществах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энергии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единицу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массы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тела.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Универсальным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критерием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доступности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детей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подростков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основных пищевых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веществ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энергии </a:t>
            </a:r>
            <a:r>
              <a:rPr sz="2400" b="1" dirty="0">
                <a:latin typeface="Times New Roman"/>
                <a:cs typeface="Times New Roman"/>
              </a:rPr>
              <a:t>являются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антропометрические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показатели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физического развития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244" y="293623"/>
            <a:ext cx="5986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История</a:t>
            </a:r>
            <a:r>
              <a:rPr spc="-105" dirty="0"/>
              <a:t> </a:t>
            </a:r>
            <a:r>
              <a:rPr dirty="0"/>
              <a:t>науки</a:t>
            </a:r>
            <a:r>
              <a:rPr spc="-105" dirty="0"/>
              <a:t> </a:t>
            </a:r>
            <a:r>
              <a:rPr dirty="0"/>
              <a:t>о</a:t>
            </a:r>
            <a:r>
              <a:rPr spc="-100" dirty="0"/>
              <a:t> </a:t>
            </a:r>
            <a:r>
              <a:rPr spc="-10" dirty="0"/>
              <a:t>питании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2178177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300220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858139"/>
            <a:ext cx="8291830" cy="4928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6670" indent="-342900">
              <a:lnSpc>
                <a:spcPct val="80000"/>
              </a:lnSpc>
              <a:spcBef>
                <a:spcPts val="675"/>
              </a:spcBef>
              <a:buClr>
                <a:srgbClr val="00007C"/>
              </a:buClr>
              <a:buSzPct val="6875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России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научные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основы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проблем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стали </a:t>
            </a:r>
            <a:r>
              <a:rPr sz="2400" b="1" dirty="0">
                <a:latin typeface="Times New Roman"/>
                <a:cs typeface="Times New Roman"/>
              </a:rPr>
              <a:t>активно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разрабатываться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веке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такими </a:t>
            </a:r>
            <a:r>
              <a:rPr sz="2400" b="1" dirty="0">
                <a:latin typeface="Times New Roman"/>
                <a:cs typeface="Times New Roman"/>
              </a:rPr>
              <a:t>выдающимися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русскими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учеными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как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А.П</a:t>
            </a:r>
            <a:r>
              <a:rPr sz="2400" b="1" spc="-20" dirty="0">
                <a:latin typeface="Times New Roman"/>
                <a:cs typeface="Times New Roman"/>
              </a:rPr>
              <a:t>.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Доброславин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В.В.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Памутин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Ф.Ф.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Эрисман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Г.В.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Хлопин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29209" indent="571500">
              <a:lnSpc>
                <a:spcPct val="8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1930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г.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Москве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был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создан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Институт</a:t>
            </a: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питания</a:t>
            </a:r>
            <a:r>
              <a:rPr sz="24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МЗ </a:t>
            </a:r>
            <a:r>
              <a:rPr sz="2400" b="1" dirty="0">
                <a:latin typeface="Times New Roman"/>
                <a:cs typeface="Times New Roman"/>
              </a:rPr>
              <a:t>СССР.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Под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руководством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профессора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Б.И.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Збарского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В </a:t>
            </a:r>
            <a:r>
              <a:rPr sz="2400" b="1" dirty="0">
                <a:latin typeface="Times New Roman"/>
                <a:cs typeface="Times New Roman"/>
              </a:rPr>
              <a:t>последующие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годы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директорами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института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были </a:t>
            </a:r>
            <a:r>
              <a:rPr sz="2400" b="1" dirty="0">
                <a:latin typeface="Times New Roman"/>
                <a:cs typeface="Times New Roman"/>
              </a:rPr>
              <a:t>академик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С.Е.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Северин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член-корреспондент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О.П</a:t>
            </a:r>
            <a:r>
              <a:rPr sz="2400" b="1" spc="-20" dirty="0">
                <a:latin typeface="Times New Roman"/>
                <a:cs typeface="Times New Roman"/>
              </a:rPr>
              <a:t>.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Молчанова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академик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А.А.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Покровский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член- </a:t>
            </a:r>
            <a:r>
              <a:rPr sz="2400" b="1" dirty="0">
                <a:latin typeface="Times New Roman"/>
                <a:cs typeface="Times New Roman"/>
              </a:rPr>
              <a:t>корреспондент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В.А.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Шатерников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академик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М.Н.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Волгарев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571500">
              <a:lnSpc>
                <a:spcPct val="80000"/>
              </a:lnSpc>
              <a:spcBef>
                <a:spcPts val="580"/>
              </a:spcBef>
              <a:tabLst>
                <a:tab pos="6435090" algn="l"/>
              </a:tabLst>
            </a:pP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Институт</a:t>
            </a:r>
            <a:r>
              <a:rPr sz="24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питания</a:t>
            </a:r>
            <a:r>
              <a:rPr sz="24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РАМН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является </a:t>
            </a:r>
            <a:r>
              <a:rPr sz="2400" b="1" spc="-10" dirty="0">
                <a:latin typeface="Times New Roman"/>
                <a:cs typeface="Times New Roman"/>
              </a:rPr>
              <a:t>головным </a:t>
            </a:r>
            <a:r>
              <a:rPr sz="2400" b="1" dirty="0">
                <a:latin typeface="Times New Roman"/>
                <a:cs typeface="Times New Roman"/>
              </a:rPr>
              <a:t>научным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центром страны,</a:t>
            </a:r>
            <a:r>
              <a:rPr sz="2400" b="1" spc="-10" dirty="0">
                <a:latin typeface="Times New Roman"/>
                <a:cs typeface="Times New Roman"/>
              </a:rPr>
              <a:t> занимающимся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разработкой </a:t>
            </a:r>
            <a:r>
              <a:rPr sz="2400" b="1" dirty="0">
                <a:latin typeface="Times New Roman"/>
                <a:cs typeface="Times New Roman"/>
              </a:rPr>
              <a:t>теоретических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основ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науки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питании, гигиены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питания, </a:t>
            </a:r>
            <a:r>
              <a:rPr sz="2400" b="1" dirty="0">
                <a:latin typeface="Times New Roman"/>
                <a:cs typeface="Times New Roman"/>
              </a:rPr>
              <a:t>диетологии,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профилактического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питания,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методов </a:t>
            </a:r>
            <a:r>
              <a:rPr sz="2400" b="1" dirty="0">
                <a:latin typeface="Times New Roman"/>
                <a:cs typeface="Times New Roman"/>
              </a:rPr>
              <a:t>исследования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фактического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питания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пищевого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статуса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43" y="426465"/>
            <a:ext cx="853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Проблемы</a:t>
            </a:r>
            <a:r>
              <a:rPr sz="3600" spc="-10" dirty="0"/>
              <a:t> </a:t>
            </a:r>
            <a:r>
              <a:rPr sz="3600" dirty="0"/>
              <a:t>питания</a:t>
            </a:r>
            <a:r>
              <a:rPr sz="3600" spc="-10" dirty="0"/>
              <a:t> </a:t>
            </a:r>
            <a:r>
              <a:rPr sz="3600" dirty="0"/>
              <a:t>у</a:t>
            </a:r>
            <a:r>
              <a:rPr sz="3600" spc="-10" dirty="0"/>
              <a:t> </a:t>
            </a:r>
            <a:r>
              <a:rPr sz="3600" dirty="0"/>
              <a:t>детей</a:t>
            </a:r>
            <a:r>
              <a:rPr sz="3600" spc="-5" dirty="0"/>
              <a:t> </a:t>
            </a:r>
            <a:r>
              <a:rPr sz="3600" dirty="0"/>
              <a:t>и</a:t>
            </a:r>
            <a:r>
              <a:rPr sz="3600" spc="-10" dirty="0"/>
              <a:t> подростков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0200" y="1124534"/>
            <a:ext cx="8420100" cy="5192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2499995" indent="-343535">
              <a:lnSpc>
                <a:spcPts val="2880"/>
              </a:lnSpc>
              <a:spcBef>
                <a:spcPts val="79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детском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возрасте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вероятна недостаточность:</a:t>
            </a:r>
            <a:endParaRPr sz="3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5"/>
              </a:spcBef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Железа</a:t>
            </a: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Кальция</a:t>
            </a: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Витамина</a:t>
            </a:r>
            <a:r>
              <a:rPr sz="2600" b="1" spc="-50" dirty="0">
                <a:latin typeface="Times New Roman"/>
                <a:cs typeface="Times New Roman"/>
              </a:rPr>
              <a:t> С</a:t>
            </a: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Витамина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Д</a:t>
            </a: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311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Витамина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В</a:t>
            </a:r>
            <a:r>
              <a:rPr sz="1600" b="1" spc="-2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927100" indent="-915035">
              <a:lnSpc>
                <a:spcPts val="329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Приоритетные</a:t>
            </a:r>
            <a:r>
              <a:rPr sz="3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нутриенты</a:t>
            </a:r>
            <a:r>
              <a:rPr sz="3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3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подростков</a:t>
            </a:r>
            <a:r>
              <a:rPr sz="3000" b="1" spc="-10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50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белок</a:t>
            </a:r>
            <a:endParaRPr sz="26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49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кальций</a:t>
            </a:r>
            <a:endParaRPr sz="26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49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калий</a:t>
            </a:r>
            <a:endParaRPr sz="26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49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железо</a:t>
            </a:r>
            <a:endParaRPr sz="26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495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фосфор</a:t>
            </a:r>
            <a:endParaRPr sz="2600">
              <a:latin typeface="Times New Roman"/>
              <a:cs typeface="Times New Roman"/>
            </a:endParaRPr>
          </a:p>
          <a:p>
            <a:pPr marL="870585" lvl="1" indent="-457834">
              <a:lnSpc>
                <a:spcPts val="2810"/>
              </a:lnSpc>
              <a:buClr>
                <a:srgbClr val="9999CC"/>
              </a:buClr>
              <a:buSzPct val="78846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2600" b="1" dirty="0">
                <a:latin typeface="Times New Roman"/>
                <a:cs typeface="Times New Roman"/>
              </a:rPr>
              <a:t>Витамины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12</a:t>
            </a:r>
            <a:r>
              <a:rPr sz="2600" b="1" dirty="0">
                <a:latin typeface="Times New Roman"/>
                <a:cs typeface="Times New Roman"/>
              </a:rPr>
              <a:t>,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6</a:t>
            </a:r>
            <a:r>
              <a:rPr sz="2600" b="1" dirty="0">
                <a:latin typeface="Times New Roman"/>
                <a:cs typeface="Times New Roman"/>
              </a:rPr>
              <a:t>,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С, </a:t>
            </a:r>
            <a:r>
              <a:rPr sz="2600" b="1" spc="-50" dirty="0">
                <a:latin typeface="Times New Roman"/>
                <a:cs typeface="Times New Roman"/>
              </a:rPr>
              <a:t>Д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7047" y="1700783"/>
            <a:ext cx="3452367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892" y="426465"/>
            <a:ext cx="7632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Болезни</a:t>
            </a:r>
            <a:r>
              <a:rPr sz="3600" spc="-15" dirty="0"/>
              <a:t> </a:t>
            </a:r>
            <a:r>
              <a:rPr sz="3600" dirty="0"/>
              <a:t>нарушения</a:t>
            </a:r>
            <a:r>
              <a:rPr sz="3600" spc="-15" dirty="0"/>
              <a:t> </a:t>
            </a:r>
            <a:r>
              <a:rPr sz="3600" dirty="0"/>
              <a:t>питания</a:t>
            </a:r>
            <a:r>
              <a:rPr sz="3600" spc="-15" dirty="0"/>
              <a:t> </a:t>
            </a:r>
            <a:r>
              <a:rPr sz="3600" dirty="0"/>
              <a:t>у</a:t>
            </a:r>
            <a:r>
              <a:rPr sz="3600" spc="-5" dirty="0"/>
              <a:t> </a:t>
            </a:r>
            <a:r>
              <a:rPr sz="3600" spc="-10" dirty="0"/>
              <a:t>детей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144270"/>
            <a:ext cx="7310120" cy="2648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Болезни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недостаточности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питания</a:t>
            </a:r>
            <a:endParaRPr sz="3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SzPct val="64285"/>
              <a:buFont typeface="Wingdings"/>
              <a:buChar char=""/>
              <a:tabLst>
                <a:tab pos="11563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Анемия</a:t>
            </a:r>
            <a:endParaRPr sz="28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buClr>
                <a:srgbClr val="00007C"/>
              </a:buClr>
              <a:buSzPct val="64285"/>
              <a:buFont typeface="Wingdings"/>
              <a:buChar char=""/>
              <a:tabLst>
                <a:tab pos="11563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Кариес</a:t>
            </a:r>
            <a:endParaRPr sz="28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buClr>
                <a:srgbClr val="00007C"/>
              </a:buClr>
              <a:buSzPct val="64285"/>
              <a:buFont typeface="Wingdings"/>
              <a:buChar char=""/>
              <a:tabLst>
                <a:tab pos="1156335" algn="l"/>
              </a:tabLst>
            </a:pPr>
            <a:r>
              <a:rPr sz="2800" b="1" dirty="0">
                <a:latin typeface="Times New Roman"/>
                <a:cs typeface="Times New Roman"/>
              </a:rPr>
              <a:t>Задержка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роста</a:t>
            </a:r>
            <a:endParaRPr sz="28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buClr>
                <a:srgbClr val="00007C"/>
              </a:buClr>
              <a:buSzPct val="64285"/>
              <a:buFont typeface="Wingdings"/>
              <a:buChar char=""/>
              <a:tabLst>
                <a:tab pos="11563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Рахит</a:t>
            </a:r>
            <a:endParaRPr sz="28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buClr>
                <a:srgbClr val="00007C"/>
              </a:buClr>
              <a:buSzPct val="64285"/>
              <a:buFont typeface="Wingdings"/>
              <a:buChar char=""/>
              <a:tabLst>
                <a:tab pos="1156335" algn="l"/>
              </a:tabLst>
            </a:pPr>
            <a:r>
              <a:rPr sz="2800" b="1" dirty="0">
                <a:latin typeface="Times New Roman"/>
                <a:cs typeface="Times New Roman"/>
              </a:rPr>
              <a:t>Йодная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недостаточность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571235"/>
            <a:ext cx="6238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Ожирение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его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последствия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2225" y="1772792"/>
            <a:ext cx="2267711" cy="15841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486" y="3899027"/>
            <a:ext cx="3173349" cy="16648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3910749"/>
            <a:ext cx="2800731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852" y="1867865"/>
            <a:ext cx="7070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Спасибо</a:t>
            </a:r>
            <a:r>
              <a:rPr sz="5400" spc="-45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за</a:t>
            </a:r>
            <a:r>
              <a:rPr sz="5400" spc="-20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внимание</a:t>
            </a:r>
            <a:r>
              <a:rPr sz="5400" spc="-20" dirty="0">
                <a:solidFill>
                  <a:srgbClr val="000000"/>
                </a:solidFill>
              </a:rPr>
              <a:t> </a:t>
            </a:r>
            <a:r>
              <a:rPr sz="5400" spc="-50" dirty="0">
                <a:solidFill>
                  <a:srgbClr val="000000"/>
                </a:solidFill>
              </a:rPr>
              <a:t>!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679" y="2892082"/>
            <a:ext cx="7054723" cy="3499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699" y="387857"/>
            <a:ext cx="61048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Классические</a:t>
            </a:r>
            <a:r>
              <a:rPr sz="3200" spc="-40" dirty="0"/>
              <a:t> </a:t>
            </a:r>
            <a:r>
              <a:rPr sz="3200" dirty="0"/>
              <a:t>и</a:t>
            </a:r>
            <a:r>
              <a:rPr sz="3200" spc="5" dirty="0"/>
              <a:t> </a:t>
            </a:r>
            <a:r>
              <a:rPr sz="3200" spc="-10" dirty="0"/>
              <a:t>альтернативные </a:t>
            </a:r>
            <a:r>
              <a:rPr sz="3200" dirty="0"/>
              <a:t>теории</a:t>
            </a:r>
            <a:r>
              <a:rPr sz="3200" spc="-40" dirty="0"/>
              <a:t> </a:t>
            </a:r>
            <a:r>
              <a:rPr sz="3200" spc="-10" dirty="0"/>
              <a:t>питания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334" y="1198696"/>
            <a:ext cx="8317865" cy="51250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459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Классические</a:t>
            </a:r>
            <a:r>
              <a:rPr sz="3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теории</a:t>
            </a:r>
            <a:r>
              <a:rPr sz="3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питания</a:t>
            </a:r>
            <a:r>
              <a:rPr sz="3000" b="1" spc="-10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927100" lvl="1" indent="-513715">
              <a:lnSpc>
                <a:spcPct val="100000"/>
              </a:lnSpc>
              <a:spcBef>
                <a:spcPts val="315"/>
              </a:spcBef>
              <a:buClr>
                <a:srgbClr val="9999CC"/>
              </a:buClr>
              <a:buSzPct val="78846"/>
              <a:buAutoNum type="arabicPeriod"/>
              <a:tabLst>
                <a:tab pos="926465" algn="l"/>
                <a:tab pos="92710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Античная</a:t>
            </a:r>
            <a:endParaRPr sz="2600">
              <a:latin typeface="Times New Roman"/>
              <a:cs typeface="Times New Roman"/>
            </a:endParaRPr>
          </a:p>
          <a:p>
            <a:pPr marL="927100" lvl="1" indent="-513715">
              <a:lnSpc>
                <a:spcPct val="100000"/>
              </a:lnSpc>
              <a:spcBef>
                <a:spcPts val="310"/>
              </a:spcBef>
              <a:buClr>
                <a:srgbClr val="9999CC"/>
              </a:buClr>
              <a:buSzPct val="78846"/>
              <a:buAutoNum type="arabicPeriod"/>
              <a:tabLst>
                <a:tab pos="926465" algn="l"/>
                <a:tab pos="927100" algn="l"/>
              </a:tabLst>
            </a:pPr>
            <a:r>
              <a:rPr sz="2600" b="1" dirty="0">
                <a:latin typeface="Times New Roman"/>
                <a:cs typeface="Times New Roman"/>
              </a:rPr>
              <a:t>Сбалансированное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питание</a:t>
            </a:r>
            <a:endParaRPr sz="2600">
              <a:latin typeface="Times New Roman"/>
              <a:cs typeface="Times New Roman"/>
            </a:endParaRPr>
          </a:p>
          <a:p>
            <a:pPr marL="927100" lvl="1" indent="-513715">
              <a:lnSpc>
                <a:spcPct val="100000"/>
              </a:lnSpc>
              <a:spcBef>
                <a:spcPts val="315"/>
              </a:spcBef>
              <a:buClr>
                <a:srgbClr val="9999CC"/>
              </a:buClr>
              <a:buSzPct val="78846"/>
              <a:buAutoNum type="arabicPeriod"/>
              <a:tabLst>
                <a:tab pos="926465" algn="l"/>
                <a:tab pos="927100" algn="l"/>
              </a:tabLst>
            </a:pPr>
            <a:r>
              <a:rPr sz="2600" b="1" dirty="0">
                <a:latin typeface="Times New Roman"/>
                <a:cs typeface="Times New Roman"/>
              </a:rPr>
              <a:t>Альтернативное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питание</a:t>
            </a:r>
            <a:endParaRPr sz="2600">
              <a:latin typeface="Times New Roman"/>
              <a:cs typeface="Times New Roman"/>
            </a:endParaRPr>
          </a:p>
          <a:p>
            <a:pPr marL="103505" algn="ctr">
              <a:lnSpc>
                <a:spcPct val="100000"/>
              </a:lnSpc>
              <a:spcBef>
                <a:spcPts val="380"/>
              </a:spcBef>
            </a:pP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Античная</a:t>
            </a:r>
            <a:r>
              <a:rPr sz="33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теория</a:t>
            </a:r>
            <a:r>
              <a:rPr sz="33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питания</a:t>
            </a:r>
            <a:endParaRPr sz="3300">
              <a:latin typeface="Times New Roman"/>
              <a:cs typeface="Times New Roman"/>
            </a:endParaRPr>
          </a:p>
          <a:p>
            <a:pPr marL="756285" lvl="2" indent="-287020">
              <a:lnSpc>
                <a:spcPct val="100000"/>
              </a:lnSpc>
              <a:spcBef>
                <a:spcPts val="330"/>
              </a:spcBef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Связана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именами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CC"/>
                </a:solidFill>
                <a:latin typeface="Times New Roman"/>
                <a:cs typeface="Times New Roman"/>
              </a:rPr>
              <a:t>Аристотеля</a:t>
            </a:r>
            <a:r>
              <a:rPr sz="26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Галена</a:t>
            </a:r>
            <a:endParaRPr sz="2600">
              <a:latin typeface="Times New Roman"/>
              <a:cs typeface="Times New Roman"/>
            </a:endParaRPr>
          </a:p>
          <a:p>
            <a:pPr marL="756285" marR="256540" lvl="2" indent="-287020">
              <a:lnSpc>
                <a:spcPts val="2810"/>
              </a:lnSpc>
              <a:spcBef>
                <a:spcPts val="665"/>
              </a:spcBef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Питание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всех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структур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организма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происходит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за </a:t>
            </a:r>
            <a:r>
              <a:rPr sz="2600" b="1" dirty="0">
                <a:latin typeface="Times New Roman"/>
                <a:cs typeface="Times New Roman"/>
              </a:rPr>
              <a:t>счет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крови,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которая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непрерывно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образуется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в </a:t>
            </a:r>
            <a:r>
              <a:rPr sz="2600" b="1" dirty="0">
                <a:latin typeface="Times New Roman"/>
                <a:cs typeface="Times New Roman"/>
              </a:rPr>
              <a:t>пищеварительной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системе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из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пищевых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веществ</a:t>
            </a:r>
            <a:endParaRPr sz="2600">
              <a:latin typeface="Times New Roman"/>
              <a:cs typeface="Times New Roman"/>
            </a:endParaRPr>
          </a:p>
          <a:p>
            <a:pPr marL="756285" marR="5080" lvl="2" indent="-287020">
              <a:lnSpc>
                <a:spcPts val="2810"/>
              </a:lnSpc>
              <a:spcBef>
                <a:spcPts val="620"/>
              </a:spcBef>
              <a:buClr>
                <a:srgbClr val="9999CC"/>
              </a:buClr>
              <a:buSzPct val="7884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latin typeface="Times New Roman"/>
                <a:cs typeface="Times New Roman"/>
              </a:rPr>
              <a:t>В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печени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происходит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очистка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этой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крови,</a:t>
            </a:r>
            <a:r>
              <a:rPr sz="2600" b="1" spc="-10" dirty="0">
                <a:latin typeface="Times New Roman"/>
                <a:cs typeface="Times New Roman"/>
              </a:rPr>
              <a:t> после </a:t>
            </a:r>
            <a:r>
              <a:rPr sz="2600" b="1" dirty="0">
                <a:latin typeface="Times New Roman"/>
                <a:cs typeface="Times New Roman"/>
              </a:rPr>
              <a:t>чего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она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используется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для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питания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всех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органов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и </a:t>
            </a:r>
            <a:r>
              <a:rPr sz="2600" b="1" spc="-10" dirty="0">
                <a:latin typeface="Times New Roman"/>
                <a:cs typeface="Times New Roman"/>
              </a:rPr>
              <a:t>тканей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470662"/>
            <a:ext cx="7720330" cy="5461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7430" indent="-1015365">
              <a:lnSpc>
                <a:spcPct val="100000"/>
              </a:lnSpc>
              <a:spcBef>
                <a:spcPts val="10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1027430" algn="l"/>
                <a:tab pos="1028065" algn="l"/>
              </a:tabLst>
            </a:pP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Теория</a:t>
            </a:r>
            <a:r>
              <a:rPr sz="32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сбалансированного</a:t>
            </a:r>
            <a:r>
              <a:rPr sz="32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питания</a:t>
            </a:r>
            <a:endParaRPr sz="3200">
              <a:latin typeface="Times New Roman"/>
              <a:cs typeface="Times New Roman"/>
            </a:endParaRPr>
          </a:p>
          <a:p>
            <a:pPr marL="756285" marR="864235" lvl="1" indent="-287020">
              <a:lnSpc>
                <a:spcPts val="2210"/>
              </a:lnSpc>
              <a:spcBef>
                <a:spcPts val="555"/>
              </a:spcBef>
              <a:buClr>
                <a:srgbClr val="9999CC"/>
              </a:buClr>
              <a:buSzPct val="7826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300" b="1" dirty="0">
                <a:latin typeface="Times New Roman"/>
                <a:cs typeface="Times New Roman"/>
              </a:rPr>
              <a:t>Возникла</a:t>
            </a:r>
            <a:r>
              <a:rPr sz="2300" b="1" spc="-6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более</a:t>
            </a:r>
            <a:r>
              <a:rPr sz="2300" b="1" spc="-5" dirty="0"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200</a:t>
            </a:r>
            <a:r>
              <a:rPr sz="2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лет</a:t>
            </a:r>
            <a:r>
              <a:rPr sz="2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назад</a:t>
            </a:r>
            <a:r>
              <a:rPr sz="2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и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преобладала</a:t>
            </a:r>
            <a:r>
              <a:rPr sz="2300" b="1" spc="-35" dirty="0">
                <a:latin typeface="Times New Roman"/>
                <a:cs typeface="Times New Roman"/>
              </a:rPr>
              <a:t> </a:t>
            </a:r>
            <a:r>
              <a:rPr sz="2300" b="1" spc="-50" dirty="0">
                <a:latin typeface="Times New Roman"/>
                <a:cs typeface="Times New Roman"/>
              </a:rPr>
              <a:t>в </a:t>
            </a:r>
            <a:r>
              <a:rPr sz="2300" b="1" dirty="0">
                <a:latin typeface="Times New Roman"/>
                <a:cs typeface="Times New Roman"/>
              </a:rPr>
              <a:t>диетологии</a:t>
            </a:r>
            <a:r>
              <a:rPr sz="2300" b="1" spc="-5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до</a:t>
            </a:r>
            <a:r>
              <a:rPr sz="2300" b="1" spc="-3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последнего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времени.</a:t>
            </a: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755"/>
              </a:lnSpc>
              <a:spcBef>
                <a:spcPts val="20"/>
              </a:spcBef>
              <a:buClr>
                <a:srgbClr val="9999CC"/>
              </a:buClr>
              <a:buSzPct val="7826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300" b="1" dirty="0">
                <a:latin typeface="Times New Roman"/>
                <a:cs typeface="Times New Roman"/>
              </a:rPr>
              <a:t>Суть</a:t>
            </a:r>
            <a:r>
              <a:rPr sz="2300" b="1" spc="-6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теории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сводится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к</a:t>
            </a:r>
            <a:r>
              <a:rPr sz="2300" b="1" spc="-2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следующим</a:t>
            </a:r>
            <a:r>
              <a:rPr sz="2300" b="1" spc="-45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положениям:</a:t>
            </a:r>
            <a:endParaRPr sz="2300">
              <a:latin typeface="Times New Roman"/>
              <a:cs typeface="Times New Roman"/>
            </a:endParaRPr>
          </a:p>
          <a:p>
            <a:pPr marL="927100" marR="968375" lvl="2">
              <a:lnSpc>
                <a:spcPts val="2400"/>
              </a:lnSpc>
              <a:spcBef>
                <a:spcPts val="575"/>
              </a:spcBef>
              <a:buChar char="-"/>
              <a:tabLst>
                <a:tab pos="1111885" algn="l"/>
                <a:tab pos="2755900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идеальным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считается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питание,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при </a:t>
            </a:r>
            <a:r>
              <a:rPr sz="2500" b="1" spc="-10" dirty="0">
                <a:latin typeface="Times New Roman"/>
                <a:cs typeface="Times New Roman"/>
              </a:rPr>
              <a:t>котором</a:t>
            </a:r>
            <a:r>
              <a:rPr sz="2500" b="1" dirty="0">
                <a:latin typeface="Times New Roman"/>
                <a:cs typeface="Times New Roman"/>
              </a:rPr>
              <a:t>	приток</a:t>
            </a:r>
            <a:r>
              <a:rPr sz="2500" b="1" spc="-1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пищевых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веществ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в </a:t>
            </a:r>
            <a:r>
              <a:rPr sz="2500" b="1" dirty="0">
                <a:latin typeface="Times New Roman"/>
                <a:cs typeface="Times New Roman"/>
              </a:rPr>
              <a:t>организм</a:t>
            </a:r>
            <a:r>
              <a:rPr sz="2500" b="1" spc="-1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соответствует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их</a:t>
            </a:r>
            <a:r>
              <a:rPr sz="2500" b="1" spc="-114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расходу</a:t>
            </a:r>
            <a:endParaRPr sz="2500">
              <a:latin typeface="Times New Roman"/>
              <a:cs typeface="Times New Roman"/>
            </a:endParaRPr>
          </a:p>
          <a:p>
            <a:pPr marL="927100" marR="418465" lvl="2">
              <a:lnSpc>
                <a:spcPts val="2400"/>
              </a:lnSpc>
              <a:spcBef>
                <a:spcPts val="600"/>
              </a:spcBef>
              <a:buChar char="-"/>
              <a:tabLst>
                <a:tab pos="1111885" algn="l"/>
              </a:tabLst>
            </a:pPr>
            <a:r>
              <a:rPr sz="2500" b="1" dirty="0">
                <a:latin typeface="Times New Roman"/>
                <a:cs typeface="Times New Roman"/>
              </a:rPr>
              <a:t>пища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состоит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из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нескольких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компонентов: </a:t>
            </a:r>
            <a:r>
              <a:rPr sz="2500" b="1" dirty="0">
                <a:latin typeface="Times New Roman"/>
                <a:cs typeface="Times New Roman"/>
              </a:rPr>
              <a:t>полезных,</a:t>
            </a:r>
            <a:r>
              <a:rPr sz="2500" b="1" spc="-1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балластных,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незаменимых</a:t>
            </a:r>
            <a:r>
              <a:rPr sz="2500" b="1" spc="-12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и </a:t>
            </a:r>
            <a:r>
              <a:rPr sz="2500" b="1" dirty="0">
                <a:latin typeface="Times New Roman"/>
                <a:cs typeface="Times New Roman"/>
              </a:rPr>
              <a:t>вредных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или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токсичных</a:t>
            </a:r>
            <a:endParaRPr sz="2500">
              <a:latin typeface="Times New Roman"/>
              <a:cs typeface="Times New Roman"/>
            </a:endParaRPr>
          </a:p>
          <a:p>
            <a:pPr marL="927100" marR="643255" lvl="2">
              <a:lnSpc>
                <a:spcPct val="80000"/>
              </a:lnSpc>
              <a:spcBef>
                <a:spcPts val="620"/>
              </a:spcBef>
              <a:buChar char="-"/>
              <a:tabLst>
                <a:tab pos="1111885" algn="l"/>
              </a:tabLst>
            </a:pPr>
            <a:r>
              <a:rPr sz="2500" b="1" dirty="0">
                <a:latin typeface="Times New Roman"/>
                <a:cs typeface="Times New Roman"/>
              </a:rPr>
              <a:t>обмен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веществ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у</a:t>
            </a:r>
            <a:r>
              <a:rPr sz="2500" b="1" spc="-9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человека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определяется </a:t>
            </a:r>
            <a:r>
              <a:rPr sz="2500" b="1" dirty="0">
                <a:latin typeface="Times New Roman"/>
                <a:cs typeface="Times New Roman"/>
              </a:rPr>
              <a:t>уровнем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аминокислот,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моносахаридов, </a:t>
            </a:r>
            <a:r>
              <a:rPr sz="2500" b="1" dirty="0">
                <a:latin typeface="Times New Roman"/>
                <a:cs typeface="Times New Roman"/>
              </a:rPr>
              <a:t>жирных</a:t>
            </a:r>
            <a:r>
              <a:rPr sz="2500" b="1" spc="-11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кислот,</a:t>
            </a:r>
            <a:r>
              <a:rPr sz="2500" b="1" spc="-10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витаминов,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минеральных веществ</a:t>
            </a:r>
            <a:endParaRPr sz="2500">
              <a:latin typeface="Times New Roman"/>
              <a:cs typeface="Times New Roman"/>
            </a:endParaRPr>
          </a:p>
          <a:p>
            <a:pPr marL="927100" marR="658495" lvl="2">
              <a:lnSpc>
                <a:spcPct val="80000"/>
              </a:lnSpc>
              <a:spcBef>
                <a:spcPts val="600"/>
              </a:spcBef>
              <a:buChar char="-"/>
              <a:tabLst>
                <a:tab pos="1111885" algn="l"/>
              </a:tabLst>
            </a:pPr>
            <a:r>
              <a:rPr sz="2500" b="1" dirty="0">
                <a:latin typeface="Times New Roman"/>
                <a:cs typeface="Times New Roman"/>
              </a:rPr>
              <a:t>утилизация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пищи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осуществляется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самим организмом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09248"/>
            <a:ext cx="8114665" cy="54921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455"/>
              </a:spcBef>
              <a:buClr>
                <a:srgbClr val="00007C"/>
              </a:buClr>
              <a:buSzPct val="71428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Теория</a:t>
            </a:r>
            <a:r>
              <a:rPr sz="2800" b="1" spc="-1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адекватного</a:t>
            </a:r>
            <a:r>
              <a:rPr sz="2800" b="1" spc="-1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питания</a:t>
            </a:r>
            <a:endParaRPr sz="2800">
              <a:latin typeface="Times New Roman"/>
              <a:cs typeface="Times New Roman"/>
            </a:endParaRPr>
          </a:p>
          <a:p>
            <a:pPr marL="756285" marR="177165" lvl="1" indent="-287020">
              <a:lnSpc>
                <a:spcPct val="90000"/>
              </a:lnSpc>
              <a:spcBef>
                <a:spcPts val="595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Была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сформулирована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основе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теории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сбалансированного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питания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привлечением</a:t>
            </a:r>
            <a:r>
              <a:rPr sz="2400" b="1" spc="-10" dirty="0">
                <a:latin typeface="Times New Roman"/>
                <a:cs typeface="Times New Roman"/>
              </a:rPr>
              <a:t> новых </a:t>
            </a:r>
            <a:r>
              <a:rPr sz="2400" b="1" dirty="0">
                <a:latin typeface="Times New Roman"/>
                <a:cs typeface="Times New Roman"/>
              </a:rPr>
              <a:t>научных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данных в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области</a:t>
            </a:r>
            <a:r>
              <a:rPr sz="2400" b="1" spc="-10" dirty="0">
                <a:latin typeface="Times New Roman"/>
                <a:cs typeface="Times New Roman"/>
              </a:rPr>
              <a:t> физиологии </a:t>
            </a:r>
            <a:r>
              <a:rPr sz="2400" b="1" dirty="0">
                <a:latin typeface="Times New Roman"/>
                <a:cs typeface="Times New Roman"/>
              </a:rPr>
              <a:t>пищеварения,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биохимии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пищи,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микробиологии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15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Питание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должно быть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только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сбалансированным, </a:t>
            </a:r>
            <a:r>
              <a:rPr sz="2400" b="1" dirty="0">
                <a:latin typeface="Times New Roman"/>
                <a:cs typeface="Times New Roman"/>
              </a:rPr>
              <a:t>но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адекватным,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то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есть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соответствовать </a:t>
            </a:r>
            <a:r>
              <a:rPr sz="2400" b="1" dirty="0">
                <a:latin typeface="Times New Roman"/>
                <a:cs typeface="Times New Roman"/>
              </a:rPr>
              <a:t>возможностям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организма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735"/>
              </a:lnSpc>
              <a:spcBef>
                <a:spcPts val="254"/>
              </a:spcBef>
              <a:buClr>
                <a:srgbClr val="9999CC"/>
              </a:buClr>
              <a:buSzPct val="79166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основе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теории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адекватного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питания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разработаны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b="1" dirty="0">
                <a:latin typeface="Times New Roman"/>
                <a:cs typeface="Times New Roman"/>
              </a:rPr>
              <a:t>различные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научные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концепции питания </a:t>
            </a:r>
            <a:r>
              <a:rPr sz="2400" b="1" spc="-5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353820">
              <a:lnSpc>
                <a:spcPct val="100000"/>
              </a:lnSpc>
              <a:spcBef>
                <a:spcPts val="315"/>
              </a:spcBef>
            </a:pPr>
            <a:r>
              <a:rPr sz="2700" b="1" dirty="0">
                <a:latin typeface="Times New Roman"/>
                <a:cs typeface="Times New Roman"/>
              </a:rPr>
              <a:t>концепция</a:t>
            </a:r>
            <a:r>
              <a:rPr sz="2700" b="1" spc="-8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функционального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питания</a:t>
            </a:r>
            <a:endParaRPr sz="2700">
              <a:latin typeface="Times New Roman"/>
              <a:cs typeface="Times New Roman"/>
            </a:endParaRPr>
          </a:p>
          <a:p>
            <a:pPr marL="1353820" marR="33020">
              <a:lnSpc>
                <a:spcPct val="110000"/>
              </a:lnSpc>
            </a:pPr>
            <a:r>
              <a:rPr sz="2700" b="1" dirty="0">
                <a:latin typeface="Times New Roman"/>
                <a:cs typeface="Times New Roman"/>
              </a:rPr>
              <a:t>концепция</a:t>
            </a:r>
            <a:r>
              <a:rPr sz="2700" b="1" spc="-11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дифференцированного</a:t>
            </a:r>
            <a:r>
              <a:rPr sz="2700" b="1" spc="-9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питания </a:t>
            </a:r>
            <a:r>
              <a:rPr sz="2700" b="1" dirty="0">
                <a:latin typeface="Times New Roman"/>
                <a:cs typeface="Times New Roman"/>
              </a:rPr>
              <a:t>концепция</a:t>
            </a:r>
            <a:r>
              <a:rPr sz="2700" b="1" spc="-7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целевого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питания</a:t>
            </a:r>
            <a:endParaRPr sz="2700">
              <a:latin typeface="Times New Roman"/>
              <a:cs typeface="Times New Roman"/>
            </a:endParaRPr>
          </a:p>
          <a:p>
            <a:pPr marL="1353820">
              <a:lnSpc>
                <a:spcPct val="100000"/>
              </a:lnSpc>
              <a:spcBef>
                <a:spcPts val="325"/>
              </a:spcBef>
            </a:pPr>
            <a:r>
              <a:rPr sz="2700" b="1" dirty="0">
                <a:latin typeface="Times New Roman"/>
                <a:cs typeface="Times New Roman"/>
              </a:rPr>
              <a:t>концепция</a:t>
            </a:r>
            <a:r>
              <a:rPr sz="2700" b="1" spc="-8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индивидуального</a:t>
            </a:r>
            <a:r>
              <a:rPr sz="2700" b="1" spc="-7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питания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997202"/>
            <a:ext cx="2133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4076445"/>
            <a:ext cx="2133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5484977"/>
            <a:ext cx="2133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5" dirty="0">
                <a:solidFill>
                  <a:srgbClr val="00007C"/>
                </a:solidFill>
                <a:latin typeface="Wingdings"/>
                <a:cs typeface="Wingdings"/>
              </a:rPr>
              <a:t>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482823"/>
            <a:ext cx="8681720" cy="56292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4965" marR="5080" indent="-342900">
              <a:lnSpc>
                <a:spcPct val="101899"/>
              </a:lnSpc>
              <a:spcBef>
                <a:spcPts val="195"/>
              </a:spcBef>
              <a:buClr>
                <a:srgbClr val="00007C"/>
              </a:buClr>
              <a:buSzPct val="95454"/>
              <a:buFont typeface="Wingdings"/>
              <a:buChar char="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Рациональное</a:t>
            </a:r>
            <a:r>
              <a:rPr sz="2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питание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это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сбалансированный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рацион, составленный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учетом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пола,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возраста,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состояния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здоровья, </a:t>
            </a:r>
            <a:r>
              <a:rPr sz="2200" b="1" dirty="0">
                <a:latin typeface="Times New Roman"/>
                <a:cs typeface="Times New Roman"/>
              </a:rPr>
              <a:t>образа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жизни,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характера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труда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профессиональной</a:t>
            </a:r>
            <a:r>
              <a:rPr sz="2200" b="1" spc="6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деятельности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человека,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климатических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условий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его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проживания.</a:t>
            </a:r>
            <a:endParaRPr sz="2200">
              <a:latin typeface="Times New Roman"/>
              <a:cs typeface="Times New Roman"/>
            </a:endParaRPr>
          </a:p>
          <a:p>
            <a:pPr marL="354965" marR="208915" indent="571500">
              <a:lnSpc>
                <a:spcPct val="100000"/>
              </a:lnSpc>
              <a:spcBef>
                <a:spcPts val="52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Здоровое</a:t>
            </a:r>
            <a:r>
              <a:rPr sz="2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питание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Это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понятие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начало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использоваться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в </a:t>
            </a:r>
            <a:r>
              <a:rPr sz="2200" b="1" spc="-20" dirty="0">
                <a:latin typeface="Times New Roman"/>
                <a:cs typeface="Times New Roman"/>
              </a:rPr>
              <a:t>1990-</a:t>
            </a:r>
            <a:r>
              <a:rPr sz="2200" b="1" dirty="0">
                <a:latin typeface="Times New Roman"/>
                <a:cs typeface="Times New Roman"/>
              </a:rPr>
              <a:t>е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годы.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Его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суть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заключается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том,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что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питание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только </a:t>
            </a:r>
            <a:r>
              <a:rPr sz="2200" b="1" dirty="0">
                <a:latin typeface="Times New Roman"/>
                <a:cs typeface="Times New Roman"/>
              </a:rPr>
              <a:t>должно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удовлетворять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потребность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организма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энергии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и </a:t>
            </a:r>
            <a:r>
              <a:rPr sz="2200" b="1" dirty="0">
                <a:latin typeface="Times New Roman"/>
                <a:cs typeface="Times New Roman"/>
              </a:rPr>
              <a:t>пищевых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веществах,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но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способствовать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предупреждению </a:t>
            </a:r>
            <a:r>
              <a:rPr sz="2200" b="1" dirty="0">
                <a:latin typeface="Times New Roman"/>
                <a:cs typeface="Times New Roman"/>
              </a:rPr>
              <a:t>развития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хронических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неинфекционных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заболеваний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человека, сохранению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здоровья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долголетия.</a:t>
            </a:r>
            <a:endParaRPr sz="2200">
              <a:latin typeface="Times New Roman"/>
              <a:cs typeface="Times New Roman"/>
            </a:endParaRPr>
          </a:p>
          <a:p>
            <a:pPr marL="354965" marR="327025" indent="571500">
              <a:lnSpc>
                <a:spcPct val="100000"/>
              </a:lnSpc>
              <a:spcBef>
                <a:spcPts val="535"/>
              </a:spcBef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Принципиальных</a:t>
            </a:r>
            <a:r>
              <a:rPr sz="2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различий</a:t>
            </a:r>
            <a:r>
              <a:rPr sz="2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между</a:t>
            </a:r>
            <a:r>
              <a:rPr sz="2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понятиями рациональное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здоровое</a:t>
            </a:r>
            <a:r>
              <a:rPr sz="2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питание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нет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настоящее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время </a:t>
            </a:r>
            <a:r>
              <a:rPr sz="2200" b="1" dirty="0">
                <a:latin typeface="Times New Roman"/>
                <a:cs typeface="Times New Roman"/>
              </a:rPr>
              <a:t>термины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«здоровье»,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«рациональное»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«правильное»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питание используют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одном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смысле.</a:t>
            </a:r>
            <a:endParaRPr sz="2200">
              <a:latin typeface="Times New Roman"/>
              <a:cs typeface="Times New Roman"/>
            </a:endParaRPr>
          </a:p>
          <a:p>
            <a:pPr marL="354965" marR="979169" indent="571500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latin typeface="Times New Roman"/>
                <a:cs typeface="Times New Roman"/>
              </a:rPr>
              <a:t>Здоровое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питание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самостоятельный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выбор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каждого человека.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601" y="357632"/>
            <a:ext cx="5622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Цели</a:t>
            </a:r>
            <a:r>
              <a:rPr sz="3200" spc="-30" dirty="0"/>
              <a:t> </a:t>
            </a:r>
            <a:r>
              <a:rPr sz="3200" dirty="0"/>
              <a:t>и задачи</a:t>
            </a:r>
            <a:r>
              <a:rPr sz="3200" spc="-5" dirty="0"/>
              <a:t> </a:t>
            </a:r>
            <a:r>
              <a:rPr sz="3200" spc="-10" dirty="0"/>
              <a:t>нутрициологии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865759"/>
            <a:ext cx="8352155" cy="54883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Нутрициология</a:t>
            </a:r>
            <a:r>
              <a:rPr sz="22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занимается</a:t>
            </a:r>
            <a:r>
              <a:rPr sz="2200" b="1" spc="44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разработкой</a:t>
            </a:r>
            <a:r>
              <a:rPr sz="2200" b="1" spc="44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норм</a:t>
            </a:r>
            <a:r>
              <a:rPr sz="2200" b="1" spc="445" dirty="0">
                <a:latin typeface="Times New Roman"/>
                <a:cs typeface="Times New Roman"/>
              </a:rPr>
              <a:t>   </a:t>
            </a:r>
            <a:r>
              <a:rPr sz="2200" b="1" spc="-50" dirty="0">
                <a:latin typeface="Times New Roman"/>
                <a:cs typeface="Times New Roman"/>
              </a:rPr>
              <a:t>и </a:t>
            </a:r>
            <a:r>
              <a:rPr sz="2200" b="1" dirty="0">
                <a:latin typeface="Times New Roman"/>
                <a:cs typeface="Times New Roman"/>
              </a:rPr>
              <a:t>рекомендаций</a:t>
            </a:r>
            <a:r>
              <a:rPr sz="2200" b="1" spc="51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по</a:t>
            </a:r>
            <a:r>
              <a:rPr sz="2200" b="1" spc="52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питанию,</a:t>
            </a:r>
            <a:r>
              <a:rPr sz="2200" b="1" spc="51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изучением</a:t>
            </a:r>
            <a:r>
              <a:rPr sz="2200" b="1" spc="52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515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определением </a:t>
            </a:r>
            <a:r>
              <a:rPr sz="2200" b="1" dirty="0">
                <a:latin typeface="Times New Roman"/>
                <a:cs typeface="Times New Roman"/>
              </a:rPr>
              <a:t>физиологических</a:t>
            </a:r>
            <a:r>
              <a:rPr sz="2200" b="1" spc="340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потребностей</a:t>
            </a:r>
            <a:r>
              <a:rPr sz="2200" b="1" spc="34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организма</a:t>
            </a:r>
            <a:r>
              <a:rPr sz="2200" b="1" spc="34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человека</a:t>
            </a:r>
            <a:r>
              <a:rPr sz="2200" b="1" spc="340" dirty="0">
                <a:latin typeface="Times New Roman"/>
                <a:cs typeface="Times New Roman"/>
              </a:rPr>
              <a:t>   </a:t>
            </a:r>
            <a:r>
              <a:rPr sz="2200" b="1" spc="-50" dirty="0">
                <a:latin typeface="Times New Roman"/>
                <a:cs typeface="Times New Roman"/>
              </a:rPr>
              <a:t>в </a:t>
            </a:r>
            <a:r>
              <a:rPr sz="2200" b="1" dirty="0">
                <a:latin typeface="Times New Roman"/>
                <a:cs typeface="Times New Roman"/>
              </a:rPr>
              <a:t>питательных</a:t>
            </a:r>
            <a:r>
              <a:rPr sz="2200" b="1" spc="229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веществах</a:t>
            </a:r>
            <a:r>
              <a:rPr sz="2200" b="1" spc="2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22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энергии,</a:t>
            </a:r>
            <a:r>
              <a:rPr sz="2200" b="1" spc="2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а</a:t>
            </a:r>
            <a:r>
              <a:rPr sz="2200" b="1" spc="2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также</a:t>
            </a:r>
            <a:r>
              <a:rPr sz="2200" b="1" spc="229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разработкой </a:t>
            </a:r>
            <a:r>
              <a:rPr sz="2200" b="1" dirty="0">
                <a:latin typeface="Times New Roman"/>
                <a:cs typeface="Times New Roman"/>
              </a:rPr>
              <a:t>основных</a:t>
            </a:r>
            <a:r>
              <a:rPr sz="2200" b="1" spc="2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направлений</a:t>
            </a:r>
            <a:r>
              <a:rPr sz="2200" b="1" spc="2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государственной</a:t>
            </a:r>
            <a:r>
              <a:rPr sz="2200" b="1" spc="2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политики</a:t>
            </a:r>
            <a:r>
              <a:rPr sz="2200" b="1" spc="2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2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области питания.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7C"/>
              </a:buClr>
              <a:buFont typeface="Wingdings"/>
              <a:buChar char=""/>
            </a:pPr>
            <a:endParaRPr sz="230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Существуют</a:t>
            </a:r>
            <a:r>
              <a:rPr sz="22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три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основных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направления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нутрициологии</a:t>
            </a:r>
            <a:r>
              <a:rPr sz="2200" b="1" spc="-1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756285" marR="5715" lvl="1" indent="-287020">
              <a:lnSpc>
                <a:spcPct val="80000"/>
              </a:lnSpc>
              <a:spcBef>
                <a:spcPts val="490"/>
              </a:spcBef>
              <a:buClr>
                <a:srgbClr val="9999CC"/>
              </a:buClr>
              <a:buSzPct val="8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latin typeface="Times New Roman"/>
                <a:cs typeface="Times New Roman"/>
              </a:rPr>
              <a:t>Изучение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процессов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метаболизма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действия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пищевых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веществ 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организм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160"/>
              </a:lnSpc>
              <a:buClr>
                <a:srgbClr val="9999CC"/>
              </a:buClr>
              <a:buSzPct val="80000"/>
              <a:buFont typeface="Arial"/>
              <a:buChar char="•"/>
              <a:tabLst>
                <a:tab pos="756285" algn="l"/>
                <a:tab pos="756920" algn="l"/>
                <a:tab pos="2654935" algn="l"/>
                <a:tab pos="3604895" algn="l"/>
                <a:tab pos="4321175" algn="l"/>
                <a:tab pos="5586730" algn="l"/>
                <a:tab pos="81915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Исследование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0" dirty="0">
                <a:latin typeface="Times New Roman"/>
                <a:cs typeface="Times New Roman"/>
              </a:rPr>
              <a:t>пищи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как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фактора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профилактического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160"/>
              </a:lnSpc>
            </a:pPr>
            <a:r>
              <a:rPr sz="2000" b="1" dirty="0">
                <a:latin typeface="Times New Roman"/>
                <a:cs typeface="Times New Roman"/>
              </a:rPr>
              <a:t>целебного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воздействия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организм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человека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999CC"/>
              </a:buClr>
              <a:buSzPct val="8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latin typeface="Times New Roman"/>
                <a:cs typeface="Times New Roman"/>
              </a:rPr>
              <a:t>Организация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производства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потребления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пищи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9999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200" b="1" dirty="0">
                <a:latin typeface="Times New Roman"/>
                <a:cs typeface="Times New Roman"/>
              </a:rPr>
              <a:t>Формирование</a:t>
            </a:r>
            <a:r>
              <a:rPr sz="2200" b="1" spc="59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норм</a:t>
            </a:r>
            <a:r>
              <a:rPr sz="2200" b="1" spc="59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физиологических</a:t>
            </a:r>
            <a:r>
              <a:rPr sz="2200" b="1" spc="600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потребностей </a:t>
            </a:r>
            <a:r>
              <a:rPr sz="2200" b="1" dirty="0">
                <a:latin typeface="Times New Roman"/>
                <a:cs typeface="Times New Roman"/>
              </a:rPr>
              <a:t>является</a:t>
            </a:r>
            <a:r>
              <a:rPr sz="2200" b="1" spc="6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одной</a:t>
            </a:r>
            <a:r>
              <a:rPr sz="2200" b="1" spc="6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из</a:t>
            </a:r>
            <a:r>
              <a:rPr sz="2200" b="1" spc="6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задач</a:t>
            </a:r>
            <a:r>
              <a:rPr sz="2200" b="1" spc="6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нутрициологии</a:t>
            </a:r>
            <a:r>
              <a:rPr sz="2200" b="1" spc="6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6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сопровождается </a:t>
            </a:r>
            <a:r>
              <a:rPr sz="2200" b="1" dirty="0">
                <a:latin typeface="Times New Roman"/>
                <a:cs typeface="Times New Roman"/>
              </a:rPr>
              <a:t>выявлением</a:t>
            </a:r>
            <a:r>
              <a:rPr sz="2200" b="1" spc="24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физиологического</a:t>
            </a:r>
            <a:r>
              <a:rPr sz="2200" b="1" spc="25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воздействия</a:t>
            </a:r>
            <a:r>
              <a:rPr sz="2200" b="1" spc="245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определенного </a:t>
            </a:r>
            <a:r>
              <a:rPr sz="2200" b="1" dirty="0">
                <a:latin typeface="Times New Roman"/>
                <a:cs typeface="Times New Roman"/>
              </a:rPr>
              <a:t>пищевого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вещества,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а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также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установлением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максимального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минимального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уровня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его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потребления.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3160</Words>
  <Application>Microsoft Office PowerPoint</Application>
  <PresentationFormat>Экран (4:3)</PresentationFormat>
  <Paragraphs>336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Times New Roman</vt:lpstr>
      <vt:lpstr>Wingdings</vt:lpstr>
      <vt:lpstr>Arial</vt:lpstr>
      <vt:lpstr>Office Theme</vt:lpstr>
      <vt:lpstr>Биохимия питания</vt:lpstr>
      <vt:lpstr>Презентация PowerPoint</vt:lpstr>
      <vt:lpstr>История науки о питании</vt:lpstr>
      <vt:lpstr>История науки о питании</vt:lpstr>
      <vt:lpstr>Классические и альтернативные теории питания</vt:lpstr>
      <vt:lpstr>Презентация PowerPoint</vt:lpstr>
      <vt:lpstr>Презентация PowerPoint</vt:lpstr>
      <vt:lpstr>Презентация PowerPoint</vt:lpstr>
      <vt:lpstr>Цели и задачи нутрициологии</vt:lpstr>
      <vt:lpstr>Современная нутрициология – это мультидисциплинарная многопрофильная наука, которая призвана решать 3 основные задачи:</vt:lpstr>
      <vt:lpstr>Презентация PowerPoint</vt:lpstr>
      <vt:lpstr>Различают макронутриенты и микронутриенты</vt:lpstr>
      <vt:lpstr>Все нутриенты делятся на 6 главных групп: углеводы, белки, липиды, витамины, минеральные компоненты и вода. Незаменимые или эссенциальные нутриенты – это пищевые</vt:lpstr>
      <vt:lpstr>Белки пищи</vt:lpstr>
      <vt:lpstr>Биологическая ценность белков</vt:lpstr>
      <vt:lpstr>Биологическая ценность белков</vt:lpstr>
      <vt:lpstr>Биологическая ценность белков</vt:lpstr>
      <vt:lpstr>Углеводы пищи</vt:lpstr>
      <vt:lpstr>Углеводы пищи</vt:lpstr>
      <vt:lpstr>Углеводы пищи</vt:lpstr>
      <vt:lpstr>Гликемический индекс некоторых пищевых продуктов</vt:lpstr>
      <vt:lpstr>Потребность в углеводах</vt:lpstr>
      <vt:lpstr>Липиды пищи</vt:lpstr>
      <vt:lpstr>Липиды пищи</vt:lpstr>
      <vt:lpstr>Липиды пищи</vt:lpstr>
      <vt:lpstr>Минеральные вещества</vt:lpstr>
      <vt:lpstr>Общие функции минеральных веществ</vt:lpstr>
      <vt:lpstr>Общие функции минеральных веществ</vt:lpstr>
      <vt:lpstr>Энергетическая ценность пищи</vt:lpstr>
      <vt:lpstr>Энергетическая ценность пищи</vt:lpstr>
      <vt:lpstr>Энергетическая ценность пищи</vt:lpstr>
      <vt:lpstr>Пищевая ценность продуктов питания</vt:lpstr>
      <vt:lpstr>Пищевая ценность продуктов питания</vt:lpstr>
      <vt:lpstr>Молоко и молочные продукты</vt:lpstr>
      <vt:lpstr>Продукты из зерна</vt:lpstr>
      <vt:lpstr>Овощи и фрукты</vt:lpstr>
      <vt:lpstr>Жиры, масла, сахар, сладости</vt:lpstr>
      <vt:lpstr>Обогащение пищевых продуктов</vt:lpstr>
      <vt:lpstr>Питание детей и подростков</vt:lpstr>
      <vt:lpstr>Проблемы питания у детей и подростков</vt:lpstr>
      <vt:lpstr>Болезни нарушения питания у детей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Биохимия питания</dc:title>
  <dc:creator>admin</dc:creator>
  <cp:lastModifiedBy>Федорова Елена Юрьевна</cp:lastModifiedBy>
  <cp:revision>1</cp:revision>
  <dcterms:created xsi:type="dcterms:W3CDTF">2022-11-07T19:04:33Z</dcterms:created>
  <dcterms:modified xsi:type="dcterms:W3CDTF">2022-11-09T13:53:01Z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2022-11-07T00:00:00Z</vt:filetime>
  </property>
</Properties>
</file>