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  <p:sldId id="275" r:id="rId19"/>
    <p:sldId id="277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BD66F-D781-44FE-8DE9-3384990C4588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03C9302-E363-4965-91DC-D1CAB260DAC8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Этап </a:t>
          </a:r>
          <a:r>
            <a:rPr lang="ru-RU" sz="2000" dirty="0" err="1" smtClean="0">
              <a:latin typeface="Arial" pitchFamily="34" charset="0"/>
              <a:cs typeface="Arial" pitchFamily="34" charset="0"/>
            </a:rPr>
            <a:t>программизации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 / автоматизации</a:t>
          </a:r>
        </a:p>
        <a:p>
          <a:r>
            <a:rPr lang="ru-RU" sz="2000" dirty="0" smtClean="0">
              <a:latin typeface="Arial" pitchFamily="34" charset="0"/>
              <a:cs typeface="Arial" pitchFamily="34" charset="0"/>
            </a:rPr>
            <a:t>50–70 гг. ХХ в.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00F4BF5F-2074-4940-BBF0-A231A151E5DC}" type="parTrans" cxnId="{DB3FDD3A-EE72-4695-B6AA-A46C7847B4E5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A668C7A0-6457-4E3A-8090-C6B24FB98F0F}" type="sibTrans" cxnId="{DB3FDD3A-EE72-4695-B6AA-A46C7847B4E5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00229150-F75A-4E49-AA48-E0E694289DD7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Внедрение средств вычислительной техники;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C1D3D188-5BEB-42C8-BEAC-007A8A0132B5}" type="parTrans" cxnId="{EB8C44B2-65A4-466B-A2ED-836BE1084602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FFD69697-829D-4A36-BD84-051EE092F54C}" type="sibTrans" cxnId="{EB8C44B2-65A4-466B-A2ED-836BE1084602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1557B10B-A2FE-4577-8E41-FDB098C14E97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Создание проектов обучающих систем;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0926F821-5810-4499-91EE-D701893F36BD}" type="parTrans" cxnId="{9FEC269D-652E-447B-8951-AFFE4DFAC3BD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ABBBC625-5055-44A5-9AD5-123DD1633200}" type="sibTrans" cxnId="{9FEC269D-652E-447B-8951-AFFE4DFAC3BD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40C761B0-5EA8-4537-8F25-C446140ED8F2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Этап компьютеризации 70–80 гг. ХХ в.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3C38BCEE-812D-46E4-A8FE-A19188E6F134}" type="parTrans" cxnId="{56BE3486-D49E-4375-B15A-F54CD5BF093E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F9B1F65A-C2F2-40FC-A17F-D53AC667F8F3}" type="sibTrans" cxnId="{56BE3486-D49E-4375-B15A-F54CD5BF093E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9031944E-F501-412B-A6D7-431C47B8E17A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Появление ПК и ПО = диалоговое взаимодействие человека и компьютера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DC0818DA-0FF7-46B6-A6D9-9CCC6B4DA18F}" type="parTrans" cxnId="{60F170B1-F4E0-4720-89D2-E1EC83151FAC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A440BB9D-FED8-4E25-B2CF-B21976AF1A53}" type="sibTrans" cxnId="{60F170B1-F4E0-4720-89D2-E1EC83151FAC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0805DDC3-7FD3-4DC5-98DB-D06437F76B8C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Автоматизированные системы обучения, контроля знаний и управления учебным процессом;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219E0E13-6BEA-44D1-B402-F0DE009ABA32}" type="parTrans" cxnId="{FC2D384C-A2F3-4CEE-AC5E-29F7B528EA67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0E624A7F-58AC-4CD9-94E4-7D630A736EB3}" type="sibTrans" cxnId="{FC2D384C-A2F3-4CEE-AC5E-29F7B528EA67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2292A731-B0B1-40E4-A930-200612F374DD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Этап информатизации (80–90 гг. ХХ в.)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DF554C86-998D-407A-B708-0CC3D96F6A55}" type="parTrans" cxnId="{C061740F-D8D7-45C4-8333-682D07555F30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5A0CF26D-2DCA-445A-AB8C-92695A976232}" type="sibTrans" cxnId="{C061740F-D8D7-45C4-8333-682D07555F30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E4BE93FC-93B2-4681-8D29-7A5D38248BD1}">
      <dgm:prSet phldrT="[Текст]" custT="1"/>
      <dgm:spPr/>
      <dgm:t>
        <a:bodyPr/>
        <a:lstStyle/>
        <a:p>
          <a:r>
            <a:rPr lang="ru-RU" sz="1500" dirty="0" smtClean="0">
              <a:latin typeface="Arial" pitchFamily="34" charset="0"/>
              <a:cs typeface="Arial" pitchFamily="34" charset="0"/>
            </a:rPr>
            <a:t>Новые ИКТ, мультимедиа технологий и виртуальной реальности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8B4CF042-9652-4BEF-86B6-CE72E9A9F50A}" type="parTrans" cxnId="{FBC04C8F-1825-4717-84A9-BF468E03FA69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590A164C-3617-4942-9B77-7C37E9E353A8}" type="sibTrans" cxnId="{FBC04C8F-1825-4717-84A9-BF468E03FA69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C10AECD7-BAFA-41ED-A799-D790FA968D47}">
      <dgm:prSet phldrT="[Текст]" custT="1"/>
      <dgm:spPr/>
      <dgm:t>
        <a:bodyPr/>
        <a:lstStyle/>
        <a:p>
          <a:r>
            <a:rPr lang="ru-RU" sz="1500" dirty="0" smtClean="0">
              <a:latin typeface="Arial" pitchFamily="34" charset="0"/>
              <a:cs typeface="Arial" pitchFamily="34" charset="0"/>
            </a:rPr>
            <a:t>Информатизация образования –  эволюционный процесс переустройства информационной среды образования = применение средств передачи и получения информации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A72B5BEF-45C3-412A-AE41-048989C183D2}" type="parTrans" cxnId="{08DDE31A-C62C-434B-996A-0315F8BD1F42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9C5B9E1A-3F8B-440D-805B-3B32B8A55D8A}" type="sibTrans" cxnId="{08DDE31A-C62C-434B-996A-0315F8BD1F42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D673850E-2DB7-47B9-B587-B838EA9BEEF5}">
      <dgm:prSet custT="1"/>
      <dgm:spPr/>
      <dgm:t>
        <a:bodyPr/>
        <a:lstStyle/>
        <a:p>
          <a:r>
            <a:rPr lang="ru-RU" sz="2000" dirty="0" smtClean="0"/>
            <a:t>Этап социально–информационный</a:t>
          </a:r>
        </a:p>
        <a:p>
          <a:r>
            <a:rPr lang="ru-RU" sz="2000" dirty="0" smtClean="0"/>
            <a:t>(начало ХХ</a:t>
          </a:r>
          <a:r>
            <a:rPr lang="en-US" sz="2000" dirty="0" smtClean="0"/>
            <a:t>I</a:t>
          </a:r>
          <a:r>
            <a:rPr lang="ru-RU" sz="2000" dirty="0" smtClean="0"/>
            <a:t> в. до наших дней)</a:t>
          </a:r>
          <a:endParaRPr lang="ru-RU" sz="2000" dirty="0"/>
        </a:p>
      </dgm:t>
    </dgm:pt>
    <dgm:pt modelId="{3BE25CDC-1214-4604-9DB1-CD6D765C3C90}" type="parTrans" cxnId="{3BBD1217-DBBF-4931-978C-03929065EEAF}">
      <dgm:prSet/>
      <dgm:spPr/>
      <dgm:t>
        <a:bodyPr/>
        <a:lstStyle/>
        <a:p>
          <a:endParaRPr lang="ru-RU" sz="2000"/>
        </a:p>
      </dgm:t>
    </dgm:pt>
    <dgm:pt modelId="{A7302059-81C8-4CB9-8884-C24C1A03E5C5}" type="sibTrans" cxnId="{3BBD1217-DBBF-4931-978C-03929065EEAF}">
      <dgm:prSet/>
      <dgm:spPr/>
      <dgm:t>
        <a:bodyPr/>
        <a:lstStyle/>
        <a:p>
          <a:endParaRPr lang="ru-RU" sz="2000"/>
        </a:p>
      </dgm:t>
    </dgm:pt>
    <dgm:pt modelId="{10D639C4-BC2E-4F14-814D-FDA811C1A268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Обучение основам программирования, математического моделирования на ЭВМ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EDA863E5-6923-46A4-8616-BFC3B78E913F}" type="parTrans" cxnId="{0267C48E-0249-4C9F-93D9-93B84B82CA38}">
      <dgm:prSet/>
      <dgm:spPr/>
      <dgm:t>
        <a:bodyPr/>
        <a:lstStyle/>
        <a:p>
          <a:endParaRPr lang="ru-RU"/>
        </a:p>
      </dgm:t>
    </dgm:pt>
    <dgm:pt modelId="{CA29A085-A1E7-4982-B057-C89B7379FED6}" type="sibTrans" cxnId="{0267C48E-0249-4C9F-93D9-93B84B82CA38}">
      <dgm:prSet/>
      <dgm:spPr/>
      <dgm:t>
        <a:bodyPr/>
        <a:lstStyle/>
        <a:p>
          <a:endParaRPr lang="ru-RU"/>
        </a:p>
      </dgm:t>
    </dgm:pt>
    <dgm:pt modelId="{30B68BBA-B711-4907-9225-73C6AD1DC85A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Разработка автоматизированных заданий;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376E60A-7650-47EA-8D5B-C890191FF39C}" type="parTrans" cxnId="{D6451F3D-3940-4805-A564-91BBB80DDDB0}">
      <dgm:prSet/>
      <dgm:spPr/>
      <dgm:t>
        <a:bodyPr/>
        <a:lstStyle/>
        <a:p>
          <a:endParaRPr lang="ru-RU"/>
        </a:p>
      </dgm:t>
    </dgm:pt>
    <dgm:pt modelId="{4CD4949C-BCF2-46AD-9A61-8ADB788F0908}" type="sibTrans" cxnId="{D6451F3D-3940-4805-A564-91BBB80DDDB0}">
      <dgm:prSet/>
      <dgm:spPr/>
      <dgm:t>
        <a:bodyPr/>
        <a:lstStyle/>
        <a:p>
          <a:endParaRPr lang="ru-RU"/>
        </a:p>
      </dgm:t>
    </dgm:pt>
    <dgm:pt modelId="{61D94B48-EF61-4610-A1ED-7D9EEA736A87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Программирование как автоматизация  упражнений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AD4C268D-68B6-428D-84B5-7CF330D6C72C}" type="parTrans" cxnId="{A92F2F28-58A1-4593-B289-077AB7B70A4A}">
      <dgm:prSet/>
      <dgm:spPr/>
      <dgm:t>
        <a:bodyPr/>
        <a:lstStyle/>
        <a:p>
          <a:endParaRPr lang="ru-RU"/>
        </a:p>
      </dgm:t>
    </dgm:pt>
    <dgm:pt modelId="{C7520BFD-F786-43E3-BDE5-E74605AC61B9}" type="sibTrans" cxnId="{A92F2F28-58A1-4593-B289-077AB7B70A4A}">
      <dgm:prSet/>
      <dgm:spPr/>
      <dgm:t>
        <a:bodyPr/>
        <a:lstStyle/>
        <a:p>
          <a:endParaRPr lang="ru-RU"/>
        </a:p>
      </dgm:t>
    </dgm:pt>
    <dgm:pt modelId="{28744430-6979-49CE-9C19-14618FCE5AA1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Создание интеллектуальных обучающих систем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63814148-AF02-4DAF-96B0-778A927C86C4}" type="parTrans" cxnId="{5370B4C2-620A-4E58-A64F-E45666BF0058}">
      <dgm:prSet/>
      <dgm:spPr/>
      <dgm:t>
        <a:bodyPr/>
        <a:lstStyle/>
        <a:p>
          <a:endParaRPr lang="ru-RU"/>
        </a:p>
      </dgm:t>
    </dgm:pt>
    <dgm:pt modelId="{D8709F29-BCD9-4E69-A8D7-C0DAB84BEB3E}" type="sibTrans" cxnId="{5370B4C2-620A-4E58-A64F-E45666BF0058}">
      <dgm:prSet/>
      <dgm:spPr/>
      <dgm:t>
        <a:bodyPr/>
        <a:lstStyle/>
        <a:p>
          <a:endParaRPr lang="ru-RU"/>
        </a:p>
      </dgm:t>
    </dgm:pt>
    <dgm:pt modelId="{99C973CC-0E40-43A3-8F87-416B09D4B57B}">
      <dgm:prSet phldrT="[Текст]" custT="1"/>
      <dgm:spPr/>
      <dgm:t>
        <a:bodyPr/>
        <a:lstStyle/>
        <a:p>
          <a:r>
            <a:rPr lang="ru-RU" sz="1500" dirty="0" smtClean="0">
              <a:latin typeface="Arial" pitchFamily="34" charset="0"/>
              <a:cs typeface="Arial" pitchFamily="34" charset="0"/>
            </a:rPr>
            <a:t>Общение пользователей между собой, обмен информацией через Интернет</a:t>
          </a:r>
          <a:endParaRPr lang="ru-RU" sz="1500" dirty="0">
            <a:latin typeface="Arial" pitchFamily="34" charset="0"/>
            <a:cs typeface="Arial" pitchFamily="34" charset="0"/>
          </a:endParaRPr>
        </a:p>
      </dgm:t>
    </dgm:pt>
    <dgm:pt modelId="{A4EAFB6C-C80E-42E4-9B6D-E4B0C03FC63E}" type="parTrans" cxnId="{63B5CBF0-F143-4388-BC4B-F2B1224D7C95}">
      <dgm:prSet/>
      <dgm:spPr/>
      <dgm:t>
        <a:bodyPr/>
        <a:lstStyle/>
        <a:p>
          <a:endParaRPr lang="ru-RU"/>
        </a:p>
      </dgm:t>
    </dgm:pt>
    <dgm:pt modelId="{7B8FFDDA-BBE3-4653-A8AE-67215984B119}" type="sibTrans" cxnId="{63B5CBF0-F143-4388-BC4B-F2B1224D7C95}">
      <dgm:prSet/>
      <dgm:spPr/>
      <dgm:t>
        <a:bodyPr/>
        <a:lstStyle/>
        <a:p>
          <a:endParaRPr lang="ru-RU"/>
        </a:p>
      </dgm:t>
    </dgm:pt>
    <dgm:pt modelId="{53567ED0-D890-42C1-86E2-25579D957F4A}" type="pres">
      <dgm:prSet presAssocID="{0E7BD66F-D781-44FE-8DE9-3384990C4588}" presName="Name0" presStyleCnt="0">
        <dgm:presLayoutVars>
          <dgm:dir/>
          <dgm:animLvl val="lvl"/>
          <dgm:resizeHandles val="exact"/>
        </dgm:presLayoutVars>
      </dgm:prSet>
      <dgm:spPr/>
    </dgm:pt>
    <dgm:pt modelId="{2E6A5202-91EB-4FFD-A28E-DCEE72657F61}" type="pres">
      <dgm:prSet presAssocID="{B03C9302-E363-4965-91DC-D1CAB260DAC8}" presName="linNode" presStyleCnt="0"/>
      <dgm:spPr/>
    </dgm:pt>
    <dgm:pt modelId="{FDF116D0-9626-4A27-BC3B-3461DCA68A95}" type="pres">
      <dgm:prSet presAssocID="{B03C9302-E363-4965-91DC-D1CAB260DAC8}" presName="parentText" presStyleLbl="node1" presStyleIdx="0" presStyleCnt="4" custScaleX="86631">
        <dgm:presLayoutVars>
          <dgm:chMax val="1"/>
          <dgm:bulletEnabled val="1"/>
        </dgm:presLayoutVars>
      </dgm:prSet>
      <dgm:spPr/>
    </dgm:pt>
    <dgm:pt modelId="{D6D61B6F-E92D-40D6-99C5-D4611FC6F442}" type="pres">
      <dgm:prSet presAssocID="{B03C9302-E363-4965-91DC-D1CAB260DAC8}" presName="descendantText" presStyleLbl="alignAccFollowNode1" presStyleIdx="0" presStyleCnt="3" custScaleX="108246" custScaleY="127819" custLinFactNeighborY="3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4926E-812D-49CE-A59B-E6BF72C40490}" type="pres">
      <dgm:prSet presAssocID="{A668C7A0-6457-4E3A-8090-C6B24FB98F0F}" presName="sp" presStyleCnt="0"/>
      <dgm:spPr/>
    </dgm:pt>
    <dgm:pt modelId="{B2BBB45A-D07E-4B9B-BAFB-F2DCABF16FCE}" type="pres">
      <dgm:prSet presAssocID="{40C761B0-5EA8-4537-8F25-C446140ED8F2}" presName="linNode" presStyleCnt="0"/>
      <dgm:spPr/>
    </dgm:pt>
    <dgm:pt modelId="{EF80DC00-B3B0-420E-A71B-5B0F82DE79B0}" type="pres">
      <dgm:prSet presAssocID="{40C761B0-5EA8-4537-8F25-C446140ED8F2}" presName="parentText" presStyleLbl="node1" presStyleIdx="1" presStyleCnt="4" custScaleX="86631" custLinFactNeighborY="-1191">
        <dgm:presLayoutVars>
          <dgm:chMax val="1"/>
          <dgm:bulletEnabled val="1"/>
        </dgm:presLayoutVars>
      </dgm:prSet>
      <dgm:spPr/>
    </dgm:pt>
    <dgm:pt modelId="{C2E4226C-82BF-417C-82CF-2C78F35DFD46}" type="pres">
      <dgm:prSet presAssocID="{40C761B0-5EA8-4537-8F25-C446140ED8F2}" presName="descendantText" presStyleLbl="alignAccFollowNode1" presStyleIdx="1" presStyleCnt="3" custScaleX="106848" custScaleY="114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6582E-DC3F-4067-8D94-0C4230E61094}" type="pres">
      <dgm:prSet presAssocID="{F9B1F65A-C2F2-40FC-A17F-D53AC667F8F3}" presName="sp" presStyleCnt="0"/>
      <dgm:spPr/>
    </dgm:pt>
    <dgm:pt modelId="{D5D0CA01-1197-4A19-A7E9-7CAAC8FF0B41}" type="pres">
      <dgm:prSet presAssocID="{2292A731-B0B1-40E4-A930-200612F374DD}" presName="linNode" presStyleCnt="0"/>
      <dgm:spPr/>
    </dgm:pt>
    <dgm:pt modelId="{6263885E-9D5C-469E-AE1B-D68BAFCBDDDE}" type="pres">
      <dgm:prSet presAssocID="{2292A731-B0B1-40E4-A930-200612F374DD}" presName="parentText" presStyleLbl="node1" presStyleIdx="2" presStyleCnt="4" custScaleX="92792">
        <dgm:presLayoutVars>
          <dgm:chMax val="1"/>
          <dgm:bulletEnabled val="1"/>
        </dgm:presLayoutVars>
      </dgm:prSet>
      <dgm:spPr/>
    </dgm:pt>
    <dgm:pt modelId="{167FCC08-BDAE-4107-8B30-5BA44D2CC7F2}" type="pres">
      <dgm:prSet presAssocID="{2292A731-B0B1-40E4-A930-200612F374DD}" presName="descendantText" presStyleLbl="alignAccFollowNode1" presStyleIdx="2" presStyleCnt="3" custScaleX="115163" custScaleY="152197" custLinFactNeighborY="-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2830D-5E8A-4544-A82A-A2343229D88B}" type="pres">
      <dgm:prSet presAssocID="{5A0CF26D-2DCA-445A-AB8C-92695A976232}" presName="sp" presStyleCnt="0"/>
      <dgm:spPr/>
    </dgm:pt>
    <dgm:pt modelId="{CF2CA823-E2C2-4F5D-9EC1-019FA6C7BDDD}" type="pres">
      <dgm:prSet presAssocID="{D673850E-2DB7-47B9-B587-B838EA9BEEF5}" presName="linNode" presStyleCnt="0"/>
      <dgm:spPr/>
    </dgm:pt>
    <dgm:pt modelId="{54D7FB7E-FE07-4683-8FF9-C24DB2BFBAA2}" type="pres">
      <dgm:prSet presAssocID="{D673850E-2DB7-47B9-B587-B838EA9BEEF5}" presName="parentText" presStyleLbl="node1" presStyleIdx="3" presStyleCnt="4" custScaleX="866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8A5119-4C9F-420D-838F-0FFC4C3675AE}" type="presOf" srcId="{30B68BBA-B711-4907-9225-73C6AD1DC85A}" destId="{D6D61B6F-E92D-40D6-99C5-D4611FC6F442}" srcOrd="0" destOrd="3" presId="urn:microsoft.com/office/officeart/2005/8/layout/vList5"/>
    <dgm:cxn modelId="{A92F2F28-58A1-4593-B289-077AB7B70A4A}" srcId="{B03C9302-E363-4965-91DC-D1CAB260DAC8}" destId="{61D94B48-EF61-4610-A1ED-7D9EEA736A87}" srcOrd="4" destOrd="0" parTransId="{AD4C268D-68B6-428D-84B5-7CF330D6C72C}" sibTransId="{C7520BFD-F786-43E3-BDE5-E74605AC61B9}"/>
    <dgm:cxn modelId="{EB8C44B2-65A4-466B-A2ED-836BE1084602}" srcId="{B03C9302-E363-4965-91DC-D1CAB260DAC8}" destId="{00229150-F75A-4E49-AA48-E0E694289DD7}" srcOrd="0" destOrd="0" parTransId="{C1D3D188-5BEB-42C8-BEAC-007A8A0132B5}" sibTransId="{FFD69697-829D-4A36-BD84-051EE092F54C}"/>
    <dgm:cxn modelId="{E4D5FA1A-39A1-4281-A47F-64FAB8654A67}" type="presOf" srcId="{99C973CC-0E40-43A3-8F87-416B09D4B57B}" destId="{167FCC08-BDAE-4107-8B30-5BA44D2CC7F2}" srcOrd="0" destOrd="1" presId="urn:microsoft.com/office/officeart/2005/8/layout/vList5"/>
    <dgm:cxn modelId="{08DDE31A-C62C-434B-996A-0315F8BD1F42}" srcId="{2292A731-B0B1-40E4-A930-200612F374DD}" destId="{C10AECD7-BAFA-41ED-A799-D790FA968D47}" srcOrd="2" destOrd="0" parTransId="{A72B5BEF-45C3-412A-AE41-048989C183D2}" sibTransId="{9C5B9E1A-3F8B-440D-805B-3B32B8A55D8A}"/>
    <dgm:cxn modelId="{C061740F-D8D7-45C4-8333-682D07555F30}" srcId="{0E7BD66F-D781-44FE-8DE9-3384990C4588}" destId="{2292A731-B0B1-40E4-A930-200612F374DD}" srcOrd="2" destOrd="0" parTransId="{DF554C86-998D-407A-B708-0CC3D96F6A55}" sibTransId="{5A0CF26D-2DCA-445A-AB8C-92695A976232}"/>
    <dgm:cxn modelId="{26B6ED44-65BB-4840-B079-A27438CF5D4A}" type="presOf" srcId="{10D639C4-BC2E-4F14-814D-FDA811C1A268}" destId="{D6D61B6F-E92D-40D6-99C5-D4611FC6F442}" srcOrd="0" destOrd="1" presId="urn:microsoft.com/office/officeart/2005/8/layout/vList5"/>
    <dgm:cxn modelId="{5370B4C2-620A-4E58-A64F-E45666BF0058}" srcId="{40C761B0-5EA8-4537-8F25-C446140ED8F2}" destId="{28744430-6979-49CE-9C19-14618FCE5AA1}" srcOrd="2" destOrd="0" parTransId="{63814148-AF02-4DAF-96B0-778A927C86C4}" sibTransId="{D8709F29-BCD9-4E69-A8D7-C0DAB84BEB3E}"/>
    <dgm:cxn modelId="{FBC04C8F-1825-4717-84A9-BF468E03FA69}" srcId="{2292A731-B0B1-40E4-A930-200612F374DD}" destId="{E4BE93FC-93B2-4681-8D29-7A5D38248BD1}" srcOrd="0" destOrd="0" parTransId="{8B4CF042-9652-4BEF-86B6-CE72E9A9F50A}" sibTransId="{590A164C-3617-4942-9B77-7C37E9E353A8}"/>
    <dgm:cxn modelId="{0267C48E-0249-4C9F-93D9-93B84B82CA38}" srcId="{B03C9302-E363-4965-91DC-D1CAB260DAC8}" destId="{10D639C4-BC2E-4F14-814D-FDA811C1A268}" srcOrd="1" destOrd="0" parTransId="{EDA863E5-6923-46A4-8616-BFC3B78E913F}" sibTransId="{CA29A085-A1E7-4982-B057-C89B7379FED6}"/>
    <dgm:cxn modelId="{64EFE3CC-304D-4EE6-B70D-1BD7B7C55157}" type="presOf" srcId="{B03C9302-E363-4965-91DC-D1CAB260DAC8}" destId="{FDF116D0-9626-4A27-BC3B-3461DCA68A95}" srcOrd="0" destOrd="0" presId="urn:microsoft.com/office/officeart/2005/8/layout/vList5"/>
    <dgm:cxn modelId="{28264A51-C73D-4D69-9890-DB10C72E81F4}" type="presOf" srcId="{E4BE93FC-93B2-4681-8D29-7A5D38248BD1}" destId="{167FCC08-BDAE-4107-8B30-5BA44D2CC7F2}" srcOrd="0" destOrd="0" presId="urn:microsoft.com/office/officeart/2005/8/layout/vList5"/>
    <dgm:cxn modelId="{7B487BC2-DC37-4721-B517-8F7E54CA299D}" type="presOf" srcId="{D673850E-2DB7-47B9-B587-B838EA9BEEF5}" destId="{54D7FB7E-FE07-4683-8FF9-C24DB2BFBAA2}" srcOrd="0" destOrd="0" presId="urn:microsoft.com/office/officeart/2005/8/layout/vList5"/>
    <dgm:cxn modelId="{CBEA2DB7-98F7-4E0A-B1C1-732FFE9CA0B2}" type="presOf" srcId="{0805DDC3-7FD3-4DC5-98DB-D06437F76B8C}" destId="{C2E4226C-82BF-417C-82CF-2C78F35DFD46}" srcOrd="0" destOrd="1" presId="urn:microsoft.com/office/officeart/2005/8/layout/vList5"/>
    <dgm:cxn modelId="{DB3FDD3A-EE72-4695-B6AA-A46C7847B4E5}" srcId="{0E7BD66F-D781-44FE-8DE9-3384990C4588}" destId="{B03C9302-E363-4965-91DC-D1CAB260DAC8}" srcOrd="0" destOrd="0" parTransId="{00F4BF5F-2074-4940-BBF0-A231A151E5DC}" sibTransId="{A668C7A0-6457-4E3A-8090-C6B24FB98F0F}"/>
    <dgm:cxn modelId="{63B5CBF0-F143-4388-BC4B-F2B1224D7C95}" srcId="{2292A731-B0B1-40E4-A930-200612F374DD}" destId="{99C973CC-0E40-43A3-8F87-416B09D4B57B}" srcOrd="1" destOrd="0" parTransId="{A4EAFB6C-C80E-42E4-9B6D-E4B0C03FC63E}" sibTransId="{7B8FFDDA-BBE3-4653-A8AE-67215984B119}"/>
    <dgm:cxn modelId="{03A8232B-1221-4975-806E-CDAE3D12F51A}" type="presOf" srcId="{2292A731-B0B1-40E4-A930-200612F374DD}" destId="{6263885E-9D5C-469E-AE1B-D68BAFCBDDDE}" srcOrd="0" destOrd="0" presId="urn:microsoft.com/office/officeart/2005/8/layout/vList5"/>
    <dgm:cxn modelId="{FC2D384C-A2F3-4CEE-AC5E-29F7B528EA67}" srcId="{40C761B0-5EA8-4537-8F25-C446140ED8F2}" destId="{0805DDC3-7FD3-4DC5-98DB-D06437F76B8C}" srcOrd="1" destOrd="0" parTransId="{219E0E13-6BEA-44D1-B402-F0DE009ABA32}" sibTransId="{0E624A7F-58AC-4CD9-94E4-7D630A736EB3}"/>
    <dgm:cxn modelId="{D6D26589-571E-4989-8059-92256751EF7C}" type="presOf" srcId="{C10AECD7-BAFA-41ED-A799-D790FA968D47}" destId="{167FCC08-BDAE-4107-8B30-5BA44D2CC7F2}" srcOrd="0" destOrd="2" presId="urn:microsoft.com/office/officeart/2005/8/layout/vList5"/>
    <dgm:cxn modelId="{C83FA852-2581-46CC-977A-53ABD1747EA7}" type="presOf" srcId="{0E7BD66F-D781-44FE-8DE9-3384990C4588}" destId="{53567ED0-D890-42C1-86E2-25579D957F4A}" srcOrd="0" destOrd="0" presId="urn:microsoft.com/office/officeart/2005/8/layout/vList5"/>
    <dgm:cxn modelId="{9FEC269D-652E-447B-8951-AFFE4DFAC3BD}" srcId="{B03C9302-E363-4965-91DC-D1CAB260DAC8}" destId="{1557B10B-A2FE-4577-8E41-FDB098C14E97}" srcOrd="2" destOrd="0" parTransId="{0926F821-5810-4499-91EE-D701893F36BD}" sibTransId="{ABBBC625-5055-44A5-9AD5-123DD1633200}"/>
    <dgm:cxn modelId="{AEA9E14C-469F-48F8-8092-1265274CF5CB}" type="presOf" srcId="{1557B10B-A2FE-4577-8E41-FDB098C14E97}" destId="{D6D61B6F-E92D-40D6-99C5-D4611FC6F442}" srcOrd="0" destOrd="2" presId="urn:microsoft.com/office/officeart/2005/8/layout/vList5"/>
    <dgm:cxn modelId="{D6451F3D-3940-4805-A564-91BBB80DDDB0}" srcId="{B03C9302-E363-4965-91DC-D1CAB260DAC8}" destId="{30B68BBA-B711-4907-9225-73C6AD1DC85A}" srcOrd="3" destOrd="0" parTransId="{F376E60A-7650-47EA-8D5B-C890191FF39C}" sibTransId="{4CD4949C-BCF2-46AD-9A61-8ADB788F0908}"/>
    <dgm:cxn modelId="{0CE171F0-5040-4D4B-9F67-B4C1C7EDF59C}" type="presOf" srcId="{00229150-F75A-4E49-AA48-E0E694289DD7}" destId="{D6D61B6F-E92D-40D6-99C5-D4611FC6F442}" srcOrd="0" destOrd="0" presId="urn:microsoft.com/office/officeart/2005/8/layout/vList5"/>
    <dgm:cxn modelId="{2EE82F6B-EE1D-427C-B8B2-848CF5C98FB8}" type="presOf" srcId="{28744430-6979-49CE-9C19-14618FCE5AA1}" destId="{C2E4226C-82BF-417C-82CF-2C78F35DFD46}" srcOrd="0" destOrd="2" presId="urn:microsoft.com/office/officeart/2005/8/layout/vList5"/>
    <dgm:cxn modelId="{60F170B1-F4E0-4720-89D2-E1EC83151FAC}" srcId="{40C761B0-5EA8-4537-8F25-C446140ED8F2}" destId="{9031944E-F501-412B-A6D7-431C47B8E17A}" srcOrd="0" destOrd="0" parTransId="{DC0818DA-0FF7-46B6-A6D9-9CCC6B4DA18F}" sibTransId="{A440BB9D-FED8-4E25-B2CF-B21976AF1A53}"/>
    <dgm:cxn modelId="{D3C8EF3C-DB9E-4226-994B-146C32309EDF}" type="presOf" srcId="{40C761B0-5EA8-4537-8F25-C446140ED8F2}" destId="{EF80DC00-B3B0-420E-A71B-5B0F82DE79B0}" srcOrd="0" destOrd="0" presId="urn:microsoft.com/office/officeart/2005/8/layout/vList5"/>
    <dgm:cxn modelId="{A7DAF0B8-611A-4031-9A32-D69ED706DEEB}" type="presOf" srcId="{9031944E-F501-412B-A6D7-431C47B8E17A}" destId="{C2E4226C-82BF-417C-82CF-2C78F35DFD46}" srcOrd="0" destOrd="0" presId="urn:microsoft.com/office/officeart/2005/8/layout/vList5"/>
    <dgm:cxn modelId="{56BE3486-D49E-4375-B15A-F54CD5BF093E}" srcId="{0E7BD66F-D781-44FE-8DE9-3384990C4588}" destId="{40C761B0-5EA8-4537-8F25-C446140ED8F2}" srcOrd="1" destOrd="0" parTransId="{3C38BCEE-812D-46E4-A8FE-A19188E6F134}" sibTransId="{F9B1F65A-C2F2-40FC-A17F-D53AC667F8F3}"/>
    <dgm:cxn modelId="{3BBD1217-DBBF-4931-978C-03929065EEAF}" srcId="{0E7BD66F-D781-44FE-8DE9-3384990C4588}" destId="{D673850E-2DB7-47B9-B587-B838EA9BEEF5}" srcOrd="3" destOrd="0" parTransId="{3BE25CDC-1214-4604-9DB1-CD6D765C3C90}" sibTransId="{A7302059-81C8-4CB9-8884-C24C1A03E5C5}"/>
    <dgm:cxn modelId="{1C866A38-E3EA-4E9D-BE09-00B35197F27B}" type="presOf" srcId="{61D94B48-EF61-4610-A1ED-7D9EEA736A87}" destId="{D6D61B6F-E92D-40D6-99C5-D4611FC6F442}" srcOrd="0" destOrd="4" presId="urn:microsoft.com/office/officeart/2005/8/layout/vList5"/>
    <dgm:cxn modelId="{B17778F1-BACA-4348-92E4-2C0D39DECC6C}" type="presParOf" srcId="{53567ED0-D890-42C1-86E2-25579D957F4A}" destId="{2E6A5202-91EB-4FFD-A28E-DCEE72657F61}" srcOrd="0" destOrd="0" presId="urn:microsoft.com/office/officeart/2005/8/layout/vList5"/>
    <dgm:cxn modelId="{A687B999-9A22-418B-AB99-8F5150814440}" type="presParOf" srcId="{2E6A5202-91EB-4FFD-A28E-DCEE72657F61}" destId="{FDF116D0-9626-4A27-BC3B-3461DCA68A95}" srcOrd="0" destOrd="0" presId="urn:microsoft.com/office/officeart/2005/8/layout/vList5"/>
    <dgm:cxn modelId="{050CBB77-C951-4CE4-AE02-78D7C7773FA0}" type="presParOf" srcId="{2E6A5202-91EB-4FFD-A28E-DCEE72657F61}" destId="{D6D61B6F-E92D-40D6-99C5-D4611FC6F442}" srcOrd="1" destOrd="0" presId="urn:microsoft.com/office/officeart/2005/8/layout/vList5"/>
    <dgm:cxn modelId="{2032E11E-60A9-4A78-8A30-B16197504073}" type="presParOf" srcId="{53567ED0-D890-42C1-86E2-25579D957F4A}" destId="{B584926E-812D-49CE-A59B-E6BF72C40490}" srcOrd="1" destOrd="0" presId="urn:microsoft.com/office/officeart/2005/8/layout/vList5"/>
    <dgm:cxn modelId="{0C318785-65F7-405C-AC30-83BE99AEB5ED}" type="presParOf" srcId="{53567ED0-D890-42C1-86E2-25579D957F4A}" destId="{B2BBB45A-D07E-4B9B-BAFB-F2DCABF16FCE}" srcOrd="2" destOrd="0" presId="urn:microsoft.com/office/officeart/2005/8/layout/vList5"/>
    <dgm:cxn modelId="{852A5018-9788-48C7-BD45-916FBCBEDF90}" type="presParOf" srcId="{B2BBB45A-D07E-4B9B-BAFB-F2DCABF16FCE}" destId="{EF80DC00-B3B0-420E-A71B-5B0F82DE79B0}" srcOrd="0" destOrd="0" presId="urn:microsoft.com/office/officeart/2005/8/layout/vList5"/>
    <dgm:cxn modelId="{DBF37E97-95AE-4A5F-9459-C5B5114B1FA2}" type="presParOf" srcId="{B2BBB45A-D07E-4B9B-BAFB-F2DCABF16FCE}" destId="{C2E4226C-82BF-417C-82CF-2C78F35DFD46}" srcOrd="1" destOrd="0" presId="urn:microsoft.com/office/officeart/2005/8/layout/vList5"/>
    <dgm:cxn modelId="{659252C9-C0F2-48EF-BC79-1F58535DCF50}" type="presParOf" srcId="{53567ED0-D890-42C1-86E2-25579D957F4A}" destId="{1416582E-DC3F-4067-8D94-0C4230E61094}" srcOrd="3" destOrd="0" presId="urn:microsoft.com/office/officeart/2005/8/layout/vList5"/>
    <dgm:cxn modelId="{1A3A8CFA-8CCA-4E95-A935-2EE474FBB2A9}" type="presParOf" srcId="{53567ED0-D890-42C1-86E2-25579D957F4A}" destId="{D5D0CA01-1197-4A19-A7E9-7CAAC8FF0B41}" srcOrd="4" destOrd="0" presId="urn:microsoft.com/office/officeart/2005/8/layout/vList5"/>
    <dgm:cxn modelId="{76413A39-8F32-47DB-9DAB-23C9F211B368}" type="presParOf" srcId="{D5D0CA01-1197-4A19-A7E9-7CAAC8FF0B41}" destId="{6263885E-9D5C-469E-AE1B-D68BAFCBDDDE}" srcOrd="0" destOrd="0" presId="urn:microsoft.com/office/officeart/2005/8/layout/vList5"/>
    <dgm:cxn modelId="{67E71C89-3FDD-4C71-A29E-379C5D978875}" type="presParOf" srcId="{D5D0CA01-1197-4A19-A7E9-7CAAC8FF0B41}" destId="{167FCC08-BDAE-4107-8B30-5BA44D2CC7F2}" srcOrd="1" destOrd="0" presId="urn:microsoft.com/office/officeart/2005/8/layout/vList5"/>
    <dgm:cxn modelId="{701EEB95-271A-45EE-8AFD-FF0E5B6E1E10}" type="presParOf" srcId="{53567ED0-D890-42C1-86E2-25579D957F4A}" destId="{4DC2830D-5E8A-4544-A82A-A2343229D88B}" srcOrd="5" destOrd="0" presId="urn:microsoft.com/office/officeart/2005/8/layout/vList5"/>
    <dgm:cxn modelId="{6B02AD37-4E80-4A94-B0F1-906153D1828B}" type="presParOf" srcId="{53567ED0-D890-42C1-86E2-25579D957F4A}" destId="{CF2CA823-E2C2-4F5D-9EC1-019FA6C7BDDD}" srcOrd="6" destOrd="0" presId="urn:microsoft.com/office/officeart/2005/8/layout/vList5"/>
    <dgm:cxn modelId="{BD26AFCB-EC69-4778-93A8-B037C2DB11D3}" type="presParOf" srcId="{CF2CA823-E2C2-4F5D-9EC1-019FA6C7BDDD}" destId="{54D7FB7E-FE07-4683-8FF9-C24DB2BFBAA2}" srcOrd="0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871DF1-2557-4C0B-A894-6564E1971E27}" type="doc">
      <dgm:prSet loTypeId="urn:microsoft.com/office/officeart/2005/8/layout/pyramid1" loCatId="pyramid" qsTypeId="urn:microsoft.com/office/officeart/2005/8/quickstyle/simple1" qsCatId="simple" csTypeId="urn:microsoft.com/office/officeart/2005/8/colors/accent1_4" csCatId="accent1" phldr="1"/>
      <dgm:spPr/>
    </dgm:pt>
    <dgm:pt modelId="{0CD574E1-B77F-4F23-9FF1-7383D5D1434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Цель</a:t>
          </a:r>
          <a:endParaRPr lang="ru-RU" sz="20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99C06E3-1085-40C8-9663-143556D78B30}" type="parTrans" cxnId="{46EF5AEE-F934-49C0-BBC8-301F64034AE8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DD0E7EC0-3F39-4FA6-A731-052767C92A9B}" type="sibTrans" cxnId="{46EF5AEE-F934-49C0-BBC8-301F64034AE8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596B635C-1A86-42C2-825E-001E997963A2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Содержание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70B52DDA-E050-41E6-9B5D-FBBEE47F5703}" type="parTrans" cxnId="{249DE668-289B-4FB4-8E88-D0B46AE4443B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2B5897A4-7999-42B9-B8F0-48371EE2003A}" type="sibTrans" cxnId="{249DE668-289B-4FB4-8E88-D0B46AE4443B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21D9667A-7D06-43B7-93D9-68003D495076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Принципы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FD0D7E7A-9756-47C7-A927-2183E9CB7489}" type="parTrans" cxnId="{D0E197B5-31D5-4678-98D4-5AB734C37D73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38483089-63E5-4FB2-8D6F-DD1C7949ABE8}" type="sibTrans" cxnId="{D0E197B5-31D5-4678-98D4-5AB734C37D73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06231822-1A3F-44B9-9DEA-4D62D155C96B}">
      <dgm:prSet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Методы и приемы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63278B42-EA21-4593-9DDC-D5700AAF3FE1}" type="parTrans" cxnId="{7EF9C53C-7CC7-483D-BD71-D0C9B63CD3D4}">
      <dgm:prSet/>
      <dgm:spPr/>
      <dgm:t>
        <a:bodyPr/>
        <a:lstStyle/>
        <a:p>
          <a:endParaRPr lang="ru-RU"/>
        </a:p>
      </dgm:t>
    </dgm:pt>
    <dgm:pt modelId="{7A13C636-E360-43F9-A9F7-CA47F38A0C43}" type="sibTrans" cxnId="{7EF9C53C-7CC7-483D-BD71-D0C9B63CD3D4}">
      <dgm:prSet/>
      <dgm:spPr/>
      <dgm:t>
        <a:bodyPr/>
        <a:lstStyle/>
        <a:p>
          <a:endParaRPr lang="ru-RU"/>
        </a:p>
      </dgm:t>
    </dgm:pt>
    <dgm:pt modelId="{5543E1DB-BC7F-4B7F-A2FB-EFAF67191E42}">
      <dgm:prSet custT="1"/>
      <dgm:spPr/>
      <dgm:t>
        <a:bodyPr/>
        <a:lstStyle/>
        <a:p>
          <a:r>
            <a:rPr lang="ru-RU" sz="2000" dirty="0" smtClean="0"/>
            <a:t>Средства </a:t>
          </a:r>
          <a:endParaRPr lang="ru-RU" sz="2000" dirty="0"/>
        </a:p>
      </dgm:t>
    </dgm:pt>
    <dgm:pt modelId="{80606BDD-026C-477E-85E8-9085C56A02F0}" type="parTrans" cxnId="{6C36A80D-6DD2-4C06-A175-08A4FB2DE6D1}">
      <dgm:prSet/>
      <dgm:spPr/>
      <dgm:t>
        <a:bodyPr/>
        <a:lstStyle/>
        <a:p>
          <a:endParaRPr lang="ru-RU"/>
        </a:p>
      </dgm:t>
    </dgm:pt>
    <dgm:pt modelId="{19A23E41-780B-4FAD-91B3-A297242C697E}" type="sibTrans" cxnId="{6C36A80D-6DD2-4C06-A175-08A4FB2DE6D1}">
      <dgm:prSet/>
      <dgm:spPr/>
      <dgm:t>
        <a:bodyPr/>
        <a:lstStyle/>
        <a:p>
          <a:endParaRPr lang="ru-RU"/>
        </a:p>
      </dgm:t>
    </dgm:pt>
    <dgm:pt modelId="{91AD3D83-7894-4FB7-B519-9110BA7B5F29}">
      <dgm:prSet custT="1"/>
      <dgm:spPr/>
      <dgm:t>
        <a:bodyPr/>
        <a:lstStyle/>
        <a:p>
          <a:r>
            <a:rPr lang="ru-RU" sz="2000" dirty="0" smtClean="0"/>
            <a:t>Формы</a:t>
          </a:r>
          <a:endParaRPr lang="ru-RU" sz="2000" dirty="0"/>
        </a:p>
      </dgm:t>
    </dgm:pt>
    <dgm:pt modelId="{413D9D87-D8B4-4B0D-B4FE-4B1B1400ADC0}" type="parTrans" cxnId="{DB3A9535-B7E9-4EB6-82A6-695325DA5AD2}">
      <dgm:prSet/>
      <dgm:spPr/>
      <dgm:t>
        <a:bodyPr/>
        <a:lstStyle/>
        <a:p>
          <a:endParaRPr lang="ru-RU"/>
        </a:p>
      </dgm:t>
    </dgm:pt>
    <dgm:pt modelId="{913BAA66-C211-4590-BB83-C6CFE8522147}" type="sibTrans" cxnId="{DB3A9535-B7E9-4EB6-82A6-695325DA5AD2}">
      <dgm:prSet/>
      <dgm:spPr/>
      <dgm:t>
        <a:bodyPr/>
        <a:lstStyle/>
        <a:p>
          <a:endParaRPr lang="ru-RU"/>
        </a:p>
      </dgm:t>
    </dgm:pt>
    <dgm:pt modelId="{539F720B-3479-432D-BCE1-DB71A0554D44}" type="pres">
      <dgm:prSet presAssocID="{B9871DF1-2557-4C0B-A894-6564E1971E27}" presName="Name0" presStyleCnt="0">
        <dgm:presLayoutVars>
          <dgm:dir/>
          <dgm:animLvl val="lvl"/>
          <dgm:resizeHandles val="exact"/>
        </dgm:presLayoutVars>
      </dgm:prSet>
      <dgm:spPr/>
    </dgm:pt>
    <dgm:pt modelId="{B60115AD-480E-41E9-927F-941E13527C2C}" type="pres">
      <dgm:prSet presAssocID="{0CD574E1-B77F-4F23-9FF1-7383D5D14349}" presName="Name8" presStyleCnt="0"/>
      <dgm:spPr/>
    </dgm:pt>
    <dgm:pt modelId="{C05458A9-EFCA-4A9C-BFD8-2028A1E1063D}" type="pres">
      <dgm:prSet presAssocID="{0CD574E1-B77F-4F23-9FF1-7383D5D14349}" presName="level" presStyleLbl="node1" presStyleIdx="0" presStyleCnt="6">
        <dgm:presLayoutVars>
          <dgm:chMax val="1"/>
          <dgm:bulletEnabled val="1"/>
        </dgm:presLayoutVars>
      </dgm:prSet>
      <dgm:spPr/>
    </dgm:pt>
    <dgm:pt modelId="{DB241877-E5E0-4081-B089-CA43074A08F8}" type="pres">
      <dgm:prSet presAssocID="{0CD574E1-B77F-4F23-9FF1-7383D5D143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B90F1E0-FF95-4D8A-999B-8FCE17B45D9C}" type="pres">
      <dgm:prSet presAssocID="{596B635C-1A86-42C2-825E-001E997963A2}" presName="Name8" presStyleCnt="0"/>
      <dgm:spPr/>
    </dgm:pt>
    <dgm:pt modelId="{4EBEA97A-8F66-4975-A229-FF572EEB46A3}" type="pres">
      <dgm:prSet presAssocID="{596B635C-1A86-42C2-825E-001E997963A2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A2C9C-DCD0-4DED-A8E8-0C65C5A2D907}" type="pres">
      <dgm:prSet presAssocID="{596B635C-1A86-42C2-825E-001E997963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6596B-3B68-4367-B7A2-3DFD6B96F8E2}" type="pres">
      <dgm:prSet presAssocID="{21D9667A-7D06-43B7-93D9-68003D495076}" presName="Name8" presStyleCnt="0"/>
      <dgm:spPr/>
    </dgm:pt>
    <dgm:pt modelId="{27369231-FD50-4C64-9222-6580EB5F5A55}" type="pres">
      <dgm:prSet presAssocID="{21D9667A-7D06-43B7-93D9-68003D495076}" presName="level" presStyleLbl="node1" presStyleIdx="2" presStyleCnt="6">
        <dgm:presLayoutVars>
          <dgm:chMax val="1"/>
          <dgm:bulletEnabled val="1"/>
        </dgm:presLayoutVars>
      </dgm:prSet>
      <dgm:spPr/>
    </dgm:pt>
    <dgm:pt modelId="{C5EA9E90-6D3E-42D7-8705-99CA07E00877}" type="pres">
      <dgm:prSet presAssocID="{21D9667A-7D06-43B7-93D9-68003D49507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F463D31-F08E-49F8-930F-842D0B383BCC}" type="pres">
      <dgm:prSet presAssocID="{06231822-1A3F-44B9-9DEA-4D62D155C96B}" presName="Name8" presStyleCnt="0"/>
      <dgm:spPr/>
    </dgm:pt>
    <dgm:pt modelId="{A64B377B-97B4-4E50-AEE6-EED2EFC08408}" type="pres">
      <dgm:prSet presAssocID="{06231822-1A3F-44B9-9DEA-4D62D155C96B}" presName="level" presStyleLbl="node1" presStyleIdx="3" presStyleCnt="6">
        <dgm:presLayoutVars>
          <dgm:chMax val="1"/>
          <dgm:bulletEnabled val="1"/>
        </dgm:presLayoutVars>
      </dgm:prSet>
      <dgm:spPr/>
    </dgm:pt>
    <dgm:pt modelId="{F29022FE-A5EE-4EE9-9737-FC2728072258}" type="pres">
      <dgm:prSet presAssocID="{06231822-1A3F-44B9-9DEA-4D62D155C96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0A27170-FCA2-4D39-90F1-618B22402E0F}" type="pres">
      <dgm:prSet presAssocID="{5543E1DB-BC7F-4B7F-A2FB-EFAF67191E42}" presName="Name8" presStyleCnt="0"/>
      <dgm:spPr/>
    </dgm:pt>
    <dgm:pt modelId="{000251C6-CDCD-4EA4-BE25-C015EA70D9D2}" type="pres">
      <dgm:prSet presAssocID="{5543E1DB-BC7F-4B7F-A2FB-EFAF67191E42}" presName="level" presStyleLbl="node1" presStyleIdx="4" presStyleCnt="6">
        <dgm:presLayoutVars>
          <dgm:chMax val="1"/>
          <dgm:bulletEnabled val="1"/>
        </dgm:presLayoutVars>
      </dgm:prSet>
      <dgm:spPr/>
    </dgm:pt>
    <dgm:pt modelId="{8830A852-32AC-40B2-AE57-7CDF89B322DF}" type="pres">
      <dgm:prSet presAssocID="{5543E1DB-BC7F-4B7F-A2FB-EFAF67191E4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8F23A87-4C89-46C0-9192-5E07C0393D3C}" type="pres">
      <dgm:prSet presAssocID="{91AD3D83-7894-4FB7-B519-9110BA7B5F29}" presName="Name8" presStyleCnt="0"/>
      <dgm:spPr/>
    </dgm:pt>
    <dgm:pt modelId="{5129A5F2-CE53-475A-B35B-41D0BD99B0B4}" type="pres">
      <dgm:prSet presAssocID="{91AD3D83-7894-4FB7-B519-9110BA7B5F29}" presName="level" presStyleLbl="node1" presStyleIdx="5" presStyleCnt="6">
        <dgm:presLayoutVars>
          <dgm:chMax val="1"/>
          <dgm:bulletEnabled val="1"/>
        </dgm:presLayoutVars>
      </dgm:prSet>
      <dgm:spPr/>
    </dgm:pt>
    <dgm:pt modelId="{E2E44B59-BB1E-475D-8DD9-660076C8FF1B}" type="pres">
      <dgm:prSet presAssocID="{91AD3D83-7894-4FB7-B519-9110BA7B5F2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EF9C53C-7CC7-483D-BD71-D0C9B63CD3D4}" srcId="{B9871DF1-2557-4C0B-A894-6564E1971E27}" destId="{06231822-1A3F-44B9-9DEA-4D62D155C96B}" srcOrd="3" destOrd="0" parTransId="{63278B42-EA21-4593-9DDC-D5700AAF3FE1}" sibTransId="{7A13C636-E360-43F9-A9F7-CA47F38A0C43}"/>
    <dgm:cxn modelId="{46EF5AEE-F934-49C0-BBC8-301F64034AE8}" srcId="{B9871DF1-2557-4C0B-A894-6564E1971E27}" destId="{0CD574E1-B77F-4F23-9FF1-7383D5D14349}" srcOrd="0" destOrd="0" parTransId="{799C06E3-1085-40C8-9663-143556D78B30}" sibTransId="{DD0E7EC0-3F39-4FA6-A731-052767C92A9B}"/>
    <dgm:cxn modelId="{07CC4739-058A-42D1-88D9-7E15E9F48DE1}" type="presOf" srcId="{596B635C-1A86-42C2-825E-001E997963A2}" destId="{4EBEA97A-8F66-4975-A229-FF572EEB46A3}" srcOrd="0" destOrd="0" presId="urn:microsoft.com/office/officeart/2005/8/layout/pyramid1"/>
    <dgm:cxn modelId="{E4906BC2-80C7-4EEC-A56A-0026710EB87C}" type="presOf" srcId="{06231822-1A3F-44B9-9DEA-4D62D155C96B}" destId="{F29022FE-A5EE-4EE9-9737-FC2728072258}" srcOrd="1" destOrd="0" presId="urn:microsoft.com/office/officeart/2005/8/layout/pyramid1"/>
    <dgm:cxn modelId="{6C36A80D-6DD2-4C06-A175-08A4FB2DE6D1}" srcId="{B9871DF1-2557-4C0B-A894-6564E1971E27}" destId="{5543E1DB-BC7F-4B7F-A2FB-EFAF67191E42}" srcOrd="4" destOrd="0" parTransId="{80606BDD-026C-477E-85E8-9085C56A02F0}" sibTransId="{19A23E41-780B-4FAD-91B3-A297242C697E}"/>
    <dgm:cxn modelId="{D0E197B5-31D5-4678-98D4-5AB734C37D73}" srcId="{B9871DF1-2557-4C0B-A894-6564E1971E27}" destId="{21D9667A-7D06-43B7-93D9-68003D495076}" srcOrd="2" destOrd="0" parTransId="{FD0D7E7A-9756-47C7-A927-2183E9CB7489}" sibTransId="{38483089-63E5-4FB2-8D6F-DD1C7949ABE8}"/>
    <dgm:cxn modelId="{CE6C41E5-DD2D-431A-B885-9440BB876EB8}" type="presOf" srcId="{91AD3D83-7894-4FB7-B519-9110BA7B5F29}" destId="{5129A5F2-CE53-475A-B35B-41D0BD99B0B4}" srcOrd="0" destOrd="0" presId="urn:microsoft.com/office/officeart/2005/8/layout/pyramid1"/>
    <dgm:cxn modelId="{BB5D2AD7-FEAE-4B10-89B1-0CFCB1385F5D}" type="presOf" srcId="{5543E1DB-BC7F-4B7F-A2FB-EFAF67191E42}" destId="{000251C6-CDCD-4EA4-BE25-C015EA70D9D2}" srcOrd="0" destOrd="0" presId="urn:microsoft.com/office/officeart/2005/8/layout/pyramid1"/>
    <dgm:cxn modelId="{66D5E08D-0A39-4BBF-8EA7-B733920DBF87}" type="presOf" srcId="{0CD574E1-B77F-4F23-9FF1-7383D5D14349}" destId="{C05458A9-EFCA-4A9C-BFD8-2028A1E1063D}" srcOrd="0" destOrd="0" presId="urn:microsoft.com/office/officeart/2005/8/layout/pyramid1"/>
    <dgm:cxn modelId="{DDBC76C7-006C-4218-9989-1E2A8151D719}" type="presOf" srcId="{21D9667A-7D06-43B7-93D9-68003D495076}" destId="{C5EA9E90-6D3E-42D7-8705-99CA07E00877}" srcOrd="1" destOrd="0" presId="urn:microsoft.com/office/officeart/2005/8/layout/pyramid1"/>
    <dgm:cxn modelId="{B4E4224C-892B-413B-A41A-8D4419A09BEC}" type="presOf" srcId="{0CD574E1-B77F-4F23-9FF1-7383D5D14349}" destId="{DB241877-E5E0-4081-B089-CA43074A08F8}" srcOrd="1" destOrd="0" presId="urn:microsoft.com/office/officeart/2005/8/layout/pyramid1"/>
    <dgm:cxn modelId="{0E62AD9D-8803-406E-B4F5-E2EE925AF3B7}" type="presOf" srcId="{06231822-1A3F-44B9-9DEA-4D62D155C96B}" destId="{A64B377B-97B4-4E50-AEE6-EED2EFC08408}" srcOrd="0" destOrd="0" presId="urn:microsoft.com/office/officeart/2005/8/layout/pyramid1"/>
    <dgm:cxn modelId="{E05EA875-257B-4CA2-9B89-3CC11857DA47}" type="presOf" srcId="{596B635C-1A86-42C2-825E-001E997963A2}" destId="{D50A2C9C-DCD0-4DED-A8E8-0C65C5A2D907}" srcOrd="1" destOrd="0" presId="urn:microsoft.com/office/officeart/2005/8/layout/pyramid1"/>
    <dgm:cxn modelId="{DB3A9535-B7E9-4EB6-82A6-695325DA5AD2}" srcId="{B9871DF1-2557-4C0B-A894-6564E1971E27}" destId="{91AD3D83-7894-4FB7-B519-9110BA7B5F29}" srcOrd="5" destOrd="0" parTransId="{413D9D87-D8B4-4B0D-B4FE-4B1B1400ADC0}" sibTransId="{913BAA66-C211-4590-BB83-C6CFE8522147}"/>
    <dgm:cxn modelId="{249DE668-289B-4FB4-8E88-D0B46AE4443B}" srcId="{B9871DF1-2557-4C0B-A894-6564E1971E27}" destId="{596B635C-1A86-42C2-825E-001E997963A2}" srcOrd="1" destOrd="0" parTransId="{70B52DDA-E050-41E6-9B5D-FBBEE47F5703}" sibTransId="{2B5897A4-7999-42B9-B8F0-48371EE2003A}"/>
    <dgm:cxn modelId="{68D03310-8056-4A5D-8B45-D39D27AABBD9}" type="presOf" srcId="{5543E1DB-BC7F-4B7F-A2FB-EFAF67191E42}" destId="{8830A852-32AC-40B2-AE57-7CDF89B322DF}" srcOrd="1" destOrd="0" presId="urn:microsoft.com/office/officeart/2005/8/layout/pyramid1"/>
    <dgm:cxn modelId="{2A3E9455-060F-4952-8296-642AE13518BD}" type="presOf" srcId="{B9871DF1-2557-4C0B-A894-6564E1971E27}" destId="{539F720B-3479-432D-BCE1-DB71A0554D44}" srcOrd="0" destOrd="0" presId="urn:microsoft.com/office/officeart/2005/8/layout/pyramid1"/>
    <dgm:cxn modelId="{6D92C3E6-271B-4084-82D2-AA7F0E24BF36}" type="presOf" srcId="{21D9667A-7D06-43B7-93D9-68003D495076}" destId="{27369231-FD50-4C64-9222-6580EB5F5A55}" srcOrd="0" destOrd="0" presId="urn:microsoft.com/office/officeart/2005/8/layout/pyramid1"/>
    <dgm:cxn modelId="{45BC14BB-5A9F-41AF-A58E-4A0F01170648}" type="presOf" srcId="{91AD3D83-7894-4FB7-B519-9110BA7B5F29}" destId="{E2E44B59-BB1E-475D-8DD9-660076C8FF1B}" srcOrd="1" destOrd="0" presId="urn:microsoft.com/office/officeart/2005/8/layout/pyramid1"/>
    <dgm:cxn modelId="{88BF9DD3-3AF9-44D3-B98A-E4F7EFF90E90}" type="presParOf" srcId="{539F720B-3479-432D-BCE1-DB71A0554D44}" destId="{B60115AD-480E-41E9-927F-941E13527C2C}" srcOrd="0" destOrd="0" presId="urn:microsoft.com/office/officeart/2005/8/layout/pyramid1"/>
    <dgm:cxn modelId="{77A0853B-6B2B-46E5-87F9-F87AF504FD02}" type="presParOf" srcId="{B60115AD-480E-41E9-927F-941E13527C2C}" destId="{C05458A9-EFCA-4A9C-BFD8-2028A1E1063D}" srcOrd="0" destOrd="0" presId="urn:microsoft.com/office/officeart/2005/8/layout/pyramid1"/>
    <dgm:cxn modelId="{5220EE58-5146-400E-9F86-94D48BF842D4}" type="presParOf" srcId="{B60115AD-480E-41E9-927F-941E13527C2C}" destId="{DB241877-E5E0-4081-B089-CA43074A08F8}" srcOrd="1" destOrd="0" presId="urn:microsoft.com/office/officeart/2005/8/layout/pyramid1"/>
    <dgm:cxn modelId="{B6B6B302-458D-4185-819D-78D26435BEEC}" type="presParOf" srcId="{539F720B-3479-432D-BCE1-DB71A0554D44}" destId="{5B90F1E0-FF95-4D8A-999B-8FCE17B45D9C}" srcOrd="1" destOrd="0" presId="urn:microsoft.com/office/officeart/2005/8/layout/pyramid1"/>
    <dgm:cxn modelId="{7C9DB645-AD07-4B2B-B98C-0E44CFF4A369}" type="presParOf" srcId="{5B90F1E0-FF95-4D8A-999B-8FCE17B45D9C}" destId="{4EBEA97A-8F66-4975-A229-FF572EEB46A3}" srcOrd="0" destOrd="0" presId="urn:microsoft.com/office/officeart/2005/8/layout/pyramid1"/>
    <dgm:cxn modelId="{A3CEE912-7EB0-4CE6-8967-DCEFB2DAAF77}" type="presParOf" srcId="{5B90F1E0-FF95-4D8A-999B-8FCE17B45D9C}" destId="{D50A2C9C-DCD0-4DED-A8E8-0C65C5A2D907}" srcOrd="1" destOrd="0" presId="urn:microsoft.com/office/officeart/2005/8/layout/pyramid1"/>
    <dgm:cxn modelId="{406A5FF8-EA8A-4EC4-9D3C-825E50AC5F88}" type="presParOf" srcId="{539F720B-3479-432D-BCE1-DB71A0554D44}" destId="{3436596B-3B68-4367-B7A2-3DFD6B96F8E2}" srcOrd="2" destOrd="0" presId="urn:microsoft.com/office/officeart/2005/8/layout/pyramid1"/>
    <dgm:cxn modelId="{D40EB075-7AD6-42E5-81BE-607273AA33D7}" type="presParOf" srcId="{3436596B-3B68-4367-B7A2-3DFD6B96F8E2}" destId="{27369231-FD50-4C64-9222-6580EB5F5A55}" srcOrd="0" destOrd="0" presId="urn:microsoft.com/office/officeart/2005/8/layout/pyramid1"/>
    <dgm:cxn modelId="{DF2D4475-9268-4A5B-AA9F-E0453F93C90E}" type="presParOf" srcId="{3436596B-3B68-4367-B7A2-3DFD6B96F8E2}" destId="{C5EA9E90-6D3E-42D7-8705-99CA07E00877}" srcOrd="1" destOrd="0" presId="urn:microsoft.com/office/officeart/2005/8/layout/pyramid1"/>
    <dgm:cxn modelId="{FE5A14E2-CD60-4A40-8560-AEA9EA7B2665}" type="presParOf" srcId="{539F720B-3479-432D-BCE1-DB71A0554D44}" destId="{5F463D31-F08E-49F8-930F-842D0B383BCC}" srcOrd="3" destOrd="0" presId="urn:microsoft.com/office/officeart/2005/8/layout/pyramid1"/>
    <dgm:cxn modelId="{9A5990AC-04FB-4882-B098-A151DA5BD5AE}" type="presParOf" srcId="{5F463D31-F08E-49F8-930F-842D0B383BCC}" destId="{A64B377B-97B4-4E50-AEE6-EED2EFC08408}" srcOrd="0" destOrd="0" presId="urn:microsoft.com/office/officeart/2005/8/layout/pyramid1"/>
    <dgm:cxn modelId="{4A0F86FF-56C3-4340-A760-9FAF7030D75D}" type="presParOf" srcId="{5F463D31-F08E-49F8-930F-842D0B383BCC}" destId="{F29022FE-A5EE-4EE9-9737-FC2728072258}" srcOrd="1" destOrd="0" presId="urn:microsoft.com/office/officeart/2005/8/layout/pyramid1"/>
    <dgm:cxn modelId="{6FE0028F-8991-4FE1-869C-3AFA1371463F}" type="presParOf" srcId="{539F720B-3479-432D-BCE1-DB71A0554D44}" destId="{00A27170-FCA2-4D39-90F1-618B22402E0F}" srcOrd="4" destOrd="0" presId="urn:microsoft.com/office/officeart/2005/8/layout/pyramid1"/>
    <dgm:cxn modelId="{8B677997-8BDE-412A-8A8D-5E53CF96F606}" type="presParOf" srcId="{00A27170-FCA2-4D39-90F1-618B22402E0F}" destId="{000251C6-CDCD-4EA4-BE25-C015EA70D9D2}" srcOrd="0" destOrd="0" presId="urn:microsoft.com/office/officeart/2005/8/layout/pyramid1"/>
    <dgm:cxn modelId="{55FE6106-430B-4CE0-AAF2-207CD305B4B3}" type="presParOf" srcId="{00A27170-FCA2-4D39-90F1-618B22402E0F}" destId="{8830A852-32AC-40B2-AE57-7CDF89B322DF}" srcOrd="1" destOrd="0" presId="urn:microsoft.com/office/officeart/2005/8/layout/pyramid1"/>
    <dgm:cxn modelId="{13EBF62D-97F6-4CB6-B87D-C40B3A1C2BAF}" type="presParOf" srcId="{539F720B-3479-432D-BCE1-DB71A0554D44}" destId="{48F23A87-4C89-46C0-9192-5E07C0393D3C}" srcOrd="5" destOrd="0" presId="urn:microsoft.com/office/officeart/2005/8/layout/pyramid1"/>
    <dgm:cxn modelId="{D92EF52A-27C3-4A84-B4C1-5602165FA314}" type="presParOf" srcId="{48F23A87-4C89-46C0-9192-5E07C0393D3C}" destId="{5129A5F2-CE53-475A-B35B-41D0BD99B0B4}" srcOrd="0" destOrd="0" presId="urn:microsoft.com/office/officeart/2005/8/layout/pyramid1"/>
    <dgm:cxn modelId="{47DC6ED9-AA18-4A7F-BC94-950A26B8BBD1}" type="presParOf" srcId="{48F23A87-4C89-46C0-9192-5E07C0393D3C}" destId="{E2E44B59-BB1E-475D-8DD9-660076C8FF1B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5029200"/>
            <a:ext cx="7772400" cy="7048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638800"/>
            <a:ext cx="7772400" cy="6858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676400"/>
            <a:ext cx="1828800" cy="4876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676400"/>
            <a:ext cx="5334000" cy="4876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590800"/>
            <a:ext cx="35814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5814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764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90800"/>
            <a:ext cx="7315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7;&#1088;&#1086;&#1092;&#1089;&#1090;&#1072;&#1085;&#1076;&#1072;&#1088;&#1090;&#1087;&#1077;&#1076;&#1072;&#1075;&#1086;&#1075;&#1072;.&#1088;&#1092;/%D0%BF%D1%80%D0%BE%D1%84%D1%81%D1%82%D0%B0%D0%BD%D0%B4%D0%B0%D1%80%D1%82-%D0%BF%D0%B5%D0%B4%D0%B0%D0%B3%D0%BE%D0%B3%D0%B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hightech.fm/2017/08/09/focusing-on-stea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newtonew.com/school/novomu-miru-nuzhny-novye-uchitelj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las.ac.uk/resources/gpg/6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8486804" cy="1804984"/>
          </a:xfr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Компьютерная лингводидактика как область знаний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315200" cy="857256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Компьютерная лингводидактика: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терминосистема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Информационные технологии (ИКТ) – технологии организованные на базе компьютерной техники и современных средств связи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Компьютерная лингводидактика –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7929618" cy="928694"/>
          </a:xfrm>
        </p:spPr>
        <p:txBody>
          <a:bodyPr/>
          <a:lstStyle/>
          <a:p>
            <a:r>
              <a:rPr lang="ru-RU" sz="3600" dirty="0" smtClean="0"/>
              <a:t>Место КЛ в общей системе теории обучения ИЯ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571612"/>
            <a:ext cx="7943880" cy="498158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7929618" cy="928694"/>
          </a:xfrm>
        </p:spPr>
        <p:txBody>
          <a:bodyPr/>
          <a:lstStyle/>
          <a:p>
            <a:r>
              <a:rPr lang="ru-RU" sz="3600" dirty="0" smtClean="0"/>
              <a:t>Место КЛ в общей теории обучения 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214422"/>
          <a:ext cx="73152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2285992"/>
            <a:ext cx="2165615" cy="13573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358214" y="1357298"/>
            <a:ext cx="500066" cy="54981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Х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 rot="10800000">
            <a:off x="4929190" y="1714488"/>
            <a:ext cx="3429024" cy="158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 bwMode="auto">
          <a:xfrm rot="10800000">
            <a:off x="5429256" y="2571744"/>
            <a:ext cx="2928958" cy="158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Прямая со стрелкой 12"/>
          <p:cNvCxnSpPr/>
          <p:nvPr/>
        </p:nvCxnSpPr>
        <p:spPr bwMode="auto">
          <a:xfrm rot="10800000">
            <a:off x="6000760" y="3429000"/>
            <a:ext cx="2357454" cy="158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/>
          <p:nvPr/>
        </p:nvCxnSpPr>
        <p:spPr bwMode="auto">
          <a:xfrm rot="10800000">
            <a:off x="6643702" y="4429132"/>
            <a:ext cx="1714512" cy="158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/>
          <p:nvPr/>
        </p:nvCxnSpPr>
        <p:spPr bwMode="auto">
          <a:xfrm rot="10800000">
            <a:off x="7286644" y="5429264"/>
            <a:ext cx="1071570" cy="158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/>
          <p:nvPr/>
        </p:nvCxnSpPr>
        <p:spPr bwMode="auto">
          <a:xfrm rot="10800000">
            <a:off x="7786678" y="6286520"/>
            <a:ext cx="571536" cy="158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315200" cy="1143008"/>
          </a:xfrm>
        </p:spPr>
        <p:txBody>
          <a:bodyPr/>
          <a:lstStyle/>
          <a:p>
            <a:r>
              <a:rPr lang="ru-RU" dirty="0" smtClean="0"/>
              <a:t>ИКТ–компетенция учителя 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9001156" cy="5429264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2000" dirty="0" smtClean="0"/>
              <a:t>Работа с Профессиональным стандартом Педагога </a:t>
            </a:r>
            <a:r>
              <a:rPr lang="ru-RU" sz="2000" dirty="0" err="1" smtClean="0">
                <a:hlinkClick r:id="rId2"/>
              </a:rPr>
              <a:t>Профстандарт</a:t>
            </a:r>
            <a:endParaRPr lang="ru-RU" sz="2000" dirty="0" smtClean="0"/>
          </a:p>
          <a:p>
            <a:pPr marL="514350" indent="-514350">
              <a:buAutoNum type="arabicParenR"/>
            </a:pPr>
            <a:r>
              <a:rPr lang="ru-RU" sz="2000" dirty="0" smtClean="0"/>
              <a:t>Анализ опыта</a:t>
            </a:r>
          </a:p>
          <a:p>
            <a:pPr marL="514350" indent="-514350">
              <a:buAutoNum type="arabicParenR"/>
            </a:pPr>
            <a:r>
              <a:rPr lang="ru-RU" sz="2000" dirty="0" smtClean="0"/>
              <a:t>Требования к учителю ИЯ, применяющему ИКТ:</a:t>
            </a:r>
          </a:p>
          <a:p>
            <a:pPr marL="514350" indent="-514350"/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Недостатки в области сформированности ИКТ–компетенции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715963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ИКТ–компетенция преподавателя 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500702"/>
          </a:xfrm>
        </p:spPr>
        <p:txBody>
          <a:bodyPr/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Цифровой индустриальный прорыв (Промышленность 4.0);</a:t>
            </a:r>
          </a:p>
          <a:p>
            <a:r>
              <a:rPr lang="ru-RU" sz="2000" dirty="0" smtClean="0"/>
              <a:t>SPOD мир </a:t>
            </a:r>
            <a:r>
              <a:rPr lang="ru-RU" sz="2000" dirty="0" smtClean="0"/>
              <a:t>(</a:t>
            </a:r>
            <a:r>
              <a:rPr lang="ru-RU" sz="2000" dirty="0" err="1" smtClean="0"/>
              <a:t>S-Steady</a:t>
            </a:r>
            <a:r>
              <a:rPr lang="ru-RU" sz="2000" dirty="0" smtClean="0"/>
              <a:t> − устойчивый; </a:t>
            </a:r>
            <a:r>
              <a:rPr lang="ru-RU" sz="2000" dirty="0" err="1" smtClean="0"/>
              <a:t>P-Predictable</a:t>
            </a:r>
            <a:r>
              <a:rPr lang="ru-RU" sz="2000" dirty="0" smtClean="0"/>
              <a:t> − предсказуемый; </a:t>
            </a:r>
            <a:r>
              <a:rPr lang="ru-RU" sz="2000" dirty="0" err="1" smtClean="0"/>
              <a:t>O-ordinary</a:t>
            </a:r>
            <a:r>
              <a:rPr lang="ru-RU" sz="2000" dirty="0" smtClean="0"/>
              <a:t> − простой; </a:t>
            </a:r>
            <a:r>
              <a:rPr lang="ru-RU" sz="2000" dirty="0" err="1" smtClean="0"/>
              <a:t>D-definite</a:t>
            </a:r>
            <a:r>
              <a:rPr lang="ru-RU" sz="2000" dirty="0" smtClean="0"/>
              <a:t> − определенный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VUCA мир </a:t>
            </a:r>
            <a:r>
              <a:rPr lang="ru-RU" sz="2000" dirty="0" smtClean="0"/>
              <a:t>(</a:t>
            </a:r>
            <a:r>
              <a:rPr lang="ru-RU" sz="2000" dirty="0" err="1" smtClean="0"/>
              <a:t>V-volotility</a:t>
            </a:r>
            <a:r>
              <a:rPr lang="ru-RU" sz="2000" dirty="0" smtClean="0"/>
              <a:t> − изменчивость, неустойчивость, нестабильность; </a:t>
            </a:r>
            <a:r>
              <a:rPr lang="ru-RU" sz="2000" dirty="0" err="1" smtClean="0"/>
              <a:t>U-uncertainty</a:t>
            </a:r>
            <a:r>
              <a:rPr lang="ru-RU" sz="2000" dirty="0" smtClean="0"/>
              <a:t> − неопределённость; </a:t>
            </a:r>
            <a:r>
              <a:rPr lang="ru-RU" sz="2000" dirty="0" err="1" smtClean="0"/>
              <a:t>C-complexity</a:t>
            </a:r>
            <a:r>
              <a:rPr lang="ru-RU" sz="2000" dirty="0" smtClean="0"/>
              <a:t> − сложность; </a:t>
            </a:r>
            <a:r>
              <a:rPr lang="ru-RU" sz="2000" dirty="0" err="1" smtClean="0"/>
              <a:t>A-ambignity</a:t>
            </a:r>
            <a:r>
              <a:rPr lang="ru-RU" sz="2000" dirty="0" smtClean="0"/>
              <a:t> − двусмысленность, неоднозначность, амбивалентность</a:t>
            </a:r>
            <a:r>
              <a:rPr lang="ru-RU" sz="2000" dirty="0" smtClean="0"/>
              <a:t>)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Изменение </a:t>
            </a:r>
            <a:r>
              <a:rPr lang="ru-RU" sz="2000" dirty="0" smtClean="0"/>
              <a:t>миропонимания, мышления людей, их поведения и способов </a:t>
            </a:r>
            <a:r>
              <a:rPr lang="ru-RU" sz="2000" dirty="0" smtClean="0"/>
              <a:t>взаимодействия</a:t>
            </a:r>
          </a:p>
          <a:p>
            <a:pPr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«</a:t>
            </a:r>
            <a:r>
              <a:rPr lang="ru-RU" sz="2000" i="1" dirty="0" smtClean="0"/>
              <a:t>С </a:t>
            </a:r>
            <a:r>
              <a:rPr lang="ru-RU" sz="2000" i="1" dirty="0" smtClean="0"/>
              <a:t>переходом к цифровой экономике происходят изменения не только в области компьютеризации (что было свойственно индустриальной эпохе), но и в </a:t>
            </a:r>
            <a:r>
              <a:rPr lang="ru-RU" sz="2000" i="1" dirty="0" err="1" smtClean="0"/>
              <a:t>постиндустриально</a:t>
            </a:r>
            <a:r>
              <a:rPr lang="ru-RU" sz="2000" i="1" dirty="0" smtClean="0"/>
              <a:t> обусловленном отношении человека к труду, нации, досугу, авторитетам и т.д</a:t>
            </a:r>
            <a:r>
              <a:rPr lang="ru-RU" sz="2000" dirty="0" smtClean="0"/>
              <a:t>.» </a:t>
            </a:r>
            <a:r>
              <a:rPr lang="ru-RU" sz="2000" dirty="0" smtClean="0"/>
              <a:t>(</a:t>
            </a:r>
            <a:r>
              <a:rPr lang="ru-RU" sz="2000" dirty="0" smtClean="0"/>
              <a:t>Э</a:t>
            </a:r>
            <a:r>
              <a:rPr lang="ru-RU" sz="2000" dirty="0" smtClean="0"/>
              <a:t>. </a:t>
            </a:r>
            <a:r>
              <a:rPr lang="ru-RU" sz="2000" dirty="0" err="1" smtClean="0"/>
              <a:t>Тоффлер</a:t>
            </a:r>
            <a:r>
              <a:rPr lang="ru-RU" sz="2000" dirty="0" smtClean="0"/>
              <a:t>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715963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ИКТ–компетенция преподавателя 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500702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Субъект цифровой экономики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Владеет цифровой грамотностью (ИКТ–навыками);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Обладает коммуникативными умениями;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Владеет кооперативными способностями (межличностный домен): работа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межфункциональных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кросс–культурных командах.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Может принимать решения в </a:t>
            </a:r>
            <a:r>
              <a:rPr lang="ru-RU" sz="2400" dirty="0" smtClean="0"/>
              <a:t>условиях </a:t>
            </a:r>
            <a:r>
              <a:rPr lang="ru-RU" sz="2400" dirty="0" smtClean="0"/>
              <a:t>неопределенности;</a:t>
            </a:r>
          </a:p>
          <a:p>
            <a:r>
              <a:rPr lang="ru-RU" sz="2400" dirty="0" smtClean="0"/>
              <a:t>Способен перестраивать, переориентировать свой жизненный путь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715963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ИКТ–компетенция преподавателя 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500702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Роль специалиста со знанием 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i="1" dirty="0" err="1" smtClean="0"/>
              <a:t>language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worker</a:t>
            </a:r>
            <a:r>
              <a:rPr lang="ru-RU" sz="2400" i="1" dirty="0" smtClean="0"/>
              <a:t> =  </a:t>
            </a:r>
            <a:r>
              <a:rPr lang="ru-RU" sz="2400" i="1" dirty="0" smtClean="0"/>
              <a:t>специалист в области переработки </a:t>
            </a:r>
            <a:r>
              <a:rPr lang="ru-RU" sz="2400" i="1" dirty="0" smtClean="0"/>
              <a:t>текстов</a:t>
            </a:r>
            <a:r>
              <a:rPr lang="ru-RU" sz="2400" dirty="0" smtClean="0"/>
              <a:t>: технические писатели </a:t>
            </a:r>
            <a:r>
              <a:rPr lang="ru-RU" sz="2400" dirty="0" smtClean="0"/>
              <a:t>–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technical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authors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technical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writers</a:t>
            </a:r>
            <a:r>
              <a:rPr lang="ru-RU" sz="2400" dirty="0" smtClean="0"/>
              <a:t>, специалисты </a:t>
            </a:r>
            <a:r>
              <a:rPr lang="ru-RU" sz="2400" dirty="0" smtClean="0"/>
              <a:t>по передаче технической </a:t>
            </a:r>
            <a:r>
              <a:rPr lang="ru-RU" sz="2400" dirty="0" smtClean="0"/>
              <a:t>информации – </a:t>
            </a:r>
            <a:r>
              <a:rPr lang="ru-RU" sz="2400" i="1" dirty="0" err="1" smtClean="0"/>
              <a:t>technical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communicators</a:t>
            </a:r>
            <a:r>
              <a:rPr lang="ru-RU" sz="2400" i="1" dirty="0" smtClean="0"/>
              <a:t>.</a:t>
            </a:r>
          </a:p>
          <a:p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30% работников Кремниевой долины имеют технические специальности</a:t>
            </a:r>
          </a:p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70%  – имеют гуманитарное образование, в т.ч. Лингвисты (</a:t>
            </a:r>
            <a:r>
              <a:rPr lang="ru-RU" sz="2000" dirty="0" err="1" smtClean="0">
                <a:latin typeface="Arial" pitchFamily="34" charset="0"/>
                <a:cs typeface="Arial" pitchFamily="34" charset="0"/>
                <a:hlinkClick r:id="rId2"/>
              </a:rPr>
              <a:t>Форбс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 </a:t>
            </a:r>
          </a:p>
          <a:p>
            <a:pPr marL="0" indent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STEM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Science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echnology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ngineering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athematics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) →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STE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501122" cy="715963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ИКТ–компетенция преподавателя 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357826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/>
              <a:t>«Тот </a:t>
            </a:r>
            <a:r>
              <a:rPr lang="ru-RU" sz="2400" i="1" dirty="0" smtClean="0"/>
              <a:t>факт, что </a:t>
            </a:r>
            <a:r>
              <a:rPr lang="ru-RU" sz="2400" i="1" dirty="0" err="1" smtClean="0"/>
              <a:t>фейковые</a:t>
            </a:r>
            <a:r>
              <a:rPr lang="ru-RU" sz="2400" i="1" dirty="0" smtClean="0"/>
              <a:t> новости  трудно отличить от реальности, а также стремление их авторов к максимизации </a:t>
            </a:r>
            <a:r>
              <a:rPr lang="ru-RU" sz="2400" i="1" dirty="0" err="1" smtClean="0"/>
              <a:t>медийного</a:t>
            </a:r>
            <a:r>
              <a:rPr lang="ru-RU" sz="2400" i="1" dirty="0" smtClean="0"/>
              <a:t> эффекта, дает основание экспертам говорить о мире «</a:t>
            </a:r>
            <a:r>
              <a:rPr lang="ru-RU" sz="2400" i="1" dirty="0" err="1" smtClean="0"/>
              <a:t>постправды</a:t>
            </a:r>
            <a:r>
              <a:rPr lang="ru-RU" sz="2400" i="1" dirty="0" smtClean="0"/>
              <a:t>» («</a:t>
            </a:r>
            <a:r>
              <a:rPr lang="ru-RU" sz="2400" i="1" dirty="0" err="1" smtClean="0"/>
              <a:t>post-truth</a:t>
            </a:r>
            <a:r>
              <a:rPr lang="ru-RU" sz="2400" i="1" dirty="0" smtClean="0"/>
              <a:t>») — информационной среде, в которой решающее влияние на формирование общественного мнения имеет воздействие на эмоции, личные убеждения, ценности, а не представление аудитории объективных </a:t>
            </a:r>
            <a:r>
              <a:rPr lang="ru-RU" sz="2400" i="1" dirty="0" smtClean="0"/>
              <a:t>фактов» </a:t>
            </a:r>
            <a:r>
              <a:rPr lang="ru-RU" sz="2400" dirty="0" smtClean="0"/>
              <a:t>(С.В. Богданов)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715963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ИКТ–компетенция преподавателя 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500702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 smtClean="0"/>
              <a:t>«Будущее </a:t>
            </a:r>
            <a:r>
              <a:rPr lang="ru-RU" sz="2800" i="1" dirty="0" smtClean="0"/>
              <a:t>– за технологиями, а будущее технологий – за учителями нового формата, которые лишены предрассудков, не приемлют формального подхода и могут своими знаниями "взорвать мозг" учеников и расширить их кругозор до бесконечности</a:t>
            </a:r>
            <a:r>
              <a:rPr lang="ru-RU" sz="2800" i="1" dirty="0" smtClean="0"/>
              <a:t>»  (</a:t>
            </a:r>
            <a:r>
              <a:rPr lang="ru-RU" sz="2800" i="1" dirty="0" smtClean="0">
                <a:hlinkClick r:id="rId2"/>
              </a:rPr>
              <a:t>Новые учителя</a:t>
            </a:r>
            <a:r>
              <a:rPr lang="ru-RU" sz="2800" i="1" dirty="0" smtClean="0"/>
              <a:t>)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715963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ИКТ–компетенция преподавателя 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500702"/>
          </a:xfrm>
        </p:spPr>
        <p:txBody>
          <a:bodyPr/>
          <a:lstStyle/>
          <a:p>
            <a:pPr lvl="0"/>
            <a:r>
              <a:rPr lang="ru-RU" sz="1800" dirty="0" smtClean="0"/>
              <a:t>разработчики и / или кураторы специализированных (ориентированных на язык и культуру) учебных </a:t>
            </a:r>
            <a:r>
              <a:rPr lang="ru-RU" sz="1800" dirty="0" err="1" smtClean="0"/>
              <a:t>онлайн-платформ</a:t>
            </a:r>
            <a:r>
              <a:rPr lang="ru-RU" sz="1800" dirty="0" smtClean="0"/>
              <a:t>, и </a:t>
            </a:r>
            <a:r>
              <a:rPr lang="ru-RU" sz="1800" dirty="0" err="1" smtClean="0"/>
              <a:t>лингвообразовательных</a:t>
            </a:r>
            <a:r>
              <a:rPr lang="ru-RU" sz="1800" dirty="0" smtClean="0"/>
              <a:t> игр, имеющие педагогический опыт, понимающие содержание деятельности обучающегося, знающие, как смоделировать образовательную траекторию ученика при обучении иноязычному общению на создаваемой платформе;</a:t>
            </a:r>
          </a:p>
          <a:p>
            <a:pPr lvl="0"/>
            <a:r>
              <a:rPr lang="ru-RU" sz="1800" dirty="0" smtClean="0"/>
              <a:t>ответственные за «</a:t>
            </a:r>
            <a:r>
              <a:rPr lang="ru-RU" sz="1800" dirty="0" err="1" smtClean="0"/>
              <a:t>геймплей</a:t>
            </a:r>
            <a:r>
              <a:rPr lang="ru-RU" sz="1800" dirty="0" smtClean="0"/>
              <a:t>» </a:t>
            </a:r>
            <a:r>
              <a:rPr lang="ru-RU" sz="1800" dirty="0" err="1" smtClean="0"/>
              <a:t>лингвообразовательных</a:t>
            </a:r>
            <a:r>
              <a:rPr lang="ru-RU" sz="1800" dirty="0" smtClean="0"/>
              <a:t> платформ и приложений: аналитики, оценивающие полезность новых сервисов и технологий для учебы;</a:t>
            </a:r>
          </a:p>
          <a:p>
            <a:pPr lvl="0"/>
            <a:r>
              <a:rPr lang="ru-RU" sz="1800" dirty="0" smtClean="0"/>
              <a:t>редакторы </a:t>
            </a:r>
            <a:r>
              <a:rPr lang="ru-RU" sz="1800" dirty="0" err="1" smtClean="0"/>
              <a:t>онлайн-уроков</a:t>
            </a:r>
            <a:r>
              <a:rPr lang="ru-RU" sz="1800" dirty="0" smtClean="0"/>
              <a:t> по обучению иностранному языку, в должностные обязанности которых входит просмотр образовательных видео на иностранном языке и индикация в них тематических тегов;</a:t>
            </a:r>
          </a:p>
          <a:p>
            <a:pPr lvl="0"/>
            <a:r>
              <a:rPr lang="ru-RU" sz="1800" dirty="0" err="1" smtClean="0"/>
              <a:t>игротехники</a:t>
            </a:r>
            <a:r>
              <a:rPr lang="ru-RU" sz="1800" dirty="0" smtClean="0"/>
              <a:t> – сценаристы обучающих игр, адаптирующие учебную программу к игре, превращая ее в историю с интересными заданиями и целями для обучающихся – </a:t>
            </a:r>
            <a:r>
              <a:rPr lang="ru-RU" sz="1800" dirty="0" err="1" smtClean="0"/>
              <a:t>игороков</a:t>
            </a:r>
            <a:r>
              <a:rPr lang="ru-RU" sz="1800" dirty="0" smtClean="0"/>
              <a:t>;</a:t>
            </a:r>
          </a:p>
          <a:p>
            <a:pPr lvl="0"/>
            <a:r>
              <a:rPr lang="ru-RU" sz="1800" dirty="0" err="1" smtClean="0"/>
              <a:t>коучи</a:t>
            </a:r>
            <a:r>
              <a:rPr lang="ru-RU" sz="1800" dirty="0" smtClean="0"/>
              <a:t> для смешанного обучения, которые не транслируют знания, а управляют самостоятельной работой обучающегося по овладению иностранным языком с помощью </a:t>
            </a:r>
            <a:r>
              <a:rPr lang="ru-RU" sz="1800" dirty="0" err="1" smtClean="0"/>
              <a:t>интернет-ресурсов</a:t>
            </a:r>
            <a:r>
              <a:rPr lang="ru-RU" sz="1800" dirty="0" smtClean="0"/>
              <a:t>;</a:t>
            </a:r>
            <a:endParaRPr lang="ru-RU" sz="1800" dirty="0" smtClean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315200" cy="715963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ПЛАН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43050"/>
            <a:ext cx="7315200" cy="491015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ИКТ: история и современность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лингводидакика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(КЛ): история и современность;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Терминосистема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КЛ;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Место КЛ в общей системе теории обучения ИЯ;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ИКТ–компетенция учителя 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715963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ИКТ–компетенция преподавателя 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500702"/>
          </a:xfrm>
        </p:spPr>
        <p:txBody>
          <a:bodyPr/>
          <a:lstStyle/>
          <a:p>
            <a:pPr lvl="0"/>
            <a:r>
              <a:rPr lang="ru-RU" sz="1800" dirty="0" smtClean="0"/>
              <a:t>инструкторы </a:t>
            </a:r>
            <a:r>
              <a:rPr lang="ru-RU" sz="1800" dirty="0" smtClean="0"/>
              <a:t>по </a:t>
            </a:r>
            <a:r>
              <a:rPr lang="ru-RU" sz="1800" dirty="0" err="1" smtClean="0"/>
              <a:t>интернет-серфингу</a:t>
            </a:r>
            <a:r>
              <a:rPr lang="ru-RU" sz="1800" dirty="0" smtClean="0"/>
              <a:t>, помогающие отделить важное от неважного в обилии иноязычной информации, выявить истинное и ложное (по аналогии с </a:t>
            </a:r>
            <a:r>
              <a:rPr lang="ru-RU" sz="1800" dirty="0" err="1" smtClean="0"/>
              <a:t>фактчекингом</a:t>
            </a:r>
            <a:r>
              <a:rPr lang="ru-RU" sz="1800" dirty="0" smtClean="0"/>
              <a:t>), совпадающее и различное в извлекаемых из недр Интернета культурных фактах;</a:t>
            </a:r>
          </a:p>
          <a:p>
            <a:pPr lvl="0"/>
            <a:r>
              <a:rPr lang="ru-RU" sz="1800" dirty="0" smtClean="0"/>
              <a:t>междисциплинарные </a:t>
            </a:r>
            <a:r>
              <a:rPr lang="ru-RU" sz="1800" dirty="0" err="1" smtClean="0"/>
              <a:t>тьюторы</a:t>
            </a:r>
            <a:r>
              <a:rPr lang="ru-RU" sz="1800" dirty="0" smtClean="0"/>
              <a:t>, курирующие персональную траекторию обучающегося в его развитии в ходе освоения иностранного языка и познания иной культуры и контактирующие в преподавателями-предметниками;</a:t>
            </a:r>
          </a:p>
          <a:p>
            <a:pPr lvl="0"/>
            <a:r>
              <a:rPr lang="ru-RU" sz="1800" dirty="0" smtClean="0"/>
              <a:t>разработчики образовательных траекторий – специалисты, создающие образовательные маршруты для обучающихся с учетом их склонностей, направленности личности, потребностей в освоении языка;</a:t>
            </a:r>
          </a:p>
          <a:p>
            <a:pPr lvl="0"/>
            <a:r>
              <a:rPr lang="ru-RU" sz="1800" dirty="0" smtClean="0"/>
              <a:t>специалисты по проектам, помогающие создавать проекты</a:t>
            </a:r>
            <a:endParaRPr lang="ru-RU" sz="18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143932" cy="715963"/>
          </a:xfrm>
        </p:spPr>
        <p:txBody>
          <a:bodyPr/>
          <a:lstStyle/>
          <a:p>
            <a:r>
              <a:rPr lang="ru-RU" sz="3600" dirty="0" smtClean="0"/>
              <a:t>Компьютерные технологии: история</a:t>
            </a:r>
            <a:endParaRPr lang="ru-RU" sz="36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2857489" y="5643578"/>
            <a:ext cx="6286512" cy="1214422"/>
            <a:chOff x="2857489" y="2889259"/>
            <a:chExt cx="6286512" cy="1051669"/>
          </a:xfrm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 rot="5400000">
              <a:off x="5474910" y="271838"/>
              <a:ext cx="1051669" cy="6286512"/>
            </a:xfrm>
            <a:prstGeom prst="round2Same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vert="vert270"/>
            <a:lstStyle/>
            <a:p>
              <a:pPr marL="268288" indent="-88900">
                <a:buFont typeface="Arial" pitchFamily="34" charset="0"/>
                <a:buChar char="•"/>
              </a:pPr>
              <a:r>
                <a:rPr lang="ru-RU" sz="1600" dirty="0" err="1" smtClean="0">
                  <a:latin typeface="Arial" pitchFamily="34" charset="0"/>
                  <a:cs typeface="Arial" pitchFamily="34" charset="0"/>
                </a:rPr>
                <a:t>Веб</a:t>
              </a:r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 2.0 – вовлечение пользователей в наполнение Интернета;</a:t>
              </a:r>
            </a:p>
            <a:p>
              <a:pPr marL="268288" indent="-88900">
                <a:buFont typeface="Arial" pitchFamily="34" charset="0"/>
                <a:buChar char="•"/>
              </a:pPr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Человек, его социальные коммуникации и личные предпочтения – в сеть.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91840" y="2940597"/>
              <a:ext cx="5800822" cy="9489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>
                <a:latin typeface="Arial" pitchFamily="34" charset="0"/>
                <a:cs typeface="Arial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572528" cy="715963"/>
          </a:xfrm>
        </p:spPr>
        <p:txBody>
          <a:bodyPr/>
          <a:lstStyle/>
          <a:p>
            <a:r>
              <a:rPr lang="ru-RU" sz="3600" dirty="0" smtClean="0"/>
              <a:t>Компьютерные технологии: история достижений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9001156" cy="492919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Принципы обучения с применением КТ:</a:t>
            </a:r>
          </a:p>
          <a:p>
            <a:r>
              <a:rPr lang="ru-RU" dirty="0" smtClean="0"/>
              <a:t>Определенной иерархии управляющий устройств;</a:t>
            </a:r>
          </a:p>
          <a:p>
            <a:r>
              <a:rPr lang="ru-RU" dirty="0" smtClean="0"/>
              <a:t>Обратной связи;</a:t>
            </a:r>
          </a:p>
          <a:p>
            <a:r>
              <a:rPr lang="ru-RU" dirty="0" smtClean="0"/>
              <a:t>Шагового технологического процесса;</a:t>
            </a:r>
          </a:p>
          <a:p>
            <a:r>
              <a:rPr lang="ru-RU" dirty="0" smtClean="0"/>
              <a:t>Индивидуального темпа и управления в обучении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572528" cy="715963"/>
          </a:xfrm>
        </p:spPr>
        <p:txBody>
          <a:bodyPr/>
          <a:lstStyle/>
          <a:p>
            <a:r>
              <a:rPr lang="ru-RU" sz="3600" dirty="0" smtClean="0"/>
              <a:t>Компьютерные технологии: история достижений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858280" cy="5072074"/>
          </a:xfrm>
        </p:spPr>
        <p:txBody>
          <a:bodyPr/>
          <a:lstStyle/>
          <a:p>
            <a:pPr marL="514350" indent="-514350">
              <a:buNone/>
            </a:pPr>
            <a:r>
              <a:rPr lang="ru-RU" i="1" dirty="0" smtClean="0"/>
              <a:t>2. Возможности применения КТ:</a:t>
            </a:r>
          </a:p>
          <a:p>
            <a:r>
              <a:rPr lang="ru-RU" dirty="0" smtClean="0"/>
              <a:t>Коммуникационные;</a:t>
            </a:r>
          </a:p>
          <a:p>
            <a:r>
              <a:rPr lang="ru-RU" dirty="0" smtClean="0"/>
              <a:t>Информационно–комбинаторные;</a:t>
            </a:r>
          </a:p>
          <a:p>
            <a:r>
              <a:rPr lang="ru-RU" dirty="0" smtClean="0"/>
              <a:t>Вычислительные;</a:t>
            </a:r>
          </a:p>
          <a:p>
            <a:r>
              <a:rPr lang="ru-RU" dirty="0" smtClean="0"/>
              <a:t>Графические;</a:t>
            </a:r>
          </a:p>
          <a:p>
            <a:r>
              <a:rPr lang="ru-RU" dirty="0" smtClean="0"/>
              <a:t>Моделирующие 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572528" cy="715963"/>
          </a:xfrm>
        </p:spPr>
        <p:txBody>
          <a:bodyPr/>
          <a:lstStyle/>
          <a:p>
            <a:r>
              <a:rPr lang="ru-RU" sz="3600" dirty="0" smtClean="0"/>
              <a:t>Компьютерные технологии: история достижений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5214950"/>
          </a:xfrm>
        </p:spPr>
        <p:txBody>
          <a:bodyPr/>
          <a:lstStyle/>
          <a:p>
            <a:pPr marL="514350" indent="-514350">
              <a:buNone/>
            </a:pPr>
            <a:r>
              <a:rPr lang="ru-RU" sz="3000" i="1" dirty="0" smtClean="0"/>
              <a:t>3</a:t>
            </a:r>
            <a:r>
              <a:rPr lang="ru-RU" sz="3000" i="1" dirty="0" smtClean="0"/>
              <a:t>. Достоинства применения КТ:</a:t>
            </a:r>
          </a:p>
          <a:p>
            <a:r>
              <a:rPr lang="ru-RU" sz="3000" dirty="0" smtClean="0"/>
              <a:t>Вовлечение обучающихся в УП;</a:t>
            </a:r>
          </a:p>
          <a:p>
            <a:r>
              <a:rPr lang="ru-RU" sz="3000" dirty="0" smtClean="0"/>
              <a:t>Оптимизация </a:t>
            </a:r>
            <a:r>
              <a:rPr lang="ru-RU" sz="3000" dirty="0" err="1" smtClean="0"/>
              <a:t>птемпа</a:t>
            </a:r>
            <a:r>
              <a:rPr lang="ru-RU" sz="3000" dirty="0" smtClean="0"/>
              <a:t> работы обучающегося;</a:t>
            </a:r>
          </a:p>
          <a:p>
            <a:r>
              <a:rPr lang="ru-RU" sz="3000" dirty="0" smtClean="0"/>
              <a:t>Расширение возможностей предъявления учебной информации;</a:t>
            </a:r>
          </a:p>
          <a:p>
            <a:r>
              <a:rPr lang="ru-RU" sz="3000" dirty="0" smtClean="0"/>
              <a:t>Усиление мотивации;;</a:t>
            </a:r>
          </a:p>
          <a:p>
            <a:r>
              <a:rPr lang="ru-RU" sz="3000" dirty="0" smtClean="0"/>
              <a:t>Качественное изменение контроля за деятельностью обучающихся;</a:t>
            </a:r>
          </a:p>
          <a:p>
            <a:r>
              <a:rPr lang="ru-RU" sz="3000" dirty="0" smtClean="0"/>
              <a:t>Обеспечение самооценки, рефлексии </a:t>
            </a:r>
            <a:endParaRPr lang="ru-RU" sz="3000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572528" cy="715963"/>
          </a:xfrm>
        </p:spPr>
        <p:txBody>
          <a:bodyPr/>
          <a:lstStyle/>
          <a:p>
            <a:r>
              <a:rPr lang="ru-RU" sz="3600" dirty="0" smtClean="0"/>
              <a:t>Компьютерные технологии в обучении: история достижений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929718" cy="5072074"/>
          </a:xfrm>
        </p:spPr>
        <p:txBody>
          <a:bodyPr/>
          <a:lstStyle/>
          <a:p>
            <a:pPr marL="514350" indent="-514350">
              <a:buNone/>
            </a:pPr>
            <a:r>
              <a:rPr lang="ru-RU" i="1" dirty="0" smtClean="0"/>
              <a:t>4. Потенциал ИКТ:</a:t>
            </a:r>
          </a:p>
          <a:p>
            <a:r>
              <a:rPr lang="ru-RU" dirty="0" smtClean="0"/>
              <a:t>Появление новой среды накопления и хранения информации;</a:t>
            </a:r>
          </a:p>
          <a:p>
            <a:r>
              <a:rPr lang="ru-RU" dirty="0" smtClean="0"/>
              <a:t>Совершенствование средств коммуникации;</a:t>
            </a:r>
          </a:p>
          <a:p>
            <a:r>
              <a:rPr lang="ru-RU" dirty="0" smtClean="0"/>
              <a:t>Возможность автоматизированной обработки данных 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572528" cy="715963"/>
          </a:xfrm>
        </p:spPr>
        <p:txBody>
          <a:bodyPr/>
          <a:lstStyle/>
          <a:p>
            <a:r>
              <a:rPr lang="ru-RU" sz="3600" dirty="0" smtClean="0"/>
              <a:t>Компьютерная лингводидактика: история: </a:t>
            </a:r>
            <a:r>
              <a:rPr lang="en-US" sz="3600" dirty="0" smtClean="0">
                <a:hlinkClick r:id="rId2"/>
              </a:rPr>
              <a:t>CALL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50"/>
          <a:ext cx="91440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2"/>
                <a:gridCol w="3000396"/>
                <a:gridCol w="1928826"/>
                <a:gridCol w="29289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Этап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Компьютерные технологии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Подход к обучению ИЯ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Применение КТ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50–70 гг. ХХ в.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Автоматизированные и продуцирующие обучающие системы (АОС)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Бихевиористский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Лингвистический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КП: повторение и тренировка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80–е гг.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ХХ в.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Инструментальные средства АОС, отдельные коммуникативные технологии (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эл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. почта, телеконференции)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Коммуникативный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Интерактивные,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контекстно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обусловленные КП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90–е гг.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ХХ в.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Мультимедийные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гипермедийные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, коммуникационные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технологии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, конструирование виртуальной реальности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Интеграционный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Обучающие программные средства (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эл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. учебники, библиотеки, словари), базы данных ОО,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мультимедий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ru-RU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ные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программы, КТ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 2000 г. по настоящее время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Веб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2.0 (социальные сервисы)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Социальные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Блоги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подкасты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, социальные закладки, вики, аудио– и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видеосервисы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890913" y="6357958"/>
            <a:ext cx="42530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www.llas.ac.uk/resources/gpg/61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7315200" cy="715963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Компьютерная лингводидактика: история достижений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1900" dirty="0" smtClean="0"/>
              <a:t>КТ для тренировки и повторения: периодизация, объективность оценивания, индивидуализация;</a:t>
            </a:r>
          </a:p>
          <a:p>
            <a:pPr marL="514350" indent="-514350">
              <a:buAutoNum type="arabicPeriod"/>
            </a:pPr>
            <a:r>
              <a:rPr lang="ru-RU" sz="1900" dirty="0" smtClean="0"/>
              <a:t>КТ для коммуникации: использование языка в речи, имплицитное преподавание грамматики, создание речевых произведений обучающимися, возможность нескольких вариантов ответа, использование языка в процессе обучения;</a:t>
            </a:r>
          </a:p>
          <a:p>
            <a:pPr marL="514350" indent="-514350">
              <a:buAutoNum type="arabicPeriod"/>
            </a:pPr>
            <a:r>
              <a:rPr lang="ru-RU" sz="1900" dirty="0" smtClean="0"/>
              <a:t>КТ для применения языка в реальном контексте: доступ к текстовым документам, графическому изображению, звуку и видео;  естественная атмосфера функционирования языка; сочетание видов РД; динамичность доступа к информации; неограниченность во времени и содержании;</a:t>
            </a:r>
          </a:p>
          <a:p>
            <a:pPr marL="514350" indent="-514350">
              <a:buAutoNum type="arabicPeriod"/>
            </a:pPr>
            <a:r>
              <a:rPr lang="ru-RU" sz="1900" dirty="0" smtClean="0"/>
              <a:t>КТ для «погружения» в </a:t>
            </a:r>
            <a:r>
              <a:rPr lang="ru-RU" sz="1900" dirty="0" err="1" smtClean="0"/>
              <a:t>инокультурный</a:t>
            </a:r>
            <a:r>
              <a:rPr lang="ru-RU" sz="1900" dirty="0" smtClean="0"/>
              <a:t> контекст: адаптация к аутентичной языковой среде; формирование живого образа страны, носителей языка.</a:t>
            </a:r>
          </a:p>
          <a:p>
            <a:pPr marL="514350" indent="-514350">
              <a:buAutoNum type="arabicPeriod"/>
            </a:pPr>
            <a:r>
              <a:rPr lang="ru-RU" sz="1900" dirty="0" smtClean="0"/>
              <a:t>КТ как гипертекстовое пространство: структурирование, классификация учебной информации, поиск информации, иерархичность представления информации, адаптивность материала.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owerpoint-template-24">
  <a:themeElements>
    <a:clrScheme name="powerpoint-template-24 16">
      <a:dk1>
        <a:srgbClr val="4D4D4D"/>
      </a:dk1>
      <a:lt1>
        <a:srgbClr val="FFFFFF"/>
      </a:lt1>
      <a:dk2>
        <a:srgbClr val="4D4D4D"/>
      </a:dk2>
      <a:lt2>
        <a:srgbClr val="FF630A"/>
      </a:lt2>
      <a:accent1>
        <a:srgbClr val="FF700A"/>
      </a:accent1>
      <a:accent2>
        <a:srgbClr val="FF7B04"/>
      </a:accent2>
      <a:accent3>
        <a:srgbClr val="FFFFFF"/>
      </a:accent3>
      <a:accent4>
        <a:srgbClr val="404040"/>
      </a:accent4>
      <a:accent5>
        <a:srgbClr val="FFBBAA"/>
      </a:accent5>
      <a:accent6>
        <a:srgbClr val="E76F03"/>
      </a:accent6>
      <a:hlink>
        <a:srgbClr val="C70F12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E5C16"/>
        </a:lt2>
        <a:accent1>
          <a:srgbClr val="E3852B"/>
        </a:accent1>
        <a:accent2>
          <a:srgbClr val="E79235"/>
        </a:accent2>
        <a:accent3>
          <a:srgbClr val="FFFFFF"/>
        </a:accent3>
        <a:accent4>
          <a:srgbClr val="404040"/>
        </a:accent4>
        <a:accent5>
          <a:srgbClr val="EFC2AC"/>
        </a:accent5>
        <a:accent6>
          <a:srgbClr val="D1842F"/>
        </a:accent6>
        <a:hlink>
          <a:srgbClr val="F09E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BD5D16"/>
        </a:lt2>
        <a:accent1>
          <a:srgbClr val="ED5B10"/>
        </a:accent1>
        <a:accent2>
          <a:srgbClr val="F5A526"/>
        </a:accent2>
        <a:accent3>
          <a:srgbClr val="FFFFFF"/>
        </a:accent3>
        <a:accent4>
          <a:srgbClr val="404040"/>
        </a:accent4>
        <a:accent5>
          <a:srgbClr val="F4B5AA"/>
        </a:accent5>
        <a:accent6>
          <a:srgbClr val="DE9521"/>
        </a:accent6>
        <a:hlink>
          <a:srgbClr val="FABD4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FE3902"/>
        </a:lt2>
        <a:accent1>
          <a:srgbClr val="FF6B03"/>
        </a:accent1>
        <a:accent2>
          <a:srgbClr val="FF8308"/>
        </a:accent2>
        <a:accent3>
          <a:srgbClr val="FFFFFF"/>
        </a:accent3>
        <a:accent4>
          <a:srgbClr val="404040"/>
        </a:accent4>
        <a:accent5>
          <a:srgbClr val="FFBAAA"/>
        </a:accent5>
        <a:accent6>
          <a:srgbClr val="E77606"/>
        </a:accent6>
        <a:hlink>
          <a:srgbClr val="FFA90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ED3401"/>
        </a:lt2>
        <a:accent1>
          <a:srgbClr val="FE6700"/>
        </a:accent1>
        <a:accent2>
          <a:srgbClr val="FFCF47"/>
        </a:accent2>
        <a:accent3>
          <a:srgbClr val="FFFFFF"/>
        </a:accent3>
        <a:accent4>
          <a:srgbClr val="404040"/>
        </a:accent4>
        <a:accent5>
          <a:srgbClr val="FEB8AA"/>
        </a:accent5>
        <a:accent6>
          <a:srgbClr val="E7BB3F"/>
        </a:accent6>
        <a:hlink>
          <a:srgbClr val="7DCD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FF630A"/>
        </a:lt2>
        <a:accent1>
          <a:srgbClr val="FF700A"/>
        </a:accent1>
        <a:accent2>
          <a:srgbClr val="FF7B04"/>
        </a:accent2>
        <a:accent3>
          <a:srgbClr val="FFFFFF"/>
        </a:accent3>
        <a:accent4>
          <a:srgbClr val="404040"/>
        </a:accent4>
        <a:accent5>
          <a:srgbClr val="FFBBAA"/>
        </a:accent5>
        <a:accent6>
          <a:srgbClr val="E76F03"/>
        </a:accent6>
        <a:hlink>
          <a:srgbClr val="FF94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FF630A"/>
        </a:lt2>
        <a:accent1>
          <a:srgbClr val="FF700A"/>
        </a:accent1>
        <a:accent2>
          <a:srgbClr val="FF7B04"/>
        </a:accent2>
        <a:accent3>
          <a:srgbClr val="FFFFFF"/>
        </a:accent3>
        <a:accent4>
          <a:srgbClr val="404040"/>
        </a:accent4>
        <a:accent5>
          <a:srgbClr val="FFBBAA"/>
        </a:accent5>
        <a:accent6>
          <a:srgbClr val="E76F03"/>
        </a:accent6>
        <a:hlink>
          <a:srgbClr val="FFBF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FF630A"/>
        </a:lt2>
        <a:accent1>
          <a:srgbClr val="FF700A"/>
        </a:accent1>
        <a:accent2>
          <a:srgbClr val="FF7B04"/>
        </a:accent2>
        <a:accent3>
          <a:srgbClr val="FFFFFF"/>
        </a:accent3>
        <a:accent4>
          <a:srgbClr val="404040"/>
        </a:accent4>
        <a:accent5>
          <a:srgbClr val="FFBBAA"/>
        </a:accent5>
        <a:accent6>
          <a:srgbClr val="E76F03"/>
        </a:accent6>
        <a:hlink>
          <a:srgbClr val="C70F1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powerpoint-template-6</Template>
  <TotalTime>295</TotalTime>
  <Words>1221</Words>
  <PresentationFormat>Экран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powerpoint-template-24</vt:lpstr>
      <vt:lpstr>Компьютерная лингводидактика как область знаний</vt:lpstr>
      <vt:lpstr>ПЛАН</vt:lpstr>
      <vt:lpstr>Компьютерные технологии: история</vt:lpstr>
      <vt:lpstr>Компьютерные технологии: история достижений</vt:lpstr>
      <vt:lpstr>Компьютерные технологии: история достижений</vt:lpstr>
      <vt:lpstr>Компьютерные технологии: история достижений</vt:lpstr>
      <vt:lpstr>Компьютерные технологии в обучении: история достижений</vt:lpstr>
      <vt:lpstr>Компьютерная лингводидактика: история: CALL</vt:lpstr>
      <vt:lpstr>Компьютерная лингводидактика: история достижений</vt:lpstr>
      <vt:lpstr>Компьютерная лингводидактика: терминосистема</vt:lpstr>
      <vt:lpstr>Место КЛ в общей системе теории обучения ИЯ</vt:lpstr>
      <vt:lpstr>Место КЛ в общей теории обучения ИЯ</vt:lpstr>
      <vt:lpstr>ИКТ–компетенция учителя ИЯ</vt:lpstr>
      <vt:lpstr>ИКТ–компетенция преподавателя ИЯ</vt:lpstr>
      <vt:lpstr>ИКТ–компетенция преподавателя ИЯ</vt:lpstr>
      <vt:lpstr>ИКТ–компетенция преподавателя ИЯ</vt:lpstr>
      <vt:lpstr>ИКТ–компетенция преподавателя ИЯ</vt:lpstr>
      <vt:lpstr>ИКТ–компетенция преподавателя ИЯ</vt:lpstr>
      <vt:lpstr>ИКТ–компетенция преподавателя ИЯ</vt:lpstr>
      <vt:lpstr>ИКТ–компетенция преподавателя 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лингводидактика как область знаний</dc:title>
  <dc:creator>Елена Тарева</dc:creator>
  <cp:lastModifiedBy>Елена</cp:lastModifiedBy>
  <cp:revision>31</cp:revision>
  <dcterms:created xsi:type="dcterms:W3CDTF">2018-02-14T11:32:09Z</dcterms:created>
  <dcterms:modified xsi:type="dcterms:W3CDTF">2018-02-14T16:29:55Z</dcterms:modified>
</cp:coreProperties>
</file>