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0"/>
  </p:notesMasterIdLst>
  <p:sldIdLst>
    <p:sldId id="296" r:id="rId2"/>
    <p:sldId id="257" r:id="rId3"/>
    <p:sldId id="258" r:id="rId4"/>
    <p:sldId id="304" r:id="rId5"/>
    <p:sldId id="308" r:id="rId6"/>
    <p:sldId id="298" r:id="rId7"/>
    <p:sldId id="297" r:id="rId8"/>
    <p:sldId id="301" r:id="rId9"/>
    <p:sldId id="302" r:id="rId10"/>
    <p:sldId id="305" r:id="rId11"/>
    <p:sldId id="306" r:id="rId12"/>
    <p:sldId id="307" r:id="rId13"/>
    <p:sldId id="309" r:id="rId14"/>
    <p:sldId id="299" r:id="rId15"/>
    <p:sldId id="300" r:id="rId16"/>
    <p:sldId id="274" r:id="rId17"/>
    <p:sldId id="275" r:id="rId18"/>
    <p:sldId id="262" r:id="rId19"/>
    <p:sldId id="263" r:id="rId20"/>
    <p:sldId id="264" r:id="rId21"/>
    <p:sldId id="273" r:id="rId22"/>
    <p:sldId id="293" r:id="rId23"/>
    <p:sldId id="294" r:id="rId24"/>
    <p:sldId id="276" r:id="rId25"/>
    <p:sldId id="277" r:id="rId26"/>
    <p:sldId id="272" r:id="rId27"/>
    <p:sldId id="269" r:id="rId28"/>
    <p:sldId id="270" r:id="rId29"/>
    <p:sldId id="271" r:id="rId30"/>
    <p:sldId id="266" r:id="rId31"/>
    <p:sldId id="288" r:id="rId32"/>
    <p:sldId id="290" r:id="rId33"/>
    <p:sldId id="289" r:id="rId34"/>
    <p:sldId id="316" r:id="rId35"/>
    <p:sldId id="279" r:id="rId36"/>
    <p:sldId id="280" r:id="rId37"/>
    <p:sldId id="281" r:id="rId38"/>
    <p:sldId id="282" r:id="rId39"/>
    <p:sldId id="283" r:id="rId40"/>
    <p:sldId id="284" r:id="rId41"/>
    <p:sldId id="311" r:id="rId42"/>
    <p:sldId id="310" r:id="rId43"/>
    <p:sldId id="312" r:id="rId44"/>
    <p:sldId id="313" r:id="rId45"/>
    <p:sldId id="314" r:id="rId46"/>
    <p:sldId id="315" r:id="rId47"/>
    <p:sldId id="267" r:id="rId48"/>
    <p:sldId id="295" r:id="rId4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6" autoAdjust="0"/>
    <p:restoredTop sz="94660"/>
  </p:normalViewPr>
  <p:slideViewPr>
    <p:cSldViewPr snapToGrid="0">
      <p:cViewPr varScale="1">
        <p:scale>
          <a:sx n="74" d="100"/>
          <a:sy n="74" d="100"/>
        </p:scale>
        <p:origin x="114" y="7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C498C6-FAE4-4E41-93AF-6B9B83425A11}" type="datetimeFigureOut">
              <a:rPr lang="ru-RU" smtClean="0"/>
              <a:t>01.03.2017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7F55DE-B011-482A-83C3-824D10C6AE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93835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416DD0-414F-4951-8C9A-3F8E8DD3E448}" type="datetimeFigureOut">
              <a:rPr lang="ru-RU" smtClean="0"/>
              <a:t>01.03.2017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C38F7A-9D95-4E7E-B6C8-02DAC8C922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41429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416DD0-414F-4951-8C9A-3F8E8DD3E448}" type="datetimeFigureOut">
              <a:rPr lang="ru-RU" smtClean="0"/>
              <a:t>01.03.2017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C38F7A-9D95-4E7E-B6C8-02DAC8C922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5521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416DD0-414F-4951-8C9A-3F8E8DD3E448}" type="datetimeFigureOut">
              <a:rPr lang="ru-RU" smtClean="0"/>
              <a:t>01.03.2017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C38F7A-9D95-4E7E-B6C8-02DAC8C922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15517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416DD0-414F-4951-8C9A-3F8E8DD3E448}" type="datetimeFigureOut">
              <a:rPr lang="ru-RU" smtClean="0"/>
              <a:t>01.03.2017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C38F7A-9D95-4E7E-B6C8-02DAC8C922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38787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416DD0-414F-4951-8C9A-3F8E8DD3E448}" type="datetimeFigureOut">
              <a:rPr lang="ru-RU" smtClean="0"/>
              <a:t>01.03.2017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C38F7A-9D95-4E7E-B6C8-02DAC8C922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4377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416DD0-414F-4951-8C9A-3F8E8DD3E448}" type="datetimeFigureOut">
              <a:rPr lang="ru-RU" smtClean="0"/>
              <a:t>01.03.2017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C38F7A-9D95-4E7E-B6C8-02DAC8C922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83680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416DD0-414F-4951-8C9A-3F8E8DD3E448}" type="datetimeFigureOut">
              <a:rPr lang="ru-RU" smtClean="0"/>
              <a:t>01.03.2017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C38F7A-9D95-4E7E-B6C8-02DAC8C922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85912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416DD0-414F-4951-8C9A-3F8E8DD3E448}" type="datetimeFigureOut">
              <a:rPr lang="ru-RU" smtClean="0"/>
              <a:t>01.03.2017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C38F7A-9D95-4E7E-B6C8-02DAC8C922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15999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416DD0-414F-4951-8C9A-3F8E8DD3E448}" type="datetimeFigureOut">
              <a:rPr lang="ru-RU" smtClean="0"/>
              <a:t>01.03.2017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C38F7A-9D95-4E7E-B6C8-02DAC8C922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30243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416DD0-414F-4951-8C9A-3F8E8DD3E448}" type="datetimeFigureOut">
              <a:rPr lang="ru-RU" smtClean="0"/>
              <a:t>01.03.2017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C38F7A-9D95-4E7E-B6C8-02DAC8C922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55142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416DD0-414F-4951-8C9A-3F8E8DD3E448}" type="datetimeFigureOut">
              <a:rPr lang="ru-RU" smtClean="0"/>
              <a:t>01.03.2017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C38F7A-9D95-4E7E-B6C8-02DAC8C922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41219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416DD0-414F-4951-8C9A-3F8E8DD3E448}" type="datetimeFigureOut">
              <a:rPr lang="ru-RU" smtClean="0"/>
              <a:t>01.03.2017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C38F7A-9D95-4E7E-B6C8-02DAC8C922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53880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hyperlink" Target="https://www.youtube.com/watch?v=EbVWCVmxRGc" TargetMode="Externa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maps.yandex.ru/?index&amp;ll=39.856309%2C57.610996&amp;spn=0.117416%2C0.017689&amp;z=13&amp;l=map%2Cstv&amp;ol=stv&amp;oll=39.85630936%2C57.61099569&amp;ost=dir%3A125.063338%2C20.7813%7Espn%3A85.96985998430671%2C50.73943500000001" TargetMode="Externa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vi.ru/watch/54175" TargetMode="Externa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gif"/><Relationship Id="rId2" Type="http://schemas.openxmlformats.org/officeDocument/2006/relationships/hyperlink" Target="http://vk.com/audios3076547?q=%D0%B2%D0%B0%D0%BB%D0%B0%D0%B0" TargetMode="Externa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rvb.ru/pushkin/01text/03fables/01fables/0800.htm" TargetMode="External"/><Relationship Id="rId2" Type="http://schemas.openxmlformats.org/officeDocument/2006/relationships/hyperlink" Target="https://www.ivi.ru/watch/3304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РУССКАЯ КУЛЬТУРА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 smtClean="0"/>
              <a:t>Лекция </a:t>
            </a:r>
            <a:r>
              <a:rPr lang="ru-RU" dirty="0"/>
              <a:t>3</a:t>
            </a:r>
            <a:endParaRPr lang="ru-RU" dirty="0" smtClean="0"/>
          </a:p>
          <a:p>
            <a:r>
              <a:rPr lang="ru-RU" dirty="0" smtClean="0"/>
              <a:t>КУЛЬТУРА ДРЕВНЕЙ РУСИ (</a:t>
            </a:r>
            <a:r>
              <a:rPr lang="en-US" dirty="0" smtClean="0"/>
              <a:t>XII</a:t>
            </a:r>
            <a:r>
              <a:rPr lang="ru-RU" dirty="0" smtClean="0"/>
              <a:t> в.</a:t>
            </a:r>
            <a:r>
              <a:rPr lang="en-US" dirty="0" smtClean="0"/>
              <a:t>)</a:t>
            </a:r>
            <a:endParaRPr lang="ru-RU" dirty="0"/>
          </a:p>
          <a:p>
            <a:r>
              <a:rPr lang="ru-RU" dirty="0" smtClean="0"/>
              <a:t>ФОЛЬКЛОР. БЫЛИНЫ. СКАЗКИ. АРХИТЕКТУРА</a:t>
            </a:r>
            <a:endParaRPr lang="ru-RU" dirty="0"/>
          </a:p>
        </p:txBody>
      </p:sp>
      <p:pic>
        <p:nvPicPr>
          <p:cNvPr id="4098" name="Picture 2" descr="http://pohodd.ru/gal/d/46218-2/x_2e68a88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4003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pohodd.ru/gal/d/46218-2/x_2e68a88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72000"/>
            <a:ext cx="24003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6949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&amp;Kcy;&amp;acy;&amp;rcy;&amp;tcy;&amp;icy;&amp;ncy;&amp;kcy;&amp;icy; &amp;pcy;&amp;ocy; &amp;zcy;&amp;acy;&amp;pcy;&amp;rcy;&amp;ocy;&amp;scy;&amp;ucy; &amp;scy;&amp;kcy;&amp;acy;&amp;zcy;&amp;kcy;&amp;acy; &amp;ocy; &amp;tscy;&amp;acy;&amp;rcy;&amp;iecy;&amp;vcy;&amp;ncy;&amp;iecy; &amp;lcy;&amp;yacy;&amp;gcy;&amp;ucy;&amp;shcy;&amp;kcy;&amp;iecy; &amp;Bcy;&amp;Icy;&amp;Lcy;&amp;Icy;&amp;Bcy;&amp;Icy;&amp;Ncy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4" y="0"/>
            <a:ext cx="11551321" cy="6845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37882" y="0"/>
            <a:ext cx="10457644" cy="6986528"/>
          </a:xfrm>
          <a:prstGeom prst="rect">
            <a:avLst/>
          </a:prstGeom>
          <a:solidFill>
            <a:schemeClr val="bg1">
              <a:alpha val="69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3200" dirty="0" smtClean="0"/>
              <a:t>ЦАРЕВНА-ЛЯГУШКА</a:t>
            </a:r>
          </a:p>
          <a:p>
            <a:endParaRPr lang="ru-RU" sz="3200" dirty="0" smtClean="0"/>
          </a:p>
          <a:p>
            <a:r>
              <a:rPr lang="ru-RU" sz="3200" dirty="0" smtClean="0"/>
              <a:t>В </a:t>
            </a:r>
            <a:r>
              <a:rPr lang="ru-RU" sz="3200" dirty="0"/>
              <a:t>некотором царстве, в некотором государстве жил-был царь, и было у него три сына. Младшего звали Иван-царевич.</a:t>
            </a:r>
          </a:p>
          <a:p>
            <a:r>
              <a:rPr lang="ru-RU" sz="3200" dirty="0"/>
              <a:t>Позвал однажды царь сыновей и говорит им:</a:t>
            </a:r>
          </a:p>
          <a:p>
            <a:r>
              <a:rPr lang="ru-RU" sz="3200" dirty="0"/>
              <a:t>— Дети мои милые, вы теперь все на возрасте, пора вам и о невестах подумать!</a:t>
            </a:r>
          </a:p>
          <a:p>
            <a:r>
              <a:rPr lang="ru-RU" sz="3200" dirty="0"/>
              <a:t>— За кого же нам, батюшка, посвататься?</a:t>
            </a:r>
          </a:p>
          <a:p>
            <a:r>
              <a:rPr lang="ru-RU" sz="3200" dirty="0"/>
              <a:t>— А вы возьмите по стреле, натяните свои тугие луки и пустите стрелы в разные стороны. Где стрела упадет — там и сватайтесь.</a:t>
            </a:r>
          </a:p>
          <a:p>
            <a:r>
              <a:rPr lang="ru-RU" sz="3200" dirty="0"/>
              <a:t>Вышли братья на широкий отцовский двор, натянули свои тугие луки и </a:t>
            </a:r>
            <a:r>
              <a:rPr lang="ru-RU" sz="3200" dirty="0" smtClean="0"/>
              <a:t>выстрелили…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13661654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&amp;Kcy;&amp;acy;&amp;rcy;&amp;tcy;&amp;icy;&amp;ncy;&amp;kcy;&amp;icy; &amp;pcy;&amp;ocy; &amp;zcy;&amp;acy;&amp;pcy;&amp;rcy;&amp;ocy;&amp;scy;&amp;ucy; &amp;scy;&amp;kcy;&amp;acy;&amp;zcy;&amp;kcy;&amp;acy; &amp;ocy; &amp;tscy;&amp;acy;&amp;rcy;&amp;iecy;&amp;vcy;&amp;ncy;&amp;iecy; &amp;lcy;&amp;yacy;&amp;gcy;&amp;ucy;&amp;shcy;&amp;kcy;&amp;iecy; &amp;Bcy;&amp;Icy;&amp;Lcy;&amp;Icy;&amp;Bcy;&amp;Icy;&amp;Ncy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558" y="0"/>
            <a:ext cx="547086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906851" y="6273225"/>
            <a:ext cx="7122017" cy="584775"/>
          </a:xfrm>
          <a:prstGeom prst="rect">
            <a:avLst/>
          </a:prstGeom>
          <a:solidFill>
            <a:schemeClr val="bg1">
              <a:alpha val="54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3200" dirty="0" smtClean="0"/>
              <a:t>Иван </a:t>
            </a:r>
            <a:r>
              <a:rPr lang="ru-RU" sz="3200" dirty="0" err="1" smtClean="0"/>
              <a:t>Билибин</a:t>
            </a:r>
            <a:r>
              <a:rPr lang="ru-RU" sz="3200" dirty="0" smtClean="0"/>
              <a:t>. Иллюстрации к сказкам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1730113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&amp;Kcy;&amp;acy;&amp;rcy;&amp;tcy;&amp;icy;&amp;ncy;&amp;kcy;&amp;icy; &amp;pcy;&amp;ocy; &amp;zcy;&amp;acy;&amp;pcy;&amp;rcy;&amp;ocy;&amp;scy;&amp;ucy; &amp;scy;&amp;kcy;&amp;acy;&amp;zcy;&amp;kcy;&amp;acy; &amp;Bcy;&amp;Icy;&amp;Lcy;&amp;Icy;&amp;Bcy;&amp;Icy;&amp;Ncy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093" y="0"/>
            <a:ext cx="542647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 descr="&amp;Kcy;&amp;acy;&amp;rcy;&amp;tcy;&amp;icy;&amp;ncy;&amp;kcy;&amp;icy; &amp;pcy;&amp;ocy; &amp;zcy;&amp;acy;&amp;pcy;&amp;rcy;&amp;ocy;&amp;scy;&amp;ucy; &amp;scy;&amp;kcy;&amp;acy;&amp;zcy;&amp;kcy;&amp;acy; &amp;vcy;&amp;acy;&amp;scy;&amp;icy;&amp;lcy;&amp;icy;&amp;scy;&amp;acy; &amp;pcy;&amp;rcy;&amp;iecy;&amp;kcy;&amp;rcy;&amp;acy;&amp;scy;&amp;ncy;&amp;acy;&amp;yacy; &amp;bcy;&amp;icy;&amp;lcy;&amp;icy;&amp;bcy;&amp;icy;&amp;ncy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0161" y="0"/>
            <a:ext cx="532660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443809" y="6273225"/>
            <a:ext cx="3163830" cy="584775"/>
          </a:xfrm>
          <a:prstGeom prst="rect">
            <a:avLst/>
          </a:prstGeom>
          <a:solidFill>
            <a:schemeClr val="bg1">
              <a:alpha val="54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3200" dirty="0"/>
              <a:t>в</a:t>
            </a:r>
            <a:r>
              <a:rPr lang="ru-RU" sz="3200" dirty="0" smtClean="0"/>
              <a:t>ойско  всадник</a:t>
            </a:r>
          </a:p>
        </p:txBody>
      </p:sp>
    </p:spTree>
    <p:extLst>
      <p:ext uri="{BB962C8B-B14F-4D97-AF65-F5344CB8AC3E}">
        <p14:creationId xmlns:p14="http://schemas.microsoft.com/office/powerpoint/2010/main" val="22787155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&amp;Kcy;&amp;acy;&amp;rcy;&amp;tcy;&amp;icy;&amp;ncy;&amp;kcy;&amp;icy; &amp;pcy;&amp;ocy; &amp;zcy;&amp;acy;&amp;pcy;&amp;rcy;&amp;ocy;&amp;scy;&amp;ucy; &amp;bcy;&amp;acy;&amp;bcy;&amp;acy; &amp;yacy;&amp;gcy;&amp;acy; &amp;bcy;&amp;icy;&amp;lcy;&amp;icy;&amp;bcy;&amp;icy;&amp;ncy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9857" y="0"/>
            <a:ext cx="5715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866018" y="6273225"/>
            <a:ext cx="4250030" cy="584775"/>
          </a:xfrm>
          <a:prstGeom prst="rect">
            <a:avLst/>
          </a:prstGeom>
          <a:solidFill>
            <a:schemeClr val="bg1">
              <a:alpha val="54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3200" dirty="0" smtClean="0"/>
              <a:t>Баба Яга   мухоморы</a:t>
            </a:r>
          </a:p>
        </p:txBody>
      </p:sp>
      <p:pic>
        <p:nvPicPr>
          <p:cNvPr id="4" name="Picture 4" descr="&amp;Kcy;&amp;acy;&amp;rcy;&amp;tcy;&amp;icy;&amp;ncy;&amp;kcy;&amp;icy; &amp;pcy;&amp;ocy; &amp;zcy;&amp;acy;&amp;pcy;&amp;rcy;&amp;ocy;&amp;scy;&amp;ucy; &amp;scy;&amp;kcy;&amp;acy;&amp;zcy;&amp;kcy;&amp;acy; &amp;vcy;&amp;acy;&amp;scy;&amp;icy;&amp;lcy;&amp;icy;&amp;scy;&amp;acy; &amp;pcy;&amp;rcy;&amp;iecy;&amp;kcy;&amp;rcy;&amp;acy;&amp;scy;&amp;ncy;&amp;acy;&amp;yacy; &amp;bcy;&amp;icy;&amp;lcy;&amp;icy;&amp;bcy;&amp;icy;&amp;ncy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048" y="96592"/>
            <a:ext cx="5393809" cy="6761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74828" y="6273224"/>
            <a:ext cx="6216247" cy="584775"/>
          </a:xfrm>
          <a:prstGeom prst="rect">
            <a:avLst/>
          </a:prstGeom>
          <a:solidFill>
            <a:schemeClr val="bg1">
              <a:alpha val="54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3200" dirty="0" smtClean="0"/>
              <a:t>Василиса Прекрасная   коса  череп</a:t>
            </a:r>
          </a:p>
        </p:txBody>
      </p:sp>
    </p:spTree>
    <p:extLst>
      <p:ext uri="{BB962C8B-B14F-4D97-AF65-F5344CB8AC3E}">
        <p14:creationId xmlns:p14="http://schemas.microsoft.com/office/powerpoint/2010/main" val="31183275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74154" y="6488668"/>
            <a:ext cx="51798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hlinkClick r:id="rId2"/>
              </a:rPr>
              <a:t>https://</a:t>
            </a:r>
            <a:r>
              <a:rPr lang="ru-RU" dirty="0" smtClean="0">
                <a:hlinkClick r:id="rId2"/>
              </a:rPr>
              <a:t>www.youtube.com/watch?v=EbVWCVmxRGc</a:t>
            </a:r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11266" name="Picture 2" descr="&amp;Kcy;&amp;acy;&amp;rcy;&amp;tcy;&amp;icy;&amp;ncy;&amp;kcy;&amp;icy; &amp;pcy;&amp;ocy; &amp;zcy;&amp;acy;&amp;pcy;&amp;rcy;&amp;ocy;&amp;scy;&amp;ucy; &amp;yacy;&amp;rcy;&amp;ocy;&amp;scy;&amp;lcy;&amp;acy;&amp;vcy; &amp;mcy;&amp;ucy;&amp;dcy;&amp;rcy;&amp;ycy;&amp;jcy; &amp;fcy;&amp;icy;&amp;lcy;&amp;softcy;&amp;mcy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7400" y="0"/>
            <a:ext cx="9567976" cy="6372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82439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5400" y="116632"/>
            <a:ext cx="11017224" cy="68857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465611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8" name="Picture 6" descr="http://www.votpusk.ru/story/edit/foto/large/4643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6336" y="3268340"/>
            <a:ext cx="2664580" cy="3222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http://www.votpusk.ru/story/edit/foto/large/4643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1963" y="3060314"/>
            <a:ext cx="2484595" cy="3638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906592" y="1511723"/>
            <a:ext cx="2519966" cy="1077218"/>
          </a:xfrm>
          <a:prstGeom prst="rect">
            <a:avLst/>
          </a:prstGeom>
          <a:solidFill>
            <a:schemeClr val="bg1">
              <a:alpha val="54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3200" dirty="0" smtClean="0"/>
              <a:t>Герб Ярославля</a:t>
            </a:r>
            <a:endParaRPr lang="ru-RU" sz="3200" dirty="0"/>
          </a:p>
        </p:txBody>
      </p:sp>
      <p:sp>
        <p:nvSpPr>
          <p:cNvPr id="7" name="TextBox 6"/>
          <p:cNvSpPr txBox="1"/>
          <p:nvPr/>
        </p:nvSpPr>
        <p:spPr>
          <a:xfrm>
            <a:off x="7698883" y="1408692"/>
            <a:ext cx="2519966" cy="1077218"/>
          </a:xfrm>
          <a:prstGeom prst="rect">
            <a:avLst/>
          </a:prstGeom>
          <a:solidFill>
            <a:schemeClr val="bg1">
              <a:alpha val="54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3200" dirty="0" smtClean="0"/>
              <a:t>Герб Владимира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6624575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akak.ru/steps/pictures/000/049/682_larg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5147" y="177284"/>
            <a:ext cx="6991350" cy="3067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s://otvet.imgsmail.ru/download/4e589c2173ef8b166a79d92c6a2bd06f_i-207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5147" y="3556793"/>
            <a:ext cx="6991350" cy="3052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10090" y="6410253"/>
            <a:ext cx="35157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hlinkClick r:id="rId4"/>
              </a:rPr>
              <a:t>Вид на Церковь Иоанна Предтечи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7541909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&amp;Fcy;&amp;acy;&amp;jcy;&amp;lcy;:Saint Sophia Cathedral in Novgoro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07411" y="0"/>
            <a:ext cx="10293431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216795" y="5780782"/>
            <a:ext cx="4316568" cy="1077218"/>
          </a:xfrm>
          <a:prstGeom prst="rect">
            <a:avLst/>
          </a:prstGeom>
          <a:solidFill>
            <a:schemeClr val="bg1">
              <a:alpha val="55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3200" dirty="0"/>
              <a:t>Софийский собор в Новгороде, 1045—1050 </a:t>
            </a:r>
          </a:p>
        </p:txBody>
      </p:sp>
    </p:spTree>
    <p:extLst>
      <p:ext uri="{BB962C8B-B14F-4D97-AF65-F5344CB8AC3E}">
        <p14:creationId xmlns:p14="http://schemas.microsoft.com/office/powerpoint/2010/main" val="1512308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http://media.vorotila.ru/ru/items/t1@39926cfa-1f91-4ce7-8f41-47e1109a3fb1/SOFIYa-NOVGORODSKAY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51271" y="0"/>
            <a:ext cx="10308473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203917" y="2870157"/>
            <a:ext cx="2745345" cy="1569660"/>
          </a:xfrm>
          <a:prstGeom prst="rect">
            <a:avLst/>
          </a:prstGeom>
          <a:solidFill>
            <a:schemeClr val="bg1">
              <a:alpha val="55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3200" dirty="0"/>
              <a:t>п</a:t>
            </a:r>
            <a:r>
              <a:rPr lang="ru-RU" sz="3200" dirty="0" smtClean="0"/>
              <a:t>риземистый</a:t>
            </a:r>
          </a:p>
          <a:p>
            <a:r>
              <a:rPr lang="ru-RU" sz="3200" dirty="0"/>
              <a:t>т</a:t>
            </a:r>
            <a:r>
              <a:rPr lang="ru-RU" sz="3200" dirty="0" smtClean="0"/>
              <a:t>яжёлый</a:t>
            </a:r>
          </a:p>
          <a:p>
            <a:r>
              <a:rPr lang="ru-RU" sz="3200" dirty="0"/>
              <a:t>м</a:t>
            </a:r>
            <a:r>
              <a:rPr lang="ru-RU" sz="3200" dirty="0" smtClean="0"/>
              <a:t>ощный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2040219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5135" y="-4961536"/>
            <a:ext cx="9160346" cy="1215808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015211" y="719385"/>
            <a:ext cx="2777544" cy="3539430"/>
          </a:xfrm>
          <a:prstGeom prst="rect">
            <a:avLst/>
          </a:prstGeom>
          <a:solidFill>
            <a:schemeClr val="bg1">
              <a:alpha val="54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3200" dirty="0" smtClean="0"/>
              <a:t>Борьба с кочевниками:</a:t>
            </a:r>
          </a:p>
          <a:p>
            <a:endParaRPr lang="ru-RU" sz="3200" dirty="0"/>
          </a:p>
          <a:p>
            <a:r>
              <a:rPr lang="ru-RU" sz="3200" dirty="0"/>
              <a:t>б</a:t>
            </a:r>
            <a:r>
              <a:rPr lang="ru-RU" sz="3200" dirty="0" smtClean="0"/>
              <a:t>ылины</a:t>
            </a:r>
          </a:p>
          <a:p>
            <a:r>
              <a:rPr lang="ru-RU" sz="3200" dirty="0"/>
              <a:t>б</a:t>
            </a:r>
            <a:r>
              <a:rPr lang="ru-RU" sz="3200" dirty="0" smtClean="0"/>
              <a:t>огатыри</a:t>
            </a:r>
          </a:p>
          <a:p>
            <a:endParaRPr lang="ru-RU" sz="3200" dirty="0"/>
          </a:p>
          <a:p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67211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http://static.eva.ru/eva/110000-120000/116212/photoalbum/127049350998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4567" y="0"/>
            <a:ext cx="10287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-92297" y="2818642"/>
            <a:ext cx="2474889" cy="1569660"/>
          </a:xfrm>
          <a:prstGeom prst="rect">
            <a:avLst/>
          </a:prstGeom>
          <a:solidFill>
            <a:schemeClr val="bg1">
              <a:alpha val="55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3200" dirty="0" smtClean="0"/>
              <a:t>купол</a:t>
            </a:r>
          </a:p>
          <a:p>
            <a:r>
              <a:rPr lang="ru-RU" sz="3200" dirty="0" smtClean="0"/>
              <a:t>барабан</a:t>
            </a:r>
          </a:p>
          <a:p>
            <a:r>
              <a:rPr lang="ru-RU" sz="3200" dirty="0" smtClean="0"/>
              <a:t>окошко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3200719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&amp;Rcy;&amp;acy;&amp;zcy;&amp;dcy;&amp;rcy;&amp;ocy;&amp;bcy;&amp;lcy;&amp;iecy;&amp;ncy;&amp;ncy;&amp;ocy;&amp;scy;&amp;tcy;&amp;softcy; &amp;Rcy;&amp;ucy;&amp;scy;&amp;icy; &amp;vcy; 12-&amp;pcy;&amp;iecy;&amp;rcy;&amp;vcy;&amp;ocy;&amp;jcy; &amp;chcy;&amp;iecy;&amp;tcy;&amp;vcy;&amp;iecy;&amp;rcy;&amp;tcy;&amp;icy; 13 &amp;vcy;. &amp;Kcy;&amp;acy;&amp;rcy;&amp;tcy;&amp;acy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3917" y="-1477427"/>
            <a:ext cx="7713418" cy="10269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03917" y="5111081"/>
            <a:ext cx="3389289" cy="1569660"/>
          </a:xfrm>
          <a:prstGeom prst="rect">
            <a:avLst/>
          </a:prstGeom>
          <a:solidFill>
            <a:schemeClr val="bg1">
              <a:alpha val="55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3200" dirty="0" smtClean="0"/>
              <a:t>раздробленный</a:t>
            </a:r>
          </a:p>
          <a:p>
            <a:r>
              <a:rPr lang="ru-RU" sz="3200" dirty="0"/>
              <a:t>р</a:t>
            </a:r>
            <a:r>
              <a:rPr lang="ru-RU" sz="3200" dirty="0" smtClean="0"/>
              <a:t>аздробленность</a:t>
            </a:r>
          </a:p>
          <a:p>
            <a:r>
              <a:rPr lang="ru-RU" sz="3200" dirty="0" smtClean="0"/>
              <a:t>княжество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285245141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https://upload.wikimedia.org/wikipedia/ru/thumb/1/11/MemorialToJuriDolgoruky.jpeg/800px-MemorialToJuriDolgoruky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2223" y="0"/>
            <a:ext cx="655946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13841" y="5780782"/>
            <a:ext cx="3698382" cy="1077218"/>
          </a:xfrm>
          <a:prstGeom prst="rect">
            <a:avLst/>
          </a:prstGeom>
          <a:solidFill>
            <a:schemeClr val="bg1">
              <a:alpha val="55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3200" dirty="0" smtClean="0"/>
              <a:t>Юрий Долгорукий </a:t>
            </a:r>
          </a:p>
          <a:p>
            <a:r>
              <a:rPr lang="ru-RU" sz="3200" dirty="0" smtClean="0"/>
              <a:t>+1157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421544314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5400" y="116632"/>
            <a:ext cx="11017224" cy="68857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91596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Russia-Vladimir-Golden Gate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9403" y="-10486"/>
            <a:ext cx="9160748" cy="6868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16795" y="5780782"/>
            <a:ext cx="3698382" cy="1077218"/>
          </a:xfrm>
          <a:prstGeom prst="rect">
            <a:avLst/>
          </a:prstGeom>
          <a:solidFill>
            <a:schemeClr val="bg1">
              <a:alpha val="55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3200" dirty="0" smtClean="0"/>
              <a:t>Золотые ворота во Владимире </a:t>
            </a:r>
            <a:r>
              <a:rPr lang="ru-RU" sz="3200" dirty="0" smtClean="0"/>
              <a:t>(1158 г.)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400157972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s://upload.wikimedia.org/wikipedia/commons/7/73/Vladimir_gate_06_06_200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5739" y="0"/>
            <a:ext cx="9155850" cy="6866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897512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s://upload.wikimedia.org/wikipedia/ru/b/b9/Vladimir_gate_04_08_200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7856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934865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&amp;Fcy;&amp;acy;&amp;jcy;&amp;lcy;:&amp;Vcy;&amp;lcy;&amp;acy;&amp;dcy;&amp;icy;&amp;mcy;&amp;icy;&amp;rcy; &amp;Ucy;&amp;scy;&amp;pcy;&amp;iecy;&amp;ncy;&amp;scy;&amp;kcy;&amp;icy;&amp;jcy; &amp;scy;&amp;ocy;&amp;bcy;&amp;ocy;&amp;rcy; 200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58801" y="-576633"/>
            <a:ext cx="4956422" cy="7434633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371946" y="2494352"/>
            <a:ext cx="396044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/>
              <a:t>Успенский собор во Владимире (1158—1160 гг.)</a:t>
            </a:r>
          </a:p>
        </p:txBody>
      </p:sp>
    </p:spTree>
    <p:extLst>
      <p:ext uri="{BB962C8B-B14F-4D97-AF65-F5344CB8AC3E}">
        <p14:creationId xmlns:p14="http://schemas.microsoft.com/office/powerpoint/2010/main" val="4132992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http://gorodvery.ru/images/stories/hristianstvo/Uspe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60480" y="0"/>
            <a:ext cx="9148412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59085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&amp;Fcy;&amp;acy;&amp;jcy;&amp;lcy;:Assumption Cathedral in Vladimir (plan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78028" y="0"/>
            <a:ext cx="5908395" cy="6830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87382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://5sec.info/files/images/large/viktor-vasnecov-bogatyri-tri-bogatyrj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0279" y="0"/>
            <a:ext cx="103694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9929611" y="5780782"/>
            <a:ext cx="2519966" cy="1077218"/>
          </a:xfrm>
          <a:prstGeom prst="rect">
            <a:avLst/>
          </a:prstGeom>
          <a:solidFill>
            <a:schemeClr val="bg1">
              <a:alpha val="54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3200" dirty="0" smtClean="0"/>
              <a:t>«Богатыри»</a:t>
            </a:r>
          </a:p>
          <a:p>
            <a:r>
              <a:rPr lang="ru-RU" sz="3200" dirty="0" smtClean="0"/>
              <a:t>В. Васнецов</a:t>
            </a:r>
            <a:endParaRPr lang="ru-RU" sz="3200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0" y="6579962"/>
            <a:ext cx="32109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hlinkClick r:id="rId3"/>
              </a:rPr>
              <a:t>http://</a:t>
            </a:r>
            <a:r>
              <a:rPr lang="ru-RU" dirty="0" smtClean="0">
                <a:hlinkClick r:id="rId3"/>
              </a:rPr>
              <a:t>www.ivi.ru/watch/54175</a:t>
            </a:r>
            <a:r>
              <a:rPr lang="ru-RU" dirty="0" smtClean="0"/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31667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4" descr="http://ic.pics.livejournal.com/matveychev_oleg/27303223/1593818/1593818_origina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2188" y="0"/>
            <a:ext cx="913606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03916" y="5780782"/>
            <a:ext cx="3698382" cy="1077218"/>
          </a:xfrm>
          <a:prstGeom prst="rect">
            <a:avLst/>
          </a:prstGeom>
          <a:solidFill>
            <a:schemeClr val="bg1">
              <a:alpha val="55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3200" dirty="0" smtClean="0"/>
              <a:t>Церковь Покрова на Нерли </a:t>
            </a:r>
            <a:r>
              <a:rPr lang="ru-RU" sz="3200" dirty="0" smtClean="0"/>
              <a:t>(1165 </a:t>
            </a:r>
            <a:r>
              <a:rPr lang="ru-RU" sz="3200" dirty="0" smtClean="0"/>
              <a:t>г</a:t>
            </a:r>
            <a:r>
              <a:rPr lang="ru-RU" sz="3200" dirty="0" smtClean="0"/>
              <a:t>.)</a:t>
            </a:r>
            <a:endParaRPr lang="ru-RU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0" y="3331650"/>
            <a:ext cx="2086377" cy="2062103"/>
          </a:xfrm>
          <a:prstGeom prst="rect">
            <a:avLst/>
          </a:prstGeom>
          <a:solidFill>
            <a:schemeClr val="bg1">
              <a:alpha val="55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3200" dirty="0"/>
              <a:t>и</a:t>
            </a:r>
            <a:r>
              <a:rPr lang="ru-RU" sz="3200" dirty="0" smtClean="0"/>
              <a:t>зящный</a:t>
            </a:r>
          </a:p>
          <a:p>
            <a:r>
              <a:rPr lang="ru-RU" sz="3200" dirty="0" smtClean="0"/>
              <a:t>лёгкий</a:t>
            </a:r>
          </a:p>
          <a:p>
            <a:r>
              <a:rPr lang="ru-RU" sz="3200" dirty="0" smtClean="0"/>
              <a:t>отражение</a:t>
            </a:r>
          </a:p>
          <a:p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1418338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http://allmyworld.ru/wp-content/uploads/2015/09/Golden_Ring_Bogolubovo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308" y="0"/>
            <a:ext cx="1027300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231224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http://allmyworld.ru/wp-content/uploads/2015/09/Golden-Ring-Bogolubovo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1642" y="1543"/>
            <a:ext cx="4570971" cy="6856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 descr="http://www.vidania.ru/photovladimir/vladimir_640x480_12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3039" y="1542"/>
            <a:ext cx="5150521" cy="6859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712679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http://ruspole.org/wp-content/uploads/2015/10/151015-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" y="873728"/>
            <a:ext cx="12191209" cy="4883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763806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6211669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>
                <a:hlinkClick r:id="rId2"/>
              </a:rPr>
              <a:t>http://vk.com/audios3076547?q=%D0%B2%D0%B0%D0%BB%D0%B0%D0%B0</a:t>
            </a:r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23554" name="Picture 2" descr="http://klirik.com/upload_images/056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7243" y="20578"/>
            <a:ext cx="8900359" cy="6684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75650" y="2593427"/>
            <a:ext cx="2972047" cy="1446550"/>
          </a:xfrm>
          <a:prstGeom prst="rect">
            <a:avLst/>
          </a:prstGeom>
          <a:solidFill>
            <a:schemeClr val="bg1">
              <a:alpha val="43922"/>
            </a:schemeClr>
          </a:solidFill>
        </p:spPr>
        <p:txBody>
          <a:bodyPr wrap="square">
            <a:spAutoFit/>
          </a:bodyPr>
          <a:lstStyle/>
          <a:p>
            <a:r>
              <a:rPr lang="ru-RU" sz="4400" dirty="0" smtClean="0"/>
              <a:t>Знаменный распев</a:t>
            </a:r>
            <a:endParaRPr lang="ru-RU" sz="4400" dirty="0"/>
          </a:p>
        </p:txBody>
      </p:sp>
    </p:spTree>
    <p:extLst>
      <p:ext uri="{BB962C8B-B14F-4D97-AF65-F5344CB8AC3E}">
        <p14:creationId xmlns:p14="http://schemas.microsoft.com/office/powerpoint/2010/main" val="4134132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&amp;Fcy;&amp;acy;&amp;jcy;&amp;lcy;:Saint Dmitry Cathedral in Vladimi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27088" y="0"/>
            <a:ext cx="5119942" cy="6845638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216794" y="5780782"/>
            <a:ext cx="4149143" cy="1077218"/>
          </a:xfrm>
          <a:prstGeom prst="rect">
            <a:avLst/>
          </a:prstGeom>
          <a:solidFill>
            <a:schemeClr val="bg1">
              <a:alpha val="55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3200" dirty="0"/>
              <a:t>Дмитровский собор во Владимире. 1191 год. </a:t>
            </a:r>
          </a:p>
        </p:txBody>
      </p:sp>
    </p:spTree>
    <p:extLst>
      <p:ext uri="{BB962C8B-B14F-4D97-AF65-F5344CB8AC3E}">
        <p14:creationId xmlns:p14="http://schemas.microsoft.com/office/powerpoint/2010/main" val="3175841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https://upload.wikimedia.org/wikipedia/commons/thumb/7/7c/H9029_Vladimir_Dimitrin_sein%C3%A4_Balati-ikkunasta_C.JPG/640px-H9029_Vladimir_Dimitrin_sein%C3%A4_Balati-ikkunasta_C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08094" y="11047"/>
            <a:ext cx="5112568" cy="6786684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6025166" y="2251972"/>
            <a:ext cx="6055217" cy="3539430"/>
          </a:xfrm>
          <a:prstGeom prst="rect">
            <a:avLst/>
          </a:prstGeom>
          <a:solidFill>
            <a:schemeClr val="bg1">
              <a:alpha val="55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3200" dirty="0" smtClean="0"/>
              <a:t>резьба – резать </a:t>
            </a:r>
          </a:p>
          <a:p>
            <a:r>
              <a:rPr lang="ru-RU" sz="3200" dirty="0" smtClean="0"/>
              <a:t>изображения – изображать – изображено – образ </a:t>
            </a:r>
          </a:p>
          <a:p>
            <a:r>
              <a:rPr lang="ru-RU" sz="3200" dirty="0" smtClean="0"/>
              <a:t>узоры </a:t>
            </a:r>
          </a:p>
          <a:p>
            <a:r>
              <a:rPr lang="ru-RU" sz="3200" dirty="0"/>
              <a:t>у</a:t>
            </a:r>
            <a:r>
              <a:rPr lang="ru-RU" sz="3200" dirty="0" smtClean="0"/>
              <a:t>крашать – украшен – украсить</a:t>
            </a:r>
          </a:p>
          <a:p>
            <a:r>
              <a:rPr lang="ru-RU" sz="3200" dirty="0"/>
              <a:t>р</a:t>
            </a:r>
            <a:r>
              <a:rPr lang="ru-RU" sz="3200" dirty="0" smtClean="0"/>
              <a:t>азукрасить</a:t>
            </a:r>
          </a:p>
          <a:p>
            <a:r>
              <a:rPr lang="ru-RU" sz="3200" dirty="0"/>
              <a:t>к</a:t>
            </a:r>
            <a:r>
              <a:rPr lang="ru-RU" sz="3200" dirty="0" smtClean="0"/>
              <a:t>расивый – красота – красить 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2084997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http://loftkeramika.ru/blog/wp-content/uploads/2013/04/dmitrievskij-sobor-Vladimi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15099" y="0"/>
            <a:ext cx="10235819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5847007" y="5780782"/>
            <a:ext cx="6645500" cy="1077218"/>
          </a:xfrm>
          <a:prstGeom prst="rect">
            <a:avLst/>
          </a:prstGeom>
          <a:solidFill>
            <a:schemeClr val="bg1">
              <a:alpha val="55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3200" dirty="0"/>
              <a:t>м</a:t>
            </a:r>
            <a:r>
              <a:rPr lang="ru-RU" sz="3200" dirty="0" smtClean="0"/>
              <a:t>ученик – мучить</a:t>
            </a:r>
          </a:p>
          <a:p>
            <a:r>
              <a:rPr lang="ru-RU" sz="3200" dirty="0" smtClean="0"/>
              <a:t>Над – под – между – слева - справа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2107082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http://www.putidorogi-nn.ru/images/stories/dmitrievskiy_sobor/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2787" y="-1"/>
            <a:ext cx="9217128" cy="6909511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7675807" y="5780782"/>
            <a:ext cx="4816699" cy="584775"/>
          </a:xfrm>
          <a:prstGeom prst="rect">
            <a:avLst/>
          </a:prstGeom>
          <a:solidFill>
            <a:schemeClr val="bg1">
              <a:alpha val="55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3200" dirty="0" smtClean="0"/>
              <a:t>голубь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1231568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http://static.panoramio.com/photos/large/3365165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86310" y="0"/>
            <a:ext cx="9146332" cy="685644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51766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www.novgorod-mediaevalis.narod.ru/ArhivRisunkov/Lykov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5651" y="0"/>
            <a:ext cx="4808483" cy="6855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375044" y="0"/>
            <a:ext cx="5602310" cy="6986528"/>
          </a:xfrm>
          <a:prstGeom prst="rect">
            <a:avLst/>
          </a:prstGeom>
          <a:solidFill>
            <a:schemeClr val="bg1">
              <a:alpha val="54000"/>
            </a:schemeClr>
          </a:solidFill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3200" dirty="0" smtClean="0"/>
              <a:t>шлем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3200" dirty="0" smtClean="0"/>
              <a:t>меч (</a:t>
            </a:r>
            <a:r>
              <a:rPr lang="ru-RU" sz="3200" i="1" dirty="0" smtClean="0"/>
              <a:t>Кто с мечом к нам придёт, от меча и погибнет</a:t>
            </a:r>
            <a:r>
              <a:rPr lang="ru-RU" sz="3200" dirty="0" smtClean="0"/>
              <a:t>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3200" dirty="0" smtClean="0"/>
              <a:t>щит (защитить)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3200" dirty="0" smtClean="0"/>
              <a:t>лук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3200" dirty="0" smtClean="0"/>
              <a:t>копье (копейка)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3200" dirty="0"/>
              <a:t>с</a:t>
            </a:r>
            <a:r>
              <a:rPr lang="ru-RU" sz="3200" dirty="0" smtClean="0"/>
              <a:t>трела (стрелять)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3200" dirty="0"/>
              <a:t>т</a:t>
            </a:r>
            <a:r>
              <a:rPr lang="ru-RU" sz="3200" dirty="0" smtClean="0"/>
              <a:t>опор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3200" dirty="0" smtClean="0"/>
              <a:t>пояс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3200" dirty="0" smtClean="0"/>
              <a:t>узда (обуздать)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3200" dirty="0"/>
              <a:t>б</a:t>
            </a:r>
            <a:r>
              <a:rPr lang="ru-RU" sz="3200" dirty="0" smtClean="0"/>
              <a:t>роня (бронь, бронировать, бронированный)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3200" dirty="0" smtClean="0"/>
              <a:t>солдатики</a:t>
            </a:r>
          </a:p>
        </p:txBody>
      </p:sp>
    </p:spTree>
    <p:extLst>
      <p:ext uri="{BB962C8B-B14F-4D97-AF65-F5344CB8AC3E}">
        <p14:creationId xmlns:p14="http://schemas.microsoft.com/office/powerpoint/2010/main" val="4277331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http://vladimirru.ru/images/Churchs/dmitrievskij/vlad1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1309" y="0"/>
            <a:ext cx="1027376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57583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&amp;Kcy;&amp;acy;&amp;rcy;&amp;tcy;&amp;icy;&amp;ncy;&amp;kcy;&amp;icy; &amp;pcy;&amp;ocy; &amp;zcy;&amp;acy;&amp;pcy;&amp;rcy;&amp;ocy;&amp;scy;&amp;ucy; &amp;lcy;&amp;iecy;&amp;vcy; &amp;rcy;&amp;iecy;&amp;zcy;&amp;softcy;&amp;bcy;&amp;acy; &amp;yucy;&amp;rcy;&amp;softcy;&amp;iecy;&amp;vcy; &amp;pcy;&amp;ocy;&amp;lcy;&amp;softcy;&amp;scy;&amp;kcy;&amp;icy;&amp;jcy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244" y="0"/>
            <a:ext cx="1025207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010659" y="5288340"/>
            <a:ext cx="3928055" cy="1569660"/>
          </a:xfrm>
          <a:prstGeom prst="rect">
            <a:avLst/>
          </a:prstGeom>
          <a:solidFill>
            <a:schemeClr val="bg1">
              <a:alpha val="55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3200" dirty="0"/>
              <a:t>п</a:t>
            </a:r>
            <a:r>
              <a:rPr lang="ru-RU" sz="3200" dirty="0" smtClean="0"/>
              <a:t>рикусить язык</a:t>
            </a:r>
          </a:p>
          <a:p>
            <a:r>
              <a:rPr lang="ru-RU" sz="3200" dirty="0"/>
              <a:t>х</a:t>
            </a:r>
            <a:r>
              <a:rPr lang="ru-RU" sz="3200" dirty="0" smtClean="0"/>
              <a:t>вост, лапы</a:t>
            </a:r>
          </a:p>
          <a:p>
            <a:r>
              <a:rPr lang="ru-RU" sz="3200" dirty="0"/>
              <a:t>п</a:t>
            </a:r>
            <a:r>
              <a:rPr lang="ru-RU" sz="3200" dirty="0" smtClean="0"/>
              <a:t>оложить, скрестить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52913152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http://loftkeramika.ru/blog/wp-content/uploads/2013/04/YUr-ev-Pol-skij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21314" y="0"/>
            <a:ext cx="10300239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9362942" y="6164103"/>
            <a:ext cx="2318198" cy="584775"/>
          </a:xfrm>
          <a:prstGeom prst="rect">
            <a:avLst/>
          </a:prstGeom>
          <a:solidFill>
            <a:schemeClr val="bg1">
              <a:alpha val="55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3200" dirty="0" smtClean="0"/>
              <a:t>слон, лось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724334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http://www.evpatori.ru/wp-content/uploads/2012/12/2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792656" cy="6858000"/>
          </a:xfrm>
          <a:prstGeom prst="rect">
            <a:avLst/>
          </a:prstGeom>
          <a:noFill/>
        </p:spPr>
      </p:pic>
      <p:pic>
        <p:nvPicPr>
          <p:cNvPr id="2050" name="Picture 2" descr="&amp;Kcy;&amp;acy;&amp;rcy;&amp;tcy;&amp;icy;&amp;ncy;&amp;kcy;&amp;icy; &amp;pcy;&amp;ocy; &amp;zcy;&amp;acy;&amp;pcy;&amp;rcy;&amp;ocy;&amp;scy;&amp;ucy; &amp;kcy;&amp;icy;&amp;tcy;&amp;ocy;&amp;vcy;&amp;rcy;&amp;acy;&amp;scy; &amp;rcy;&amp;iecy;&amp;zcy;&amp;softcy;&amp;bcy;&amp;acy; &amp;yucy;&amp;rcy;&amp;softcy;&amp;iecy;&amp;vcy; &amp;pcy;&amp;ocy;&amp;lcy;&amp;softcy;&amp;scy;&amp;kcy;&amp;icy;&amp;jcy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9990" y="0"/>
            <a:ext cx="720201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309870" y="6273225"/>
            <a:ext cx="5576553" cy="584775"/>
          </a:xfrm>
          <a:prstGeom prst="rect">
            <a:avLst/>
          </a:prstGeom>
          <a:solidFill>
            <a:schemeClr val="bg1">
              <a:alpha val="55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3200" dirty="0" smtClean="0"/>
              <a:t>д</a:t>
            </a:r>
            <a:r>
              <a:rPr lang="ru-RU" sz="3200" dirty="0" smtClean="0"/>
              <a:t>ержит зайца, поднял копыто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744696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 descr="http://www.etovidel.net/appended_files/big/4fd25aefd6e7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3204" y="268014"/>
            <a:ext cx="11754754" cy="6589986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83204" y="6488668"/>
            <a:ext cx="184731" cy="369332"/>
          </a:xfrm>
          <a:prstGeom prst="rect">
            <a:avLst/>
          </a:prstGeom>
          <a:solidFill>
            <a:srgbClr val="F8F8F8">
              <a:alpha val="87843"/>
            </a:srgbClr>
          </a:solidFill>
        </p:spPr>
        <p:txBody>
          <a:bodyPr wrap="none">
            <a:spAutoFit/>
          </a:bodyPr>
          <a:lstStyle/>
          <a:p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0" y="5780782"/>
            <a:ext cx="4149143" cy="1077218"/>
          </a:xfrm>
          <a:prstGeom prst="rect">
            <a:avLst/>
          </a:prstGeom>
          <a:solidFill>
            <a:schemeClr val="bg1">
              <a:alpha val="55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3200" dirty="0"/>
              <a:t>Чистые Пруды, дом </a:t>
            </a:r>
            <a:r>
              <a:rPr lang="ru-RU" sz="3200" dirty="0" err="1"/>
              <a:t>Вашкова</a:t>
            </a:r>
            <a:r>
              <a:rPr lang="ru-RU" sz="3200" dirty="0"/>
              <a:t>, 1908-1909 г.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1672934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 descr="http://pics.livejournal.com/prokhozhyj/pic/003gsedx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2000" y="0"/>
            <a:ext cx="10366744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00707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 descr="http://pics.livejournal.com/prokhozhyj/pic/003kp8s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22146" y="0"/>
            <a:ext cx="10342692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5544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http://cdn.topwar.ru/uploads/posts/2013-02/thumbs/1360351947_11_mongolo-tatarskoe-nashestvi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8275" y="0"/>
            <a:ext cx="73469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15524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598053" y="1846261"/>
            <a:ext cx="7069429" cy="1325563"/>
          </a:xfrm>
        </p:spPr>
        <p:txBody>
          <a:bodyPr/>
          <a:lstStyle/>
          <a:p>
            <a:r>
              <a:rPr lang="ru-RU" dirty="0" smtClean="0"/>
              <a:t>СПАСИБО ЗА ВНИМАНИЕ!</a:t>
            </a:r>
            <a:endParaRPr lang="ru-RU" dirty="0"/>
          </a:p>
        </p:txBody>
      </p:sp>
      <p:pic>
        <p:nvPicPr>
          <p:cNvPr id="5" name="Picture 6" descr="http://zagraevsky.com/decor.files/image05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73641" y="3528811"/>
            <a:ext cx="3706407" cy="2798338"/>
          </a:xfrm>
          <a:prstGeom prst="rect">
            <a:avLst/>
          </a:prstGeom>
          <a:noFill/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277946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&amp;Kcy;&amp;acy;&amp;rcy;&amp;tcy;&amp;icy;&amp;ncy;&amp;kcy;&amp;icy; &amp;pcy;&amp;ocy; &amp;zcy;&amp;acy;&amp;pcy;&amp;rcy;&amp;ocy;&amp;scy;&amp;ucy; &amp;scy;&amp;ocy;&amp;lcy;&amp;dcy;&amp;acy;&amp;tcy;&amp;icy;&amp;kcy; &amp;dcy;&amp;rcy;&amp;ucy;&amp;zhcy;&amp;icy;&amp;ncy;&amp;acy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879" y="0"/>
            <a:ext cx="609219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41602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73497" y="1414844"/>
            <a:ext cx="4108361" cy="3539430"/>
          </a:xfrm>
          <a:prstGeom prst="rect">
            <a:avLst/>
          </a:prstGeom>
          <a:solidFill>
            <a:schemeClr val="bg1">
              <a:alpha val="54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3200" dirty="0" smtClean="0"/>
              <a:t>Илья Муромец</a:t>
            </a:r>
          </a:p>
          <a:p>
            <a:r>
              <a:rPr lang="ru-RU" sz="3200" dirty="0" smtClean="0"/>
              <a:t>Добрыня Никитич</a:t>
            </a:r>
            <a:endParaRPr lang="ru-RU" sz="3200" dirty="0" smtClean="0"/>
          </a:p>
          <a:p>
            <a:r>
              <a:rPr lang="ru-RU" sz="3200" dirty="0" smtClean="0"/>
              <a:t>Алёша Попович</a:t>
            </a:r>
          </a:p>
          <a:p>
            <a:endParaRPr lang="ru-RU" sz="3200" dirty="0"/>
          </a:p>
          <a:p>
            <a:r>
              <a:rPr lang="ru-RU" sz="3200" dirty="0" smtClean="0"/>
              <a:t>Змей-Горыныч</a:t>
            </a:r>
          </a:p>
          <a:p>
            <a:endParaRPr lang="ru-RU" sz="3200" dirty="0" smtClean="0"/>
          </a:p>
          <a:p>
            <a:r>
              <a:rPr lang="ru-RU" sz="3200" smtClean="0"/>
              <a:t>Баба Яга</a:t>
            </a:r>
            <a:endParaRPr lang="ru-RU" sz="3200" dirty="0" smtClean="0"/>
          </a:p>
        </p:txBody>
      </p:sp>
      <p:pic>
        <p:nvPicPr>
          <p:cNvPr id="2050" name="Picture 2" descr="&amp;Kcy;&amp;acy;&amp;rcy;&amp;tcy;&amp;icy;&amp;ncy;&amp;kcy;&amp;icy; &amp;pcy;&amp;ocy; &amp;zcy;&amp;acy;&amp;pcy;&amp;rcy;&amp;ocy;&amp;scy;&amp;ucy; &amp;bcy;&amp;acy;&amp;bcy;&amp;acy; &amp;yacy;&amp;gcy;&amp;acy; &amp;bcy;&amp;icy;&amp;lcy;&amp;icy;&amp;bcy;&amp;icy;&amp;ncy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9857" y="0"/>
            <a:ext cx="5715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9142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6757" y="6488668"/>
            <a:ext cx="31825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hlinkClick r:id="rId2"/>
              </a:rPr>
              <a:t>https://</a:t>
            </a:r>
            <a:r>
              <a:rPr lang="ru-RU" dirty="0" smtClean="0">
                <a:hlinkClick r:id="rId2"/>
              </a:rPr>
              <a:t>www.ivi.ru/watch/3304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3577427" y="6488668"/>
            <a:ext cx="56553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hlinkClick r:id="rId3"/>
              </a:rPr>
              <a:t>http://</a:t>
            </a:r>
            <a:r>
              <a:rPr lang="ru-RU" dirty="0" smtClean="0">
                <a:hlinkClick r:id="rId3"/>
              </a:rPr>
              <a:t>rvb.ru/pushkin/01text/03fables/01fables/0800.htm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048000" y="296733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b="1" dirty="0"/>
          </a:p>
        </p:txBody>
      </p:sp>
      <p:sp>
        <p:nvSpPr>
          <p:cNvPr id="5" name="TextBox 4"/>
          <p:cNvSpPr txBox="1"/>
          <p:nvPr/>
        </p:nvSpPr>
        <p:spPr>
          <a:xfrm>
            <a:off x="9672034" y="3626346"/>
            <a:ext cx="2519966" cy="3046988"/>
          </a:xfrm>
          <a:prstGeom prst="rect">
            <a:avLst/>
          </a:prstGeom>
          <a:solidFill>
            <a:schemeClr val="bg1">
              <a:alpha val="54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3200" b="1" dirty="0"/>
              <a:t>СКАЗКА</a:t>
            </a:r>
            <a:br>
              <a:rPr lang="ru-RU" sz="3200" b="1" dirty="0"/>
            </a:br>
            <a:r>
              <a:rPr lang="ru-RU" sz="3200" b="1" dirty="0"/>
              <a:t>О </a:t>
            </a:r>
            <a:r>
              <a:rPr lang="ru-RU" sz="3200" b="1" dirty="0" smtClean="0"/>
              <a:t>МЁРТВОЙ </a:t>
            </a:r>
            <a:r>
              <a:rPr lang="ru-RU" sz="3200" b="1" dirty="0"/>
              <a:t>ЦАРЕВНЕ</a:t>
            </a:r>
            <a:br>
              <a:rPr lang="ru-RU" sz="3200" b="1" dirty="0"/>
            </a:br>
            <a:r>
              <a:rPr lang="ru-RU" sz="3200" b="1" dirty="0"/>
              <a:t>И О СЕМИ БОГАТЫРЯХ</a:t>
            </a:r>
          </a:p>
          <a:p>
            <a:endParaRPr lang="ru-RU" sz="3200" dirty="0"/>
          </a:p>
        </p:txBody>
      </p:sp>
      <p:pic>
        <p:nvPicPr>
          <p:cNvPr id="1026" name="Picture 2" descr="&amp;Kcy;&amp;acy;&amp;rcy;&amp;tcy;&amp;icy;&amp;ncy;&amp;kcy;&amp;icy; &amp;pcy;&amp;ocy; &amp;zcy;&amp;acy;&amp;pcy;&amp;rcy;&amp;ocy;&amp;scy;&amp;ucy; &amp;scy;&amp;kcy;&amp;acy;&amp;zcy;&amp;kcy;&amp;acy; &amp;ocy; &amp;mcy;&amp;iecy;&amp;rcy;&amp;tcy;&amp;vcy;&amp;ocy;&amp;jcy; &amp;tscy;&amp;acy;&amp;rcy;&amp;iecy;&amp;vcy;&amp;ncy;&amp;iecy; &amp;icy; &amp;scy;&amp;iecy;&amp;mcy;&amp;icy; &amp;bcy;&amp;ocy;&amp;gcy;&amp;acy;&amp;tcy;&amp;ycy;&amp;rcy;&amp;yacy;&amp;khcy;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883" y="0"/>
            <a:ext cx="8447513" cy="6203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00554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19-v 2h Vasnetsov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8484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293217" y="6273225"/>
            <a:ext cx="6735651" cy="584775"/>
          </a:xfrm>
          <a:prstGeom prst="rect">
            <a:avLst/>
          </a:prstGeom>
          <a:solidFill>
            <a:schemeClr val="bg1">
              <a:alpha val="54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3200" dirty="0" smtClean="0"/>
              <a:t>Виктор Васнецов. </a:t>
            </a:r>
            <a:r>
              <a:rPr lang="ru-RU" sz="3200" dirty="0" smtClean="0"/>
              <a:t>Витязь на распутье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29787939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741802" y="1454547"/>
            <a:ext cx="9044386" cy="2062103"/>
          </a:xfrm>
          <a:prstGeom prst="rect">
            <a:avLst/>
          </a:prstGeom>
          <a:solidFill>
            <a:schemeClr val="bg1">
              <a:alpha val="54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3200" dirty="0"/>
              <a:t>На развилке </a:t>
            </a:r>
            <a:r>
              <a:rPr lang="ru-RU" sz="3200" dirty="0" smtClean="0"/>
              <a:t>камень </a:t>
            </a:r>
            <a:r>
              <a:rPr lang="ru-RU" sz="3200" dirty="0"/>
              <a:t>лежит, а на камне надпись написана: «Если прямо ехать – </a:t>
            </a:r>
            <a:r>
              <a:rPr lang="ru-RU" sz="3200" dirty="0" err="1"/>
              <a:t>убиту</a:t>
            </a:r>
            <a:r>
              <a:rPr lang="ru-RU" sz="3200" dirty="0"/>
              <a:t> быть, направо ехать – </a:t>
            </a:r>
            <a:r>
              <a:rPr lang="ru-RU" sz="3200" dirty="0" err="1"/>
              <a:t>женату</a:t>
            </a:r>
            <a:r>
              <a:rPr lang="ru-RU" sz="3200" dirty="0"/>
              <a:t> быть, а налево </a:t>
            </a:r>
            <a:r>
              <a:rPr lang="ru-RU" sz="3200" dirty="0" smtClean="0"/>
              <a:t>ехать – богатому стать».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45397017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209</TotalTime>
  <Words>379</Words>
  <Application>Microsoft Office PowerPoint</Application>
  <PresentationFormat>Широкоэкранный</PresentationFormat>
  <Paragraphs>87</Paragraphs>
  <Slides>48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48</vt:i4>
      </vt:variant>
    </vt:vector>
  </HeadingPairs>
  <TitlesOfParts>
    <vt:vector size="52" baseType="lpstr">
      <vt:lpstr>Arial</vt:lpstr>
      <vt:lpstr>Calibri</vt:lpstr>
      <vt:lpstr>Calibri Light</vt:lpstr>
      <vt:lpstr>Тема Office</vt:lpstr>
      <vt:lpstr>РУССКАЯ КУЛЬТУРА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СПАСИБО ЗА ВНИМАНИЕ!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Vlad</dc:creator>
  <cp:lastModifiedBy>Vlad</cp:lastModifiedBy>
  <cp:revision>21</cp:revision>
  <dcterms:created xsi:type="dcterms:W3CDTF">2016-02-17T10:28:37Z</dcterms:created>
  <dcterms:modified xsi:type="dcterms:W3CDTF">2017-03-01T23:10:00Z</dcterms:modified>
</cp:coreProperties>
</file>