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2" r:id="rId4"/>
    <p:sldId id="263" r:id="rId5"/>
    <p:sldId id="260" r:id="rId6"/>
    <p:sldId id="267" r:id="rId7"/>
    <p:sldId id="264" r:id="rId8"/>
    <p:sldId id="261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73F6-BAB4-47F7-816E-809B3EA9F731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BE4DCC-5265-4B1F-B17B-E63AA21419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73F6-BAB4-47F7-816E-809B3EA9F731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4DCC-5265-4B1F-B17B-E63AA2141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73F6-BAB4-47F7-816E-809B3EA9F731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4DCC-5265-4B1F-B17B-E63AA2141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3373F6-BAB4-47F7-816E-809B3EA9F731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ABE4DCC-5265-4B1F-B17B-E63AA21419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73F6-BAB4-47F7-816E-809B3EA9F731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BE4DCC-5265-4B1F-B17B-E63AA21419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53373F6-BAB4-47F7-816E-809B3EA9F731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ABE4DCC-5265-4B1F-B17B-E63AA21419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53373F6-BAB4-47F7-816E-809B3EA9F731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ABE4DCC-5265-4B1F-B17B-E63AA21419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73F6-BAB4-47F7-816E-809B3EA9F731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BE4DCC-5265-4B1F-B17B-E63AA21419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73F6-BAB4-47F7-816E-809B3EA9F731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BE4DCC-5265-4B1F-B17B-E63AA21419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53373F6-BAB4-47F7-816E-809B3EA9F731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ABE4DCC-5265-4B1F-B17B-E63AA21419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3373F6-BAB4-47F7-816E-809B3EA9F731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ABE4DCC-5265-4B1F-B17B-E63AA21419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C53373F6-BAB4-47F7-816E-809B3EA9F731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CABE4DCC-5265-4B1F-B17B-E63AA2141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933056"/>
            <a:ext cx="8468046" cy="1368798"/>
          </a:xfrm>
        </p:spPr>
        <p:txBody>
          <a:bodyPr>
            <a:noAutofit/>
          </a:bodyPr>
          <a:lstStyle/>
          <a:p>
            <a:pPr algn="r"/>
            <a:endParaRPr lang="ru-RU" b="1" dirty="0">
              <a:ln>
                <a:solidFill>
                  <a:srgbClr val="0070C0"/>
                </a:solidFill>
              </a:ln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Сервитут в земельном праве</a:t>
            </a:r>
            <a:endParaRPr lang="ru-RU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10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362978" cy="3323282"/>
          </a:xfrm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8800" dirty="0" smtClean="0">
                <a:solidFill>
                  <a:srgbClr val="00B050"/>
                </a:solidFill>
                <a:latin typeface="Bookman Old Style" pitchFamily="18" charset="0"/>
                <a:cs typeface="Arial" pitchFamily="34" charset="0"/>
              </a:rPr>
              <a:t>СПАСИБО ЗА ВНИМАНИЕ</a:t>
            </a:r>
            <a:endParaRPr lang="ru-RU" sz="8800" dirty="0">
              <a:solidFill>
                <a:srgbClr val="00B050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24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714348" y="714356"/>
            <a:ext cx="7680960" cy="5500726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B050"/>
                </a:solidFill>
                <a:latin typeface="Mistral" panose="03090702030407020403" pitchFamily="66" charset="0"/>
              </a:rPr>
              <a:t>Сервитут</a:t>
            </a:r>
            <a:r>
              <a:rPr lang="ru-RU" dirty="0" smtClean="0"/>
              <a:t> – это ограниченное  право пользования чужим объектом недвижимого имущества.</a:t>
            </a:r>
          </a:p>
          <a:p>
            <a:pPr algn="ctr"/>
            <a:endParaRPr lang="en-US" sz="3200" dirty="0" smtClean="0">
              <a:solidFill>
                <a:srgbClr val="00B050"/>
              </a:solidFill>
            </a:endParaRPr>
          </a:p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Сервитуты могут быть:</a:t>
            </a:r>
          </a:p>
          <a:p>
            <a:r>
              <a:rPr lang="ru-RU" sz="3200" dirty="0" smtClean="0"/>
              <a:t> 1. </a:t>
            </a:r>
            <a:r>
              <a:rPr lang="ru-RU" sz="3200" dirty="0"/>
              <a:t>публичными</a:t>
            </a:r>
            <a:endParaRPr lang="ru-RU" sz="3200" dirty="0" smtClean="0"/>
          </a:p>
          <a:p>
            <a:r>
              <a:rPr lang="ru-RU" sz="3200" dirty="0" smtClean="0"/>
              <a:t>2. частными</a:t>
            </a:r>
          </a:p>
          <a:p>
            <a:r>
              <a:rPr lang="ru-RU" sz="3200" dirty="0" smtClean="0"/>
              <a:t>3.</a:t>
            </a:r>
            <a:r>
              <a:rPr lang="ru-RU" sz="3200" dirty="0"/>
              <a:t> срочными</a:t>
            </a:r>
            <a:endParaRPr lang="ru-RU" sz="3200" dirty="0" smtClean="0"/>
          </a:p>
          <a:p>
            <a:r>
              <a:rPr lang="ru-RU" sz="3200" dirty="0" smtClean="0"/>
              <a:t>4. </a:t>
            </a:r>
            <a:r>
              <a:rPr lang="ru-RU" sz="3200" dirty="0"/>
              <a:t>постоянными</a:t>
            </a:r>
          </a:p>
        </p:txBody>
      </p:sp>
    </p:spTree>
    <p:extLst>
      <p:ext uri="{BB962C8B-B14F-4D97-AF65-F5344CB8AC3E}">
        <p14:creationId xmlns="" xmlns:p14="http://schemas.microsoft.com/office/powerpoint/2010/main" val="109214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714348" y="1571612"/>
            <a:ext cx="7680960" cy="472440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00B050"/>
                </a:solidFill>
              </a:rPr>
              <a:t>Публичный </a:t>
            </a:r>
            <a:r>
              <a:rPr lang="ru-RU" sz="3600" dirty="0">
                <a:solidFill>
                  <a:srgbClr val="00B050"/>
                </a:solidFill>
              </a:rPr>
              <a:t>сервитут </a:t>
            </a:r>
            <a:endParaRPr lang="ru-RU" sz="3600" dirty="0" smtClean="0">
              <a:solidFill>
                <a:srgbClr val="00B050"/>
              </a:solidFill>
            </a:endParaRPr>
          </a:p>
          <a:p>
            <a:pPr algn="ctr"/>
            <a:r>
              <a:rPr lang="ru-RU" dirty="0" smtClean="0"/>
              <a:t>устанавливается </a:t>
            </a:r>
            <a:r>
              <a:rPr lang="ru-RU" dirty="0"/>
              <a:t>законом или иным нормативно-правовым актом РФ, субъекта РФ, органа местного самоуправления в случаях, если это необходимо для обеспечения интересов государства, местного самоуправления или местного населения. При этом установление такого сервитута осуществляется с учетом результатов общественных слушаний (п. 2 ст. 23 ЗК РФ) и круг его действия (круг правообладателей) обычно не ограничивается.</a:t>
            </a:r>
          </a:p>
          <a:p>
            <a:pPr lvl="0" algn="ctr">
              <a:buClr>
                <a:srgbClr val="838995"/>
              </a:buClr>
            </a:pPr>
            <a:r>
              <a:rPr lang="ru-RU" sz="3600" dirty="0">
                <a:solidFill>
                  <a:srgbClr val="00B050"/>
                </a:solidFill>
              </a:rPr>
              <a:t>Частный сервитут</a:t>
            </a:r>
          </a:p>
          <a:p>
            <a:pPr lvl="0" algn="ctr">
              <a:buClr>
                <a:srgbClr val="838995"/>
              </a:buClr>
            </a:pPr>
            <a:r>
              <a:rPr lang="ru-RU" dirty="0">
                <a:solidFill>
                  <a:srgbClr val="FFFFFF"/>
                </a:solidFill>
              </a:rPr>
              <a:t> устанавливается в соответствии с гражданским законодательством, т.е. , как правило, по соглашению между собственниками соответствующих земельных участков.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285728"/>
            <a:ext cx="768096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>
                  <a:solidFill>
                    <a:srgbClr val="92D050"/>
                  </a:solidFill>
                </a:ln>
                <a:solidFill>
                  <a:srgbClr val="00B0F0"/>
                </a:solidFill>
              </a:rPr>
              <a:t>Порядок установления сервитутов </a:t>
            </a:r>
            <a:endParaRPr lang="ru-RU" b="1" dirty="0">
              <a:ln>
                <a:solidFill>
                  <a:srgbClr val="92D050"/>
                </a:solidFill>
              </a:ln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504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785786" y="1000108"/>
            <a:ext cx="7680960" cy="47244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B050"/>
                </a:solidFill>
              </a:rPr>
              <a:t>Срочные сервитуты </a:t>
            </a:r>
          </a:p>
          <a:p>
            <a:pPr algn="ctr"/>
            <a:r>
              <a:rPr lang="ru-RU" sz="3600" dirty="0" smtClean="0"/>
              <a:t> устанавливаются на определенный срок</a:t>
            </a:r>
          </a:p>
          <a:p>
            <a:pPr algn="ctr"/>
            <a:endParaRPr lang="en-US" sz="3600" dirty="0" smtClean="0">
              <a:solidFill>
                <a:srgbClr val="00B050"/>
              </a:solidFill>
            </a:endParaRPr>
          </a:p>
          <a:p>
            <a:pPr algn="ctr"/>
            <a:r>
              <a:rPr lang="ru-RU" sz="3600" dirty="0" smtClean="0">
                <a:solidFill>
                  <a:srgbClr val="00B050"/>
                </a:solidFill>
              </a:rPr>
              <a:t>Постоянные сервитуты</a:t>
            </a:r>
          </a:p>
          <a:p>
            <a:pPr algn="ctr"/>
            <a:r>
              <a:rPr lang="ru-RU" sz="3600" dirty="0" smtClean="0"/>
              <a:t>  устанавливаются без ограничения во времени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416272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785786" y="1500174"/>
            <a:ext cx="7680960" cy="4724400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AutoNum type="arabicParenR"/>
            </a:pPr>
            <a:r>
              <a:rPr lang="ru-RU" b="1" dirty="0" smtClean="0"/>
              <a:t>прохода </a:t>
            </a:r>
            <a:r>
              <a:rPr lang="ru-RU" b="1" dirty="0"/>
              <a:t>или проезда через земельный участок</a:t>
            </a:r>
            <a:r>
              <a:rPr lang="ru-RU" b="1" dirty="0" smtClean="0"/>
              <a:t>;</a:t>
            </a:r>
          </a:p>
          <a:p>
            <a:pPr marL="342900" indent="-342900">
              <a:buAutoNum type="arabicParenR"/>
            </a:pPr>
            <a:r>
              <a:rPr lang="ru-RU" b="1" dirty="0" smtClean="0"/>
              <a:t>использования </a:t>
            </a:r>
            <a:r>
              <a:rPr lang="ru-RU" b="1" dirty="0"/>
              <a:t>земельного участка в целях ремонта коммунальных, инженерных, электрических и других линий и сетей, а также объектов транспортной инфраструктуры</a:t>
            </a:r>
            <a:r>
              <a:rPr lang="ru-RU" b="1" dirty="0" smtClean="0"/>
              <a:t>;</a:t>
            </a:r>
          </a:p>
          <a:p>
            <a:pPr marL="342900" indent="-342900">
              <a:buAutoNum type="arabicParenR"/>
            </a:pPr>
            <a:r>
              <a:rPr lang="ru-RU" b="1" dirty="0" smtClean="0"/>
              <a:t> </a:t>
            </a:r>
            <a:r>
              <a:rPr lang="ru-RU" b="1" dirty="0"/>
              <a:t>размещения на земельном участке межевых и геодезических знаков и подъездов к ним;</a:t>
            </a:r>
          </a:p>
          <a:p>
            <a:pPr marL="342900" indent="-342900">
              <a:buAutoNum type="arabicParenR"/>
            </a:pPr>
            <a:r>
              <a:rPr lang="ru-RU" b="1" dirty="0" smtClean="0"/>
              <a:t>проведения </a:t>
            </a:r>
            <a:r>
              <a:rPr lang="ru-RU" b="1" dirty="0"/>
              <a:t>дренажных работ на земельном участке;</a:t>
            </a:r>
          </a:p>
          <a:p>
            <a:pPr marL="342900" indent="-342900">
              <a:buAutoNum type="arabicParenR"/>
            </a:pPr>
            <a:r>
              <a:rPr lang="ru-RU" b="1" dirty="0" smtClean="0"/>
              <a:t>забора </a:t>
            </a:r>
            <a:r>
              <a:rPr lang="ru-RU" b="1" dirty="0"/>
              <a:t>(изъятия) водных ресурсов из водных объектов и водопоя;</a:t>
            </a:r>
          </a:p>
          <a:p>
            <a:pPr marL="342900" indent="-342900">
              <a:buAutoNum type="arabicParenR"/>
            </a:pPr>
            <a:r>
              <a:rPr lang="ru-RU" b="1" dirty="0" smtClean="0"/>
              <a:t>прогона </a:t>
            </a:r>
            <a:r>
              <a:rPr lang="ru-RU" b="1" dirty="0"/>
              <a:t>сельскохозяйственных животных через земельный участок;</a:t>
            </a:r>
          </a:p>
          <a:p>
            <a:pPr marL="342900" indent="-342900">
              <a:buAutoNum type="arabicParenR"/>
            </a:pPr>
            <a:r>
              <a:rPr lang="ru-RU" b="1" dirty="0" smtClean="0"/>
              <a:t>сенокошения</a:t>
            </a:r>
            <a:r>
              <a:rPr lang="ru-RU" b="1" dirty="0"/>
              <a:t>, выпаса сельскохозяйственных животных в установленном порядке на земельных участках в сроки, продолжительность которых соответствует местным условиям и обычаям;</a:t>
            </a:r>
          </a:p>
          <a:p>
            <a:pPr marL="342900" indent="-342900">
              <a:buAutoNum type="arabicParenR"/>
            </a:pPr>
            <a:r>
              <a:rPr lang="ru-RU" b="1" dirty="0" smtClean="0"/>
              <a:t>использования </a:t>
            </a:r>
            <a:r>
              <a:rPr lang="ru-RU" b="1" dirty="0"/>
              <a:t>земельного участка в целях охоты и рыболовства;</a:t>
            </a:r>
          </a:p>
          <a:p>
            <a:pPr marL="342900" indent="-342900">
              <a:buAutoNum type="arabicParenR"/>
            </a:pPr>
            <a:r>
              <a:rPr lang="ru-RU" b="1" dirty="0" smtClean="0"/>
              <a:t>временного </a:t>
            </a:r>
            <a:r>
              <a:rPr lang="ru-RU" b="1" dirty="0"/>
              <a:t>пользования земельным участком в целях проведения изыскательских, исследовательских и других работ;</a:t>
            </a:r>
          </a:p>
          <a:p>
            <a:pPr marL="342900" indent="-342900">
              <a:buAutoNum type="arabicParenR"/>
            </a:pPr>
            <a:r>
              <a:rPr lang="ru-RU" b="1" dirty="0" smtClean="0"/>
              <a:t>свободного </a:t>
            </a:r>
            <a:r>
              <a:rPr lang="ru-RU" b="1" dirty="0"/>
              <a:t>доступа к прибрежной полосе.</a:t>
            </a:r>
          </a:p>
          <a:p>
            <a:pPr marL="342900" indent="-342900">
              <a:buAutoNum type="arabicParenR"/>
            </a:pPr>
            <a:endParaRPr lang="ru-RU" dirty="0"/>
          </a:p>
          <a:p>
            <a:pPr marL="342900" indent="-342900">
              <a:buAutoNum type="arabicParenR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B0F0"/>
                </a:solidFill>
              </a:rPr>
              <a:t>В соответствии со </a:t>
            </a:r>
            <a:r>
              <a:rPr lang="ru-RU" sz="2400" b="1" u="sng" dirty="0" smtClean="0">
                <a:solidFill>
                  <a:srgbClr val="00B0F0"/>
                </a:solidFill>
              </a:rPr>
              <a:t>ст. 23 ЗК РФ </a:t>
            </a:r>
            <a:r>
              <a:rPr lang="ru-RU" sz="2400" dirty="0" smtClean="0">
                <a:solidFill>
                  <a:srgbClr val="00B0F0"/>
                </a:solidFill>
              </a:rPr>
              <a:t>изложены случаи возможного установления публичных сервитутов:</a:t>
            </a:r>
            <a:endParaRPr lang="ru-RU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431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571472" y="2214554"/>
            <a:ext cx="7680960" cy="425197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92D050"/>
                </a:solidFill>
              </a:rPr>
              <a:t>В соответствии со статьей 275 ГК РФ:</a:t>
            </a:r>
          </a:p>
          <a:p>
            <a:pPr algn="ctr"/>
            <a:r>
              <a:rPr lang="ru-RU" sz="2400" b="1" dirty="0" smtClean="0"/>
              <a:t>1</a:t>
            </a:r>
            <a:r>
              <a:rPr lang="ru-RU" sz="2400" b="1" dirty="0"/>
              <a:t>. Сервитут сохраняется в случае перехода прав на земельный участок, который обременен этим сервитутом, к другому лицу.</a:t>
            </a:r>
          </a:p>
          <a:p>
            <a:pPr algn="ctr"/>
            <a:r>
              <a:rPr lang="ru-RU" sz="2400" b="1" dirty="0"/>
              <a:t>2. Сервитут не может быть самостоятельным предметом купли-продажи, залога и не может передаваться каким-либо способом лицам, не являющимся собственниками недвижимого имущества, для обеспечения использования которого сервитут </a:t>
            </a:r>
            <a:r>
              <a:rPr lang="ru-RU" sz="2400" b="1" dirty="0" smtClean="0"/>
              <a:t>установлен.</a:t>
            </a:r>
            <a:endParaRPr lang="ru-RU" sz="2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642918"/>
            <a:ext cx="768096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>
                  <a:solidFill>
                    <a:srgbClr val="00B0F0"/>
                  </a:solidFill>
                </a:ln>
                <a:solidFill>
                  <a:srgbClr val="00B050"/>
                </a:solidFill>
              </a:rPr>
              <a:t>Сохранение сервитута при переходе прав на земельный участок.</a:t>
            </a:r>
            <a:endParaRPr lang="ru-RU" b="1" dirty="0">
              <a:ln>
                <a:solidFill>
                  <a:srgbClr val="00B0F0"/>
                </a:solidFill>
              </a:ln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1284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928662" y="1714488"/>
            <a:ext cx="7680960" cy="4724400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pPr algn="ctr"/>
            <a:r>
              <a:rPr lang="ru-RU" sz="2400" b="1" dirty="0" smtClean="0"/>
              <a:t>Согласно </a:t>
            </a:r>
            <a:r>
              <a:rPr lang="ru-RU" sz="2400" b="1" dirty="0"/>
              <a:t>положению </a:t>
            </a:r>
            <a:r>
              <a:rPr lang="ru-RU" sz="3200" b="1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ст. 276 ГК РФ  </a:t>
            </a:r>
            <a:r>
              <a:rPr lang="ru-RU" sz="2400" b="1" dirty="0"/>
              <a:t>по требованию собственника земельного участка, обремененного сервитутом, сервитут может быть прекращен ввиду отпадения оснований, по которым он был установлен. В случаях, когда земельный участок, принадлежащий гражданину или юридическому лицу, в результате обременения сервитутом не может использоваться в соответствии с назначением участка, собственник вправе требовать по суду прекращения сервитута.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571480"/>
            <a:ext cx="7680960" cy="106680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ru-RU" dirty="0" smtClean="0">
                <a:ln>
                  <a:solidFill>
                    <a:srgbClr val="FFFF00"/>
                  </a:solidFill>
                </a:ln>
                <a:solidFill>
                  <a:srgbClr val="00B0F0"/>
                </a:solidFill>
                <a:latin typeface="Arial Black" panose="020B0A04020102020204" pitchFamily="34" charset="0"/>
              </a:rPr>
              <a:t>Порядок прекращения сервитутов </a:t>
            </a:r>
            <a:endParaRPr lang="ru-RU" dirty="0">
              <a:ln>
                <a:solidFill>
                  <a:srgbClr val="FFFF00"/>
                </a:solidFill>
              </a:ln>
              <a:solidFill>
                <a:srgbClr val="00B0F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028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000100" y="1214422"/>
            <a:ext cx="7680960" cy="472440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В соответствии со </a:t>
            </a:r>
            <a:r>
              <a:rPr lang="ru-RU" sz="3200" b="1" i="1" dirty="0" smtClean="0">
                <a:solidFill>
                  <a:srgbClr val="00B050"/>
                </a:solidFill>
              </a:rPr>
              <a:t>ст. 23 ЗК РФ </a:t>
            </a:r>
            <a:r>
              <a:rPr lang="ru-RU" sz="3200" b="1" i="1" dirty="0" smtClean="0"/>
              <a:t>выдвигается </a:t>
            </a:r>
            <a:r>
              <a:rPr lang="ru-RU" sz="3200" b="1" i="1" dirty="0"/>
              <a:t>требование проводить государственную регистрацию сервитутов согласно положениям, установленным Федеральным законом </a:t>
            </a:r>
            <a:r>
              <a:rPr lang="ru-RU" sz="3200" b="1" i="1" dirty="0">
                <a:solidFill>
                  <a:srgbClr val="FF0000"/>
                </a:solidFill>
              </a:rPr>
              <a:t>"О государственной регистрации прав на недвижимое имущество и сделок с ним"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173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dirty="0"/>
              <a:t> </a:t>
            </a:r>
            <a:r>
              <a:rPr lang="ru-RU" b="1" dirty="0">
                <a:ln>
                  <a:solidFill>
                    <a:srgbClr val="00B050"/>
                  </a:solidFill>
                </a:ln>
              </a:rPr>
              <a:t>Для регистрации сервитута в орган, осуществляющий государственную регистрацию прав, необходимо представить</a:t>
            </a:r>
            <a:r>
              <a:rPr lang="ru-RU" b="1" dirty="0" smtClean="0">
                <a:ln>
                  <a:solidFill>
                    <a:srgbClr val="00B050"/>
                  </a:solidFill>
                </a:ln>
              </a:rPr>
              <a:t>:</a:t>
            </a:r>
          </a:p>
          <a:p>
            <a:pPr marL="342900" indent="-342900">
              <a:buAutoNum type="arabicPeriod"/>
            </a:pPr>
            <a:r>
              <a:rPr lang="ru-RU" dirty="0" smtClean="0"/>
              <a:t>заявление    </a:t>
            </a:r>
            <a:r>
              <a:rPr lang="ru-RU" dirty="0"/>
              <a:t>собственника   о     государственной    регистрации   сервитута   </a:t>
            </a:r>
            <a:r>
              <a:rPr lang="ru-RU" dirty="0" smtClean="0"/>
              <a:t>или заявление  </a:t>
            </a:r>
            <a:r>
              <a:rPr lang="ru-RU" dirty="0"/>
              <a:t>лица, в пользу которого установлен </a:t>
            </a:r>
            <a:r>
              <a:rPr lang="ru-RU" dirty="0" smtClean="0"/>
              <a:t>сервитут.</a:t>
            </a:r>
          </a:p>
          <a:p>
            <a:pPr marL="342900" indent="-342900">
              <a:buAutoNum type="arabicPeriod"/>
            </a:pPr>
            <a:r>
              <a:rPr lang="ru-RU" dirty="0" smtClean="0"/>
              <a:t> </a:t>
            </a:r>
            <a:r>
              <a:rPr lang="ru-RU" dirty="0"/>
              <a:t>документ,   подтверждающий оплату государственной пошлины за регистрацию </a:t>
            </a:r>
            <a:r>
              <a:rPr lang="ru-RU" dirty="0" smtClean="0"/>
              <a:t>в установленных </a:t>
            </a:r>
            <a:r>
              <a:rPr lang="ru-RU" dirty="0"/>
              <a:t>законодательством размерах</a:t>
            </a:r>
            <a:r>
              <a:rPr lang="ru-RU" dirty="0" smtClean="0"/>
              <a:t>;</a:t>
            </a:r>
          </a:p>
          <a:p>
            <a:pPr marL="342900" indent="-342900">
              <a:buAutoNum type="arabicPeriod"/>
            </a:pPr>
            <a:r>
              <a:rPr lang="ru-RU" dirty="0" smtClean="0"/>
              <a:t> </a:t>
            </a:r>
            <a:r>
              <a:rPr lang="ru-RU" dirty="0"/>
              <a:t>документ, удостоверяющий личность заявителя или его представителя</a:t>
            </a:r>
            <a:r>
              <a:rPr lang="ru-RU" dirty="0" smtClean="0"/>
              <a:t>;</a:t>
            </a:r>
          </a:p>
          <a:p>
            <a:pPr marL="342900" indent="-342900">
              <a:buAutoNum type="arabicPeriod"/>
            </a:pPr>
            <a:r>
              <a:rPr lang="ru-RU" dirty="0" smtClean="0"/>
              <a:t> документ</a:t>
            </a:r>
            <a:r>
              <a:rPr lang="ru-RU" dirty="0"/>
              <a:t>,   свидетельствующий    об установлении  </a:t>
            </a:r>
            <a:r>
              <a:rPr lang="ru-RU" dirty="0" smtClean="0"/>
              <a:t>сервитута</a:t>
            </a:r>
          </a:p>
          <a:p>
            <a:pPr marL="342900" indent="-342900">
              <a:buAutoNum type="arabicPeriod"/>
            </a:pPr>
            <a:r>
              <a:rPr lang="ru-RU" dirty="0"/>
              <a:t>учредительные   документы    правообладателя сервитута и учредительные документы юридического лица, на основании соглашения с которым сервитут установлен 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/>
              <a:t>документы,   подтверждающие   полномочия  руководителей юридических лиц </a:t>
            </a:r>
            <a:r>
              <a:rPr lang="ru-RU" dirty="0" smtClean="0"/>
              <a:t>на подписание </a:t>
            </a:r>
            <a:r>
              <a:rPr lang="ru-RU" dirty="0"/>
              <a:t>соответствующих документов</a:t>
            </a:r>
            <a:r>
              <a:rPr lang="ru-RU" dirty="0" smtClean="0"/>
              <a:t>;</a:t>
            </a:r>
          </a:p>
          <a:p>
            <a:pPr marL="342900" indent="-342900">
              <a:buAutoNum type="arabicPeriod"/>
            </a:pPr>
            <a:r>
              <a:rPr lang="ru-RU" dirty="0"/>
              <a:t>документы,  описывающие земельный участок, в отношении которого </a:t>
            </a:r>
            <a:r>
              <a:rPr lang="ru-RU" dirty="0" smtClean="0"/>
              <a:t>установлен сервитут </a:t>
            </a:r>
            <a:r>
              <a:rPr lang="ru-RU" dirty="0"/>
              <a:t>(кадастровый план участка). 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   </a:t>
            </a:r>
            <a:r>
              <a:rPr lang="ru-RU" dirty="0"/>
              <a:t>иные необходимые для проведения регистрации документы. </a:t>
            </a: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>
                  <a:solidFill>
                    <a:srgbClr val="FFFF00"/>
                  </a:solidFill>
                </a:ln>
                <a:solidFill>
                  <a:srgbClr val="00B0F0"/>
                </a:solidFill>
              </a:rPr>
              <a:t>Механизм государственной регистрации сервитутов</a:t>
            </a:r>
            <a:endParaRPr lang="ru-RU" b="1" dirty="0">
              <a:ln>
                <a:solidFill>
                  <a:srgbClr val="FFFF00"/>
                </a:solidFill>
              </a:ln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208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248</TotalTime>
  <Words>568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Mylar</vt:lpstr>
      <vt:lpstr>Сервитут в земельном праве</vt:lpstr>
      <vt:lpstr>Слайд 2</vt:lpstr>
      <vt:lpstr>Порядок установления сервитутов </vt:lpstr>
      <vt:lpstr>Слайд 4</vt:lpstr>
      <vt:lpstr>В соответствии со ст. 23 ЗК РФ изложены случаи возможного установления публичных сервитутов:</vt:lpstr>
      <vt:lpstr>Сохранение сервитута при переходе прав на земельный участок.</vt:lpstr>
      <vt:lpstr>Порядок прекращения сервитутов </vt:lpstr>
      <vt:lpstr>Слайд 8</vt:lpstr>
      <vt:lpstr>Механизм государственной регистрации сервитутов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Сервитут в земельном праве</dc:title>
  <dc:creator>Галина</dc:creator>
  <cp:lastModifiedBy>User</cp:lastModifiedBy>
  <cp:revision>16</cp:revision>
  <dcterms:created xsi:type="dcterms:W3CDTF">2013-11-03T09:59:25Z</dcterms:created>
  <dcterms:modified xsi:type="dcterms:W3CDTF">2015-09-25T11:34:05Z</dcterms:modified>
</cp:coreProperties>
</file>