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CF2E-E0AD-4938-9728-CC61C252F3B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F172-855A-426F-811C-7086A677A3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R1mv1EHw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витамины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582188" cy="43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69493" cy="54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 А - История открытия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5"/>
            <a:ext cx="8280920" cy="331236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Первые </a:t>
            </a:r>
            <a:r>
              <a:rPr lang="ru-RU" dirty="0"/>
              <a:t>предпосылки к открытию Витамина А и последствий его недостаточности появились еще в 1819 году, когда французский физиолог и психолог </a:t>
            </a:r>
            <a:r>
              <a:rPr lang="ru-RU" dirty="0" err="1"/>
              <a:t>Мажанди</a:t>
            </a:r>
            <a:r>
              <a:rPr lang="ru-RU" dirty="0"/>
              <a:t> заметил, что собаки, получающие плохое питание, чаще получают язвы </a:t>
            </a:r>
            <a:r>
              <a:rPr lang="ru-RU" dirty="0" err="1"/>
              <a:t>роговиц</a:t>
            </a:r>
            <a:r>
              <a:rPr lang="ru-RU" dirty="0"/>
              <a:t> и имеют большую смертность.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1912 году британский биохимик Фредерик </a:t>
            </a:r>
            <a:r>
              <a:rPr lang="ru-RU" dirty="0" err="1"/>
              <a:t>Гоуленд</a:t>
            </a:r>
            <a:r>
              <a:rPr lang="ru-RU" dirty="0"/>
              <a:t> </a:t>
            </a:r>
            <a:r>
              <a:rPr lang="ru-RU" dirty="0" err="1"/>
              <a:t>Хопкинс</a:t>
            </a:r>
            <a:r>
              <a:rPr lang="ru-RU" dirty="0"/>
              <a:t> обнаружил в молоке неизвестные до тех пор вещества, которые не были похожи ни на жиры, ни на углеводы, ни на белки.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более подробном исследовании, оказалось, что они способствовали росту лабораторных мышей. За свое открытия </a:t>
            </a:r>
            <a:r>
              <a:rPr lang="ru-RU" dirty="0" err="1"/>
              <a:t>Хопкинс</a:t>
            </a:r>
            <a:r>
              <a:rPr lang="ru-RU" dirty="0"/>
              <a:t> получил Нобелевскую премию в 1929 году. В 1917 </a:t>
            </a:r>
            <a:r>
              <a:rPr lang="ru-RU" dirty="0" err="1"/>
              <a:t>Элмер</a:t>
            </a:r>
            <a:r>
              <a:rPr lang="ru-RU" dirty="0"/>
              <a:t> </a:t>
            </a:r>
            <a:r>
              <a:rPr lang="ru-RU" dirty="0" err="1"/>
              <a:t>Макколлум</a:t>
            </a:r>
            <a:r>
              <a:rPr lang="ru-RU" dirty="0"/>
              <a:t>, </a:t>
            </a:r>
            <a:r>
              <a:rPr lang="ru-RU" dirty="0" err="1"/>
              <a:t>Лафаетт</a:t>
            </a:r>
            <a:r>
              <a:rPr lang="ru-RU" dirty="0"/>
              <a:t> Мендель и Томас </a:t>
            </a:r>
            <a:r>
              <a:rPr lang="ru-RU" dirty="0" err="1"/>
              <a:t>Бёрр</a:t>
            </a:r>
            <a:r>
              <a:rPr lang="ru-RU" dirty="0"/>
              <a:t> Осборн также увидели похожие вещества при изучении роли пищевых жиров. В 1918 году было обнаружено, что данные «дополнительные вещества» жирорастворимые, а в 1920 они, наконец, получили название Витамин 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941168"/>
            <a:ext cx="8208912" cy="17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Провитамины - биохимические предшественники витамина А – присутствуют в продуктах растительного происхождения, они являются составляющими группы </a:t>
            </a:r>
            <a:r>
              <a:rPr lang="ru-RU" dirty="0" err="1"/>
              <a:t>каротиноидов</a:t>
            </a:r>
            <a:r>
              <a:rPr lang="ru-RU" dirty="0"/>
              <a:t>. Из растительной пищи усваивается примерно 30% </a:t>
            </a:r>
            <a:r>
              <a:rPr lang="ru-RU" dirty="0" err="1"/>
              <a:t>бета-каротина</a:t>
            </a:r>
            <a:r>
              <a:rPr lang="ru-RU" dirty="0"/>
              <a:t>, примерно половина </a:t>
            </a:r>
            <a:r>
              <a:rPr lang="ru-RU" dirty="0" err="1"/>
              <a:t>бета-каротина</a:t>
            </a:r>
            <a:r>
              <a:rPr lang="ru-RU" dirty="0"/>
              <a:t> переходит в витамин А. Из 6 мг каротина в организме образуется 1 мг витамина А, поэтому коэффициент пересчета количества каротина в количество витамина А равен 1:6.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7566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ru-RU" dirty="0" smtClean="0"/>
              <a:t>Витамины группы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начале 20 века ученым </a:t>
            </a:r>
            <a:r>
              <a:rPr lang="ru-RU" dirty="0" err="1" smtClean="0"/>
              <a:t>Функом</a:t>
            </a:r>
            <a:r>
              <a:rPr lang="ru-RU" dirty="0" smtClean="0"/>
              <a:t> </a:t>
            </a:r>
            <a:r>
              <a:rPr lang="ru-RU" dirty="0"/>
              <a:t>был открыт витамин B, который представляет собой, не что иное, как смесь </a:t>
            </a:r>
            <a:r>
              <a:rPr lang="ru-RU" dirty="0" err="1"/>
              <a:t>водорастворимых</a:t>
            </a:r>
            <a:r>
              <a:rPr lang="ru-RU" dirty="0"/>
              <a:t> веществ, содержащих азот, и различных по химическому составу.</a:t>
            </a:r>
          </a:p>
          <a:p>
            <a:r>
              <a:rPr lang="ru-RU" dirty="0"/>
              <a:t>Группа витаминов </a:t>
            </a:r>
            <a:r>
              <a:rPr lang="ru-RU" dirty="0" err="1"/>
              <a:t>b</a:t>
            </a:r>
            <a:r>
              <a:rPr lang="ru-RU" dirty="0"/>
              <a:t> объединяет большое число витаминов и </a:t>
            </a:r>
            <a:r>
              <a:rPr lang="ru-RU" dirty="0" err="1"/>
              <a:t>витаминоподобных</a:t>
            </a:r>
            <a:r>
              <a:rPr lang="ru-RU" dirty="0"/>
              <a:t> соединений, каждый из которых в ответе за определенные биологические функции. Однако вся эта группа, носящая название Б, участвует в нормализации </a:t>
            </a:r>
            <a:r>
              <a:rPr lang="ru-RU" dirty="0" err="1"/>
              <a:t>энергообмена</a:t>
            </a:r>
            <a:r>
              <a:rPr lang="ru-RU" dirty="0"/>
              <a:t> и жизненно необходима для полноценной деятельности нервной системы. Также витамины группы </a:t>
            </a:r>
            <a:r>
              <a:rPr lang="ru-RU" dirty="0" err="1"/>
              <a:t>b</a:t>
            </a:r>
            <a:r>
              <a:rPr lang="ru-RU" dirty="0"/>
              <a:t> просто незаменимы для укрепления иммунитета, клеточного деления и роста, оказывают благотворное действие на процесс обмена веществ. Без них не возможен </a:t>
            </a:r>
            <a:r>
              <a:rPr lang="ru-RU" dirty="0" err="1"/>
              <a:t>энергообмен</a:t>
            </a:r>
            <a:r>
              <a:rPr lang="ru-RU" dirty="0"/>
              <a:t> и нормальная работа мышечной ткани. Помогают справляться с повышенными физическими и эмоциональными нагрузками.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164085" cy="226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30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511256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 группу B входят следующие составляющие:</a:t>
            </a:r>
            <a:endParaRPr lang="ru-RU" dirty="0" smtClean="0"/>
          </a:p>
          <a:p>
            <a:r>
              <a:rPr lang="ru-RU" dirty="0"/>
              <a:t>тиамин </a:t>
            </a:r>
            <a:r>
              <a:rPr lang="ru-RU" b="1" dirty="0"/>
              <a:t>(витамин В 1)</a:t>
            </a:r>
            <a:r>
              <a:rPr lang="ru-RU" dirty="0"/>
              <a:t> первым был открыт в этой группе. Он отвечает за здоровье нервной системы и полноценную мозговую деятельность. Участвует в процессе выработки одного из важнейших </a:t>
            </a:r>
            <a:r>
              <a:rPr lang="ru-RU" dirty="0" err="1"/>
              <a:t>нейромедиаторов</a:t>
            </a:r>
            <a:r>
              <a:rPr lang="ru-RU" dirty="0"/>
              <a:t>, требующегося для полноценной деятельности памяти. Также В1 является незаменимым участником в процессе </a:t>
            </a:r>
            <a:r>
              <a:rPr lang="ru-RU" dirty="0" err="1"/>
              <a:t>энергообмена</a:t>
            </a:r>
            <a:r>
              <a:rPr lang="ru-RU" dirty="0"/>
              <a:t> и усвоения аминокислот. Способен замедлять старение организма;</a:t>
            </a:r>
            <a:endParaRPr lang="ru-RU" dirty="0" smtClean="0"/>
          </a:p>
          <a:p>
            <a:r>
              <a:rPr lang="ru-RU" dirty="0"/>
              <a:t>рибофлавин </a:t>
            </a:r>
            <a:r>
              <a:rPr lang="ru-RU" b="1" dirty="0"/>
              <a:t>(В2)</a:t>
            </a:r>
            <a:r>
              <a:rPr lang="ru-RU" dirty="0"/>
              <a:t>. Знаменитый противосеборейный препарат, оказывающий благотворное влияние на кожные покровы, волосы и ногти. Способствует профилактике заболеваний нервной системы, оказывает положительное действие на зрительную функцию и работу надпочечников. Улучшает обмен веществ, ускоряет процесс заживления ран;</a:t>
            </a:r>
            <a:endParaRPr lang="ru-RU" dirty="0" smtClean="0"/>
          </a:p>
          <a:p>
            <a:r>
              <a:rPr lang="ru-RU" dirty="0" err="1" smtClean="0"/>
              <a:t>ниацин</a:t>
            </a:r>
            <a:r>
              <a:rPr lang="ru-RU" dirty="0"/>
              <a:t> </a:t>
            </a:r>
            <a:r>
              <a:rPr lang="ru-RU" b="1" dirty="0"/>
              <a:t>(В3)</a:t>
            </a:r>
            <a:r>
              <a:rPr lang="ru-RU" dirty="0"/>
              <a:t>, также известный как РР или никотиновая кислота. Является одним из самых прочных соединений в своей группе. Без его участия не обходится свыше пятидесяти ферментативных реакций. </a:t>
            </a:r>
            <a:r>
              <a:rPr lang="ru-RU" dirty="0" err="1"/>
              <a:t>Ниацин</a:t>
            </a:r>
            <a:r>
              <a:rPr lang="ru-RU" dirty="0"/>
              <a:t> отвечает за нормализацию холестеринового обмена, с его помощью синтезируются ферменты и продуцируются некоторые гормоны. Благодаря элементу РР улучшается состояние кожных покровов, нормализуется психологическое состояние, снижается риск развития гипертонии;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пантенол</a:t>
            </a:r>
            <a:r>
              <a:rPr lang="ru-RU" dirty="0"/>
              <a:t> </a:t>
            </a:r>
            <a:r>
              <a:rPr lang="ru-RU" b="1" dirty="0"/>
              <a:t>(В5)</a:t>
            </a:r>
            <a:r>
              <a:rPr lang="ru-RU" dirty="0"/>
              <a:t> отвечает за регенерацию тканей, что способствует заживлению ран. При его участии нормализуются обменные процессы, повышается </a:t>
            </a:r>
            <a:r>
              <a:rPr lang="ru-RU" dirty="0" err="1"/>
              <a:t>стрессоустойчивость</a:t>
            </a:r>
            <a:r>
              <a:rPr lang="ru-RU" dirty="0"/>
              <a:t>, вырабатывается энергия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пиридоксин </a:t>
            </a:r>
            <a:r>
              <a:rPr lang="ru-RU" b="1" dirty="0"/>
              <a:t>(В6)</a:t>
            </a:r>
            <a:r>
              <a:rPr lang="ru-RU" dirty="0"/>
              <a:t>. Вещество, без которого сложно представить практически каждый обменный процесс, способно оказывать регулирующие действие на ферменты. Отвечает за укрепление сердечно – сосудистой и иммунной системы. От наличия этого вещества в организме зависит внешняя привлекательность, так как он оказывает благотворное воздействие на кожу, придавая ей эластичность, волосы, обеспечивая их шелковистость, и ногти, укрепляя их. Дефицит пиридоксина выражается в раздражительности, заторможенности, появлении, так называемых, </a:t>
            </a:r>
            <a:r>
              <a:rPr lang="ru-RU" dirty="0" err="1"/>
              <a:t>заедов</a:t>
            </a:r>
            <a:r>
              <a:rPr lang="ru-RU" dirty="0"/>
              <a:t> в уголках рта;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370511" cy="155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13430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Биотин </a:t>
            </a:r>
            <a:r>
              <a:rPr lang="ru-RU" b="1" dirty="0"/>
              <a:t>(В7)</a:t>
            </a:r>
            <a:r>
              <a:rPr lang="ru-RU" dirty="0"/>
              <a:t>. Незаменим в процессе метаболизма. Является регулятором уровня глюкозы в крови. Транспортирует углекислый газ, обладает способностью снижения мышечных болей. Благотворно влияет на </a:t>
            </a:r>
            <a:r>
              <a:rPr lang="ru-RU" dirty="0" err="1"/>
              <a:t>психо</a:t>
            </a:r>
            <a:r>
              <a:rPr lang="ru-RU" dirty="0"/>
              <a:t> – эмоциональное состояние, способствует синтезу жирных кислот, а также отвечает за красоту кожи, волос и ногтей. Незаменим для спортсменов;</a:t>
            </a:r>
            <a:endParaRPr lang="ru-RU" dirty="0" smtClean="0"/>
          </a:p>
          <a:p>
            <a:r>
              <a:rPr lang="ru-RU" dirty="0" err="1"/>
              <a:t>Фолиевая</a:t>
            </a:r>
            <a:r>
              <a:rPr lang="ru-RU" dirty="0"/>
              <a:t> кислота </a:t>
            </a:r>
            <a:r>
              <a:rPr lang="ru-RU" b="1" dirty="0"/>
              <a:t>(В9)</a:t>
            </a:r>
            <a:r>
              <a:rPr lang="ru-RU" dirty="0"/>
              <a:t> отвечает за профилактику малокровия. Без этого элемента во время беременности не возможен процесс формирования нервной трубки плода, а также при его непосредственном участии формируется спинной и головной мозг, костная ткань. Поэтому женщинам во время беременности, данный препарат назначается с первых дней. Также </a:t>
            </a:r>
            <a:r>
              <a:rPr lang="ru-RU" dirty="0" err="1"/>
              <a:t>фолиевая</a:t>
            </a:r>
            <a:r>
              <a:rPr lang="ru-RU" dirty="0"/>
              <a:t> кислота важна для полноценного роста и деления клеток, играет немаловажную роль в белковом обмене, является защитным барьером для слизистых оболочек от раковых клеток.</a:t>
            </a:r>
            <a:endParaRPr lang="ru-RU" dirty="0" smtClean="0"/>
          </a:p>
          <a:p>
            <a:r>
              <a:rPr lang="ru-RU" dirty="0"/>
              <a:t>Кобаламины </a:t>
            </a:r>
            <a:r>
              <a:rPr lang="ru-RU" b="1" dirty="0"/>
              <a:t>(В12)</a:t>
            </a:r>
            <a:r>
              <a:rPr lang="ru-RU" dirty="0"/>
              <a:t> является важными элементами в процессе образования нуклеиновых кислот и усвоения аминокислот. Дефицит </a:t>
            </a:r>
            <a:r>
              <a:rPr lang="ru-RU" dirty="0" err="1"/>
              <a:t>цианкобаламина</a:t>
            </a:r>
            <a:r>
              <a:rPr lang="ru-RU" dirty="0"/>
              <a:t> повышает риск развития злокачественного малокровия. Стимулирует процесс свертываемости крови, способен понижать содержание холестерина, защищая печень, способствует усвоению В9.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437113"/>
            <a:ext cx="3168352" cy="24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217418" cy="24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2492896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Аскорбиновая кислота (витамин С) – один из важнейших </a:t>
            </a:r>
            <a:r>
              <a:rPr lang="ru-RU" dirty="0" err="1" smtClean="0"/>
              <a:t>микронутриентов</a:t>
            </a:r>
            <a:r>
              <a:rPr lang="ru-RU" dirty="0" smtClean="0"/>
              <a:t>. Витамин </a:t>
            </a:r>
            <a:r>
              <a:rPr lang="ru-RU" dirty="0"/>
              <a:t>С </a:t>
            </a:r>
            <a:r>
              <a:rPr lang="ru-RU" dirty="0" smtClean="0"/>
              <a:t>участвует </a:t>
            </a:r>
            <a:r>
              <a:rPr lang="ru-RU" dirty="0"/>
              <a:t>во множестве биохимических реакций, например, в синтезе коллагена – основного структурного белка соединительной ткани, которая обеспечивает функциональность и устойчивость кровеносным сосудам, костям, сухожилиям.</a:t>
            </a:r>
          </a:p>
          <a:p>
            <a:r>
              <a:rPr lang="ru-RU" dirty="0"/>
              <a:t>Витамин С играет важную роль в синтезе </a:t>
            </a:r>
            <a:r>
              <a:rPr lang="ru-RU" dirty="0" err="1"/>
              <a:t>нейромедиаторов</a:t>
            </a:r>
            <a:r>
              <a:rPr lang="ru-RU" dirty="0"/>
              <a:t> – норадреналина, </a:t>
            </a:r>
            <a:r>
              <a:rPr lang="ru-RU" dirty="0" err="1"/>
              <a:t>серотонина</a:t>
            </a:r>
            <a:r>
              <a:rPr lang="ru-RU" dirty="0"/>
              <a:t>, а так же желчных кислот из холестерина, чем некоторые специалисты пытаются объяснить благоприятное влияние витамина С на его обмен.</a:t>
            </a:r>
          </a:p>
          <a:p>
            <a:r>
              <a:rPr lang="ru-RU" dirty="0"/>
              <a:t>Аскорбиновая кислота является мощным антиоксидантом. Витамин С укрепляет иммунную систему человека, а также предохраняет её от вирусов и бактерий, ускоряет процесс заживления ран, оказывает влияние на синтез ряда гормонов, регулирует процессы кроветворения и нормализует проницаемость капилляров, </a:t>
            </a:r>
            <a:r>
              <a:rPr lang="ru-RU" dirty="0" smtClean="0"/>
              <a:t>улучшает </a:t>
            </a:r>
            <a:r>
              <a:rPr lang="ru-RU" dirty="0"/>
              <a:t>желчеотделение, восстанавливает внешнесекреторную функцию поджелудочной и щитовидной железы.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24944"/>
            <a:ext cx="8363272" cy="37444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Краткая история открытия витамина</a:t>
            </a:r>
          </a:p>
          <a:p>
            <a:r>
              <a:rPr lang="ru-RU" dirty="0" smtClean="0"/>
              <a:t> Заболевания, связанные с дефицитом витамина D, были известны человечеству задолго до его официального открытия.</a:t>
            </a:r>
          </a:p>
          <a:p>
            <a:r>
              <a:rPr lang="ru-RU" dirty="0" smtClean="0"/>
              <a:t> Середина 17-го столетия – ученые </a:t>
            </a:r>
            <a:r>
              <a:rPr lang="ru-RU" dirty="0" err="1" smtClean="0"/>
              <a:t>Уистлер</a:t>
            </a:r>
            <a:r>
              <a:rPr lang="ru-RU" dirty="0" smtClean="0"/>
              <a:t> и </a:t>
            </a:r>
            <a:r>
              <a:rPr lang="ru-RU" dirty="0" err="1" smtClean="0"/>
              <a:t>Глиссон</a:t>
            </a:r>
            <a:r>
              <a:rPr lang="ru-RU" dirty="0" smtClean="0"/>
              <a:t> впервые осуществили независимое исследование симптомов болезни, впоследствии названной «рахит». </a:t>
            </a:r>
          </a:p>
          <a:p>
            <a:r>
              <a:rPr lang="ru-RU" dirty="0" smtClean="0"/>
              <a:t>1824 год – доктор </a:t>
            </a:r>
            <a:r>
              <a:rPr lang="ru-RU" dirty="0" err="1" smtClean="0"/>
              <a:t>Шётте</a:t>
            </a:r>
            <a:r>
              <a:rPr lang="ru-RU" dirty="0" smtClean="0"/>
              <a:t> впервые прописал рыбий жир как лечение от рахита. </a:t>
            </a:r>
          </a:p>
          <a:p>
            <a:r>
              <a:rPr lang="ru-RU" dirty="0" smtClean="0"/>
              <a:t>1840 год – польский врач </a:t>
            </a:r>
            <a:r>
              <a:rPr lang="ru-RU" dirty="0" err="1" smtClean="0"/>
              <a:t>Снядецкий</a:t>
            </a:r>
            <a:r>
              <a:rPr lang="ru-RU" dirty="0" smtClean="0"/>
              <a:t> выпустил доклад о том, что дети, живущие в регионах с невысокой солнечной активностью (в загрязненном центре Варшавы) имеют больший риск заболеть рахитом, по сравнению с детьми, живущими в деревнях. Такое заявление не было всерьез воспринято его коллегами, так как считалось, что солнечные лучи не могут повлиять на человеческий скелет. </a:t>
            </a:r>
          </a:p>
          <a:p>
            <a:r>
              <a:rPr lang="ru-RU" dirty="0" smtClean="0"/>
              <a:t>Конец 19 века – более 90% детей, живущих в загрязненных Европейских городах страдали от рахита. </a:t>
            </a:r>
          </a:p>
          <a:p>
            <a:r>
              <a:rPr lang="ru-RU" dirty="0" smtClean="0"/>
              <a:t>1905-1906 гг. – было сделано открытие, что при недостатке определенных веществ из пищевых продуктов, люди заболевают той или иной болезнью. Фредерик </a:t>
            </a:r>
            <a:r>
              <a:rPr lang="ru-RU" dirty="0" err="1" smtClean="0"/>
              <a:t>Хопкинс</a:t>
            </a:r>
            <a:r>
              <a:rPr lang="ru-RU" dirty="0" smtClean="0"/>
              <a:t> выдвинул предположение, что для предотвращения таких заболеваний, как цинга и рахит, необходимо поступление с пищей некоторых специальных компонентов.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633"/>
            <a:ext cx="4062586" cy="27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1918 год – было сделано открытие, что гончие, употребляющие рыбий жир, не заболевают рахитом. </a:t>
            </a:r>
          </a:p>
          <a:p>
            <a:r>
              <a:rPr lang="ru-RU" dirty="0" smtClean="0"/>
              <a:t>1921 год – предположение ученого </a:t>
            </a:r>
            <a:r>
              <a:rPr lang="ru-RU" dirty="0" err="1" smtClean="0"/>
              <a:t>Палма</a:t>
            </a:r>
            <a:r>
              <a:rPr lang="ru-RU" dirty="0" smtClean="0"/>
              <a:t> о нехватке солнечного света в качестве причины рахита было подтверждено </a:t>
            </a:r>
            <a:r>
              <a:rPr lang="ru-RU" dirty="0" err="1" smtClean="0"/>
              <a:t>Элмером</a:t>
            </a:r>
            <a:r>
              <a:rPr lang="ru-RU" dirty="0" smtClean="0"/>
              <a:t> </a:t>
            </a:r>
            <a:r>
              <a:rPr lang="ru-RU" dirty="0" err="1" smtClean="0"/>
              <a:t>МакКоллумом</a:t>
            </a:r>
            <a:r>
              <a:rPr lang="ru-RU" dirty="0" smtClean="0"/>
              <a:t> и Маргаритой </a:t>
            </a:r>
            <a:r>
              <a:rPr lang="ru-RU" dirty="0" err="1" smtClean="0"/>
              <a:t>Девис</a:t>
            </a:r>
            <a:r>
              <a:rPr lang="ru-RU" dirty="0" smtClean="0"/>
              <a:t>. Они продемонстрировали, что давая лабораторным крысам рыбий жир и подвергая их воздействию солнечных лучей, рост костей крыс ускорялся. </a:t>
            </a:r>
          </a:p>
          <a:p>
            <a:r>
              <a:rPr lang="ru-RU" dirty="0" smtClean="0"/>
              <a:t>1922 год – </a:t>
            </a:r>
            <a:r>
              <a:rPr lang="ru-RU" dirty="0" err="1" smtClean="0"/>
              <a:t>МакКоллум</a:t>
            </a:r>
            <a:r>
              <a:rPr lang="ru-RU" dirty="0" smtClean="0"/>
              <a:t> выделил «жирорастворимое вещество», предотвращающее рахит. Так как незадолго до этого были открыты витамины А, В и С похожей природы, показалось логичным назвать новый витамин в алфавитном порядке – D. </a:t>
            </a:r>
          </a:p>
          <a:p>
            <a:r>
              <a:rPr lang="ru-RU" dirty="0" smtClean="0"/>
              <a:t>1920е годы – Гарри </a:t>
            </a:r>
            <a:r>
              <a:rPr lang="ru-RU" dirty="0" err="1" smtClean="0"/>
              <a:t>Стинбок</a:t>
            </a:r>
            <a:r>
              <a:rPr lang="ru-RU" dirty="0" smtClean="0"/>
              <a:t> запатентовал метод облучения продуктов УФ лучами чтобы обогатить их витамином D. </a:t>
            </a:r>
          </a:p>
          <a:p>
            <a:r>
              <a:rPr lang="ru-RU" dirty="0" smtClean="0"/>
              <a:t>1920-1930 гг. – в Германии были открыты различные формы витамина D. </a:t>
            </a:r>
          </a:p>
          <a:p>
            <a:r>
              <a:rPr lang="ru-RU" dirty="0" smtClean="0"/>
              <a:t>1936 год – было доказано, что витамин D вырабатывается кожей под влиянием солнечных лучей, а также наличие витамина D в рыбье жире и его эффект на лечение рахита. </a:t>
            </a: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https://www.youtube.com/watch?v=_R1mv1EHwkI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827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Витамин А - История открытия</vt:lpstr>
      <vt:lpstr>Витамины группы В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Антон</dc:creator>
  <cp:lastModifiedBy>Антон</cp:lastModifiedBy>
  <cp:revision>14</cp:revision>
  <dcterms:created xsi:type="dcterms:W3CDTF">2019-10-07T18:38:46Z</dcterms:created>
  <dcterms:modified xsi:type="dcterms:W3CDTF">2019-10-07T20:05:27Z</dcterms:modified>
</cp:coreProperties>
</file>