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74FBD04-0F2B-4A39-BF26-6941CB8BB09C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1032369-7058-4DF3-A309-A6AED495104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BD04-0F2B-4A39-BF26-6941CB8BB09C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32369-7058-4DF3-A309-A6AED49510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BD04-0F2B-4A39-BF26-6941CB8BB09C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32369-7058-4DF3-A309-A6AED49510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74FBD04-0F2B-4A39-BF26-6941CB8BB09C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1032369-7058-4DF3-A309-A6AED495104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74FBD04-0F2B-4A39-BF26-6941CB8BB09C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1032369-7058-4DF3-A309-A6AED495104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BD04-0F2B-4A39-BF26-6941CB8BB09C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32369-7058-4DF3-A309-A6AED495104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BD04-0F2B-4A39-BF26-6941CB8BB09C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32369-7058-4DF3-A309-A6AED495104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74FBD04-0F2B-4A39-BF26-6941CB8BB09C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1032369-7058-4DF3-A309-A6AED495104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BD04-0F2B-4A39-BF26-6941CB8BB09C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32369-7058-4DF3-A309-A6AED49510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74FBD04-0F2B-4A39-BF26-6941CB8BB09C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1032369-7058-4DF3-A309-A6AED495104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74FBD04-0F2B-4A39-BF26-6941CB8BB09C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1032369-7058-4DF3-A309-A6AED495104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74FBD04-0F2B-4A39-BF26-6941CB8BB09C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1032369-7058-4DF3-A309-A6AED495104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1124744"/>
            <a:ext cx="6172200" cy="1894362"/>
          </a:xfrm>
        </p:spPr>
        <p:txBody>
          <a:bodyPr>
            <a:normAutofit/>
          </a:bodyPr>
          <a:lstStyle/>
          <a:p>
            <a:r>
              <a:rPr lang="ru-RU" sz="4800" dirty="0"/>
              <a:t>Режим питания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3573016"/>
            <a:ext cx="6172200" cy="3284984"/>
          </a:xfrm>
        </p:spPr>
        <p:txBody>
          <a:bodyPr>
            <a:normAutofit/>
          </a:bodyPr>
          <a:lstStyle/>
          <a:p>
            <a:r>
              <a:rPr lang="ru-RU" dirty="0"/>
              <a:t>Характеризуется четырьмя показателями:</a:t>
            </a:r>
          </a:p>
          <a:p>
            <a:r>
              <a:rPr lang="ru-RU" dirty="0">
                <a:solidFill>
                  <a:srgbClr val="FF0000"/>
                </a:solidFill>
              </a:rPr>
              <a:t>кратность питания;</a:t>
            </a:r>
          </a:p>
          <a:p>
            <a:r>
              <a:rPr lang="ru-RU" dirty="0">
                <a:solidFill>
                  <a:srgbClr val="FF0000"/>
                </a:solidFill>
              </a:rPr>
              <a:t>интервалы между приемами пищи;</a:t>
            </a:r>
          </a:p>
          <a:p>
            <a:r>
              <a:rPr lang="ru-RU" dirty="0">
                <a:solidFill>
                  <a:srgbClr val="FF0000"/>
                </a:solidFill>
              </a:rPr>
              <a:t>время приема пищи;</a:t>
            </a:r>
          </a:p>
          <a:p>
            <a:r>
              <a:rPr lang="ru-RU" dirty="0">
                <a:solidFill>
                  <a:srgbClr val="FF0000"/>
                </a:solidFill>
              </a:rPr>
              <a:t>распределение калорийности по приемам пищи.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2C8342-578A-4122-888E-24F8323BE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-37181"/>
            <a:ext cx="3315097" cy="33221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Общие гигиенические требования к режиму питания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709610"/>
            <a:ext cx="6491064" cy="514839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— постоянное время приема пищи и пропорциональное по времени суток соотношение их содержания и калорийности.</a:t>
            </a:r>
          </a:p>
          <a:p>
            <a:r>
              <a:rPr lang="ru-RU" dirty="0"/>
              <a:t> Эти правила обусловлены особенностями биоритмов обменных процессов человека. Организм вырабатывает условный рефлекс на время еды, что способствует более эффективному пищеварению в результате суммирования условного («реакция на время») и безусловного (реакция на саму пищу) рефлексов. Частые изменения ритма приема пищи ведут к нарушению нервной регуляции процесса пищеварения. В результате развиваются функциональные и органические заболевания желудочно-кишечного тракта.</a:t>
            </a:r>
          </a:p>
          <a:p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C8E29A2-69F0-4B39-BDCF-34D32FD5E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457" y="3610366"/>
            <a:ext cx="252939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5873C79B-6950-4265-8D61-360BB803B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487" y="910550"/>
            <a:ext cx="2823513" cy="237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r>
              <a:rPr lang="ru-RU" dirty="0"/>
              <a:t>Кратность приемов пищи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906888" cy="5257800"/>
          </a:xfrm>
        </p:spPr>
        <p:txBody>
          <a:bodyPr/>
          <a:lstStyle/>
          <a:p>
            <a:r>
              <a:rPr lang="ru-RU" dirty="0"/>
              <a:t>У взрослых 3 -4 приема пищи; </a:t>
            </a:r>
          </a:p>
          <a:p>
            <a:r>
              <a:rPr lang="ru-RU" dirty="0"/>
              <a:t>у детей дошкольного и школьного возраста —4—5. </a:t>
            </a:r>
          </a:p>
          <a:p>
            <a:r>
              <a:rPr lang="ru-RU" dirty="0"/>
              <a:t>Три основных приема пищи — завтрак, обед и ужин; </a:t>
            </a:r>
          </a:p>
          <a:p>
            <a:r>
              <a:rPr lang="ru-RU" dirty="0"/>
              <a:t>четвертым может быть второй завтрак (между завтраком и обедом) или полдник (между обедом и ужином) в зависимости от традиций и условий жизни.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0A7DCC-92CB-4028-9669-C0A9C539D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145183"/>
            <a:ext cx="3635896" cy="328381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AF40F0-DC93-49C2-B369-378368CBB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4239206"/>
            <a:ext cx="3856500" cy="22041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Оптимальная калорическая стоимость дневного рациона  должна быть примерно следующей: завтрак —30—35%, второй завтрак или полдник - 10-15%, обед-35-40%, ужин-15-20%. (</a:t>
            </a:r>
            <a:r>
              <a:rPr lang="ru-RU" dirty="0" err="1"/>
              <a:t>Вайнбаум</a:t>
            </a:r>
            <a:r>
              <a:rPr lang="ru-RU" dirty="0"/>
              <a:t>)</a:t>
            </a:r>
          </a:p>
          <a:p>
            <a:r>
              <a:rPr lang="ru-RU" dirty="0"/>
              <a:t>Наиболее целесообразным является распределение калорийности по приемам пищи следующим образом:</a:t>
            </a:r>
          </a:p>
          <a:p>
            <a:r>
              <a:rPr lang="ru-RU" dirty="0"/>
              <a:t>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25144"/>
            <a:ext cx="6336704" cy="187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2200" y="274638"/>
            <a:ext cx="1552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430360"/>
            <a:ext cx="5626968" cy="5997280"/>
          </a:xfrm>
        </p:spPr>
        <p:txBody>
          <a:bodyPr/>
          <a:lstStyle/>
          <a:p>
            <a:r>
              <a:rPr lang="ru-RU" dirty="0"/>
              <a:t>Основную часть белковых и жирных продуктов (мясо, рыбу, яйца, сметану, масло и т. п.) целесообразно принимать в первую половину дня (на завтрак и обед). Ужин должен быть преимущественно углеводным (винегреты, каши) и содержать только легкоперевариваемые и легкоусвояемые белки (творог, сыр, кефир, простокваша, молоко). Каждый прием пищи должен включать овощи или фрукты, желательно в свежем виде (овощные салаты, гарниры, фруктовый десерт).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3F38FDD-3EE2-4E20-8034-FC0636541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518" y="430360"/>
            <a:ext cx="3309542" cy="248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613D0B90-01D9-406E-82FC-F05CD1EF8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80477"/>
            <a:ext cx="3604328" cy="240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2636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757"/>
            <a:ext cx="7467600" cy="4873752"/>
          </a:xfrm>
        </p:spPr>
        <p:txBody>
          <a:bodyPr/>
          <a:lstStyle/>
          <a:p>
            <a:r>
              <a:rPr lang="ru-RU" dirty="0"/>
              <a:t>Пища не должна быть очень горячей или холодной. В противном случае это может отрицательно повлиять на состояние слизистых ротовой полости, пищевода, моторной и секреторной функций желудка. Рекомендуется есть медленно, тщательно пережевывая пищу. Это позволяет утолить чувство голода меньшим количеством пищи.</a:t>
            </a:r>
          </a:p>
          <a:p>
            <a:endParaRPr lang="ru-RU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E391510-4900-4055-B776-644E96EDB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023141"/>
            <a:ext cx="5544616" cy="369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40</TotalTime>
  <Words>339</Words>
  <Application>Microsoft Office PowerPoint</Application>
  <PresentationFormat>Экран (4:3)</PresentationFormat>
  <Paragraphs>19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Century Schoolbook</vt:lpstr>
      <vt:lpstr>Wingdings</vt:lpstr>
      <vt:lpstr>Wingdings 2</vt:lpstr>
      <vt:lpstr>Эркер</vt:lpstr>
      <vt:lpstr>Режим питания</vt:lpstr>
      <vt:lpstr>Общие гигиенические требования к режиму питания</vt:lpstr>
      <vt:lpstr>Кратность приемов пищи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Режим питания</dc:title>
  <dc:creator>Антон</dc:creator>
  <cp:lastModifiedBy>1 1</cp:lastModifiedBy>
  <cp:revision>6</cp:revision>
  <dcterms:created xsi:type="dcterms:W3CDTF">2019-10-20T20:47:53Z</dcterms:created>
  <dcterms:modified xsi:type="dcterms:W3CDTF">2019-10-21T10:11:36Z</dcterms:modified>
</cp:coreProperties>
</file>