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06.04.2020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06.04.2020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06.04.2020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06.04.2020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06.04.2020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06.04.2020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06.04.2020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06.04.2020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06.04.2020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06.04.2020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06.04.2020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06.04.2020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package" Target="../embeddings/_________Microsoft_Word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package" Target="../embeddings/_________Microsoft_Word2.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ru-RU" dirty="0"/>
              <a:t>ФОРМИРОВАНИЕ СЛУХОВЫХ ПРЕДСТАВЛЕНИЙ У УЧАЩИХСЯ С НАРУШЕНИЕМ СЛУХА</a:t>
            </a:r>
            <a:br>
              <a:rPr lang="ru-RU" dirty="0"/>
            </a:br>
            <a:endParaRPr lang="ru-RU" dirty="0"/>
          </a:p>
        </p:txBody>
      </p:sp>
    </p:spTree>
    <p:extLst>
      <p:ext uri="{BB962C8B-B14F-4D97-AF65-F5344CB8AC3E}">
        <p14:creationId xmlns:p14="http://schemas.microsoft.com/office/powerpoint/2010/main" val="2833896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495524256"/>
              </p:ext>
            </p:extLst>
          </p:nvPr>
        </p:nvGraphicFramePr>
        <p:xfrm>
          <a:off x="179512" y="332656"/>
          <a:ext cx="8496944" cy="5976664"/>
        </p:xfrm>
        <a:graphic>
          <a:graphicData uri="http://schemas.openxmlformats.org/drawingml/2006/table">
            <a:tbl>
              <a:tblPr/>
              <a:tblGrid>
                <a:gridCol w="2522249"/>
                <a:gridCol w="5974695"/>
              </a:tblGrid>
              <a:tr h="1508862">
                <a:tc>
                  <a:txBody>
                    <a:bodyPr/>
                    <a:lstStyle/>
                    <a:p>
                      <a:pPr algn="just">
                        <a:spcAft>
                          <a:spcPts val="0"/>
                        </a:spcAft>
                      </a:pPr>
                      <a:r>
                        <a:rPr lang="ru-RU" sz="1600" b="0" dirty="0">
                          <a:effectLst/>
                          <a:latin typeface="Times New Roman"/>
                          <a:ea typeface="Times New Roman"/>
                        </a:rPr>
                        <a:t>Принцип связи </a:t>
                      </a:r>
                      <a:r>
                        <a:rPr lang="ru-RU" sz="1600" b="0" dirty="0" smtClean="0">
                          <a:effectLst/>
                          <a:latin typeface="Times New Roman"/>
                          <a:ea typeface="Times New Roman"/>
                        </a:rPr>
                        <a:t>развития </a:t>
                      </a:r>
                      <a:r>
                        <a:rPr lang="ru-RU" sz="1600" b="0" dirty="0">
                          <a:effectLst/>
                          <a:latin typeface="Times New Roman"/>
                          <a:ea typeface="Times New Roman"/>
                        </a:rPr>
                        <a:t>слухового </a:t>
                      </a:r>
                      <a:r>
                        <a:rPr lang="ru-RU" sz="1600" b="0" dirty="0" smtClean="0">
                          <a:effectLst/>
                          <a:latin typeface="Times New Roman"/>
                          <a:ea typeface="Times New Roman"/>
                        </a:rPr>
                        <a:t>восприятия </a:t>
                      </a:r>
                      <a:r>
                        <a:rPr lang="ru-RU" sz="1600" b="0" dirty="0">
                          <a:effectLst/>
                          <a:latin typeface="Times New Roman"/>
                          <a:ea typeface="Times New Roman"/>
                        </a:rPr>
                        <a:t>с обучением </a:t>
                      </a:r>
                      <a:r>
                        <a:rPr lang="ru-RU" sz="1600" b="0" dirty="0" smtClean="0">
                          <a:effectLst/>
                          <a:latin typeface="Times New Roman"/>
                          <a:ea typeface="Times New Roman"/>
                        </a:rPr>
                        <a:t>произношению</a:t>
                      </a:r>
                      <a:endParaRPr lang="ru-RU" sz="1600" b="1" dirty="0">
                        <a:effectLst/>
                        <a:latin typeface="Times New Roman"/>
                        <a:ea typeface="Times New Roman"/>
                      </a:endParaRPr>
                    </a:p>
                  </a:txBody>
                  <a:tcPr marL="52901" marR="52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9065" algn="just">
                        <a:spcAft>
                          <a:spcPts val="0"/>
                        </a:spcAft>
                      </a:pPr>
                      <a:r>
                        <a:rPr lang="ru-RU" sz="1600" dirty="0">
                          <a:effectLst/>
                          <a:latin typeface="Times New Roman"/>
                          <a:ea typeface="Times New Roman"/>
                        </a:rPr>
                        <a:t>Обусловлен двусторонней связью между слуховым и </a:t>
                      </a:r>
                      <a:r>
                        <a:rPr lang="ru-RU" sz="1600" dirty="0" err="1">
                          <a:effectLst/>
                          <a:latin typeface="Times New Roman"/>
                          <a:ea typeface="Times New Roman"/>
                        </a:rPr>
                        <a:t>речедвигательным</a:t>
                      </a:r>
                      <a:r>
                        <a:rPr lang="ru-RU" sz="1600" dirty="0">
                          <a:effectLst/>
                          <a:latin typeface="Times New Roman"/>
                          <a:ea typeface="Times New Roman"/>
                        </a:rPr>
                        <a:t> анализаторами: чем лучше артикулируется звук, тем лучше он воспринимается на слух и наоборот. Реализация принципа предполагает создание условий для восприятия и воспроизведения фонетической стороны речи во всех формах организации учебно-воспитательного процесса.</a:t>
                      </a:r>
                    </a:p>
                  </a:txBody>
                  <a:tcPr marL="52901" marR="52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67802">
                <a:tc>
                  <a:txBody>
                    <a:bodyPr/>
                    <a:lstStyle/>
                    <a:p>
                      <a:pPr algn="just">
                        <a:spcAft>
                          <a:spcPts val="0"/>
                        </a:spcAft>
                      </a:pPr>
                      <a:r>
                        <a:rPr lang="ru-RU" sz="1600" b="0">
                          <a:effectLst/>
                          <a:latin typeface="Times New Roman"/>
                          <a:ea typeface="Times New Roman"/>
                        </a:rPr>
                        <a:t>Принцип выработки слухового самоконт-роля.</a:t>
                      </a:r>
                      <a:endParaRPr lang="ru-RU" sz="1600" b="1">
                        <a:effectLst/>
                        <a:latin typeface="Times New Roman"/>
                        <a:ea typeface="Times New Roman"/>
                      </a:endParaRPr>
                    </a:p>
                  </a:txBody>
                  <a:tcPr marL="52901" marR="52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9065" algn="just">
                        <a:spcAft>
                          <a:spcPts val="0"/>
                        </a:spcAft>
                      </a:pPr>
                      <a:r>
                        <a:rPr lang="ru-RU" sz="1600" dirty="0">
                          <a:effectLst/>
                          <a:latin typeface="Times New Roman"/>
                          <a:ea typeface="Times New Roman"/>
                        </a:rPr>
                        <a:t>Слуховой самоконтроль предполагает </a:t>
                      </a:r>
                      <a:r>
                        <a:rPr lang="ru-RU" sz="1600" dirty="0" smtClean="0">
                          <a:effectLst/>
                          <a:latin typeface="Times New Roman"/>
                          <a:ea typeface="Times New Roman"/>
                        </a:rPr>
                        <a:t>самостоятельную </a:t>
                      </a:r>
                      <a:r>
                        <a:rPr lang="ru-RU" sz="1600" dirty="0">
                          <a:effectLst/>
                          <a:latin typeface="Times New Roman"/>
                          <a:ea typeface="Times New Roman"/>
                        </a:rPr>
                        <a:t>оценку качества произношения на основе </a:t>
                      </a:r>
                      <a:r>
                        <a:rPr lang="ru-RU" sz="1600" dirty="0" smtClean="0">
                          <a:effectLst/>
                          <a:latin typeface="Times New Roman"/>
                          <a:ea typeface="Times New Roman"/>
                        </a:rPr>
                        <a:t>имеющихся </a:t>
                      </a:r>
                      <a:r>
                        <a:rPr lang="ru-RU" sz="1600" dirty="0">
                          <a:effectLst/>
                          <a:latin typeface="Times New Roman"/>
                          <a:ea typeface="Times New Roman"/>
                        </a:rPr>
                        <a:t>в долговременной памяти образов </a:t>
                      </a:r>
                      <a:r>
                        <a:rPr lang="ru-RU" sz="1600" dirty="0" smtClean="0">
                          <a:effectLst/>
                          <a:latin typeface="Times New Roman"/>
                          <a:ea typeface="Times New Roman"/>
                        </a:rPr>
                        <a:t>соответствующих </a:t>
                      </a:r>
                      <a:r>
                        <a:rPr lang="ru-RU" sz="1600" dirty="0">
                          <a:effectLst/>
                          <a:latin typeface="Times New Roman"/>
                          <a:ea typeface="Times New Roman"/>
                        </a:rPr>
                        <a:t>звуков. Развитие слухового самоконтроля </a:t>
                      </a:r>
                      <a:r>
                        <a:rPr lang="ru-RU" sz="1600" dirty="0" smtClean="0">
                          <a:effectLst/>
                          <a:latin typeface="Times New Roman"/>
                          <a:ea typeface="Times New Roman"/>
                        </a:rPr>
                        <a:t>осуществляется </a:t>
                      </a:r>
                      <a:r>
                        <a:rPr lang="ru-RU" sz="1600" dirty="0">
                          <a:effectLst/>
                          <a:latin typeface="Times New Roman"/>
                          <a:ea typeface="Times New Roman"/>
                        </a:rPr>
                        <a:t>поэтапно в процессе специальных упражнений. </a:t>
                      </a:r>
                    </a:p>
                    <a:p>
                      <a:pPr indent="139065" algn="just">
                        <a:spcAft>
                          <a:spcPts val="0"/>
                        </a:spcAft>
                      </a:pPr>
                      <a:r>
                        <a:rPr lang="ru-RU" sz="1600" b="1" dirty="0">
                          <a:effectLst/>
                          <a:latin typeface="Times New Roman"/>
                          <a:ea typeface="Times New Roman"/>
                        </a:rPr>
                        <a:t>И. Г. Багрова</a:t>
                      </a:r>
                      <a:r>
                        <a:rPr lang="ru-RU" sz="1600" dirty="0">
                          <a:effectLst/>
                          <a:latin typeface="Times New Roman"/>
                          <a:ea typeface="Times New Roman"/>
                        </a:rPr>
                        <a:t> выделяет следующие этапы:</a:t>
                      </a:r>
                    </a:p>
                    <a:p>
                      <a:pPr marL="342900" lvl="0" indent="-342900" algn="just">
                        <a:spcAft>
                          <a:spcPts val="0"/>
                        </a:spcAft>
                        <a:buFont typeface="+mj-lt"/>
                        <a:buAutoNum type="arabicParenR"/>
                      </a:pPr>
                      <a:r>
                        <a:rPr lang="ru-RU" sz="1600" dirty="0">
                          <a:effectLst/>
                          <a:latin typeface="Times New Roman"/>
                          <a:ea typeface="Times New Roman"/>
                        </a:rPr>
                        <a:t>усвоение учащимися поставленной задачи и восприятие эталона образца с помощью соответствующих анализаторов;</a:t>
                      </a:r>
                    </a:p>
                    <a:p>
                      <a:pPr marL="342900" lvl="0" indent="-342900" algn="just">
                        <a:spcAft>
                          <a:spcPts val="0"/>
                        </a:spcAft>
                        <a:buFont typeface="+mj-lt"/>
                        <a:buAutoNum type="arabicParenR"/>
                      </a:pPr>
                      <a:r>
                        <a:rPr lang="ru-RU" sz="1600" dirty="0">
                          <a:effectLst/>
                          <a:latin typeface="Times New Roman"/>
                          <a:ea typeface="Times New Roman"/>
                        </a:rPr>
                        <a:t>сличение эталона с собственным произношением;</a:t>
                      </a:r>
                    </a:p>
                    <a:p>
                      <a:pPr marL="342900" lvl="0" indent="-342900" algn="just">
                        <a:spcAft>
                          <a:spcPts val="0"/>
                        </a:spcAft>
                        <a:buFont typeface="+mj-lt"/>
                        <a:buAutoNum type="arabicParenR"/>
                      </a:pPr>
                      <a:r>
                        <a:rPr lang="ru-RU" sz="1600" dirty="0">
                          <a:effectLst/>
                          <a:latin typeface="Times New Roman"/>
                          <a:ea typeface="Times New Roman"/>
                        </a:rPr>
                        <a:t>выработка соответствия между собственным произношением и образцом в процессе упражнений;</a:t>
                      </a:r>
                    </a:p>
                    <a:p>
                      <a:pPr marL="342900" lvl="0" indent="-342900" algn="just">
                        <a:spcAft>
                          <a:spcPts val="0"/>
                        </a:spcAft>
                        <a:buFont typeface="+mj-lt"/>
                        <a:buAutoNum type="arabicParenR"/>
                      </a:pPr>
                      <a:r>
                        <a:rPr lang="ru-RU" sz="1600" dirty="0">
                          <a:effectLst/>
                          <a:latin typeface="Times New Roman"/>
                          <a:ea typeface="Times New Roman"/>
                        </a:rPr>
                        <a:t>переход от сознательного контроля к подсознательному.</a:t>
                      </a:r>
                    </a:p>
                    <a:p>
                      <a:pPr marL="69850" algn="just">
                        <a:spcAft>
                          <a:spcPts val="0"/>
                        </a:spcAft>
                      </a:pPr>
                      <a:r>
                        <a:rPr lang="ru-RU" sz="1600" b="1" dirty="0">
                          <a:effectLst/>
                          <a:latin typeface="Times New Roman"/>
                          <a:ea typeface="Times New Roman"/>
                        </a:rPr>
                        <a:t>Е. И. Андреева</a:t>
                      </a:r>
                      <a:r>
                        <a:rPr lang="ru-RU" sz="1600" dirty="0">
                          <a:effectLst/>
                          <a:latin typeface="Times New Roman"/>
                          <a:ea typeface="Times New Roman"/>
                        </a:rPr>
                        <a:t> определяет следующие этапы:</a:t>
                      </a:r>
                    </a:p>
                    <a:p>
                      <a:pPr marL="342900" lvl="0" indent="-342900" algn="just">
                        <a:spcAft>
                          <a:spcPts val="0"/>
                        </a:spcAft>
                        <a:buFont typeface="+mj-lt"/>
                        <a:buAutoNum type="arabicParenR"/>
                      </a:pPr>
                      <a:r>
                        <a:rPr lang="ru-RU" sz="1600" b="0" dirty="0">
                          <a:effectLst/>
                          <a:latin typeface="Times New Roman"/>
                          <a:ea typeface="Times New Roman"/>
                        </a:rPr>
                        <a:t>констатирующий осознанный контроль (сличение собственного произношения с образцом учителя на </a:t>
                      </a:r>
                      <a:r>
                        <a:rPr lang="ru-RU" sz="1600" b="0" dirty="0" err="1">
                          <a:effectLst/>
                          <a:latin typeface="Times New Roman"/>
                          <a:ea typeface="Times New Roman"/>
                        </a:rPr>
                        <a:t>полисенсорной</a:t>
                      </a:r>
                      <a:r>
                        <a:rPr lang="ru-RU" sz="1600" b="0" dirty="0">
                          <a:effectLst/>
                          <a:latin typeface="Times New Roman"/>
                          <a:ea typeface="Times New Roman"/>
                        </a:rPr>
                        <a:t> основе);</a:t>
                      </a:r>
                      <a:endParaRPr lang="ru-RU" sz="1600" b="1" dirty="0">
                        <a:effectLst/>
                        <a:latin typeface="Times New Roman"/>
                        <a:ea typeface="Times New Roman"/>
                      </a:endParaRPr>
                    </a:p>
                    <a:p>
                      <a:pPr marL="342900" lvl="0" indent="-342900" algn="just">
                        <a:spcAft>
                          <a:spcPts val="0"/>
                        </a:spcAft>
                        <a:buFont typeface="+mj-lt"/>
                        <a:buAutoNum type="arabicParenR"/>
                      </a:pPr>
                      <a:r>
                        <a:rPr lang="ru-RU" sz="1600" dirty="0">
                          <a:effectLst/>
                          <a:latin typeface="Times New Roman"/>
                          <a:ea typeface="Times New Roman"/>
                        </a:rPr>
                        <a:t> подсознательный самоконтроль;</a:t>
                      </a:r>
                    </a:p>
                    <a:p>
                      <a:pPr marL="342900" lvl="0" indent="-342900" algn="just">
                        <a:spcAft>
                          <a:spcPts val="0"/>
                        </a:spcAft>
                        <a:buFont typeface="+mj-lt"/>
                        <a:buAutoNum type="arabicParenR"/>
                      </a:pPr>
                      <a:r>
                        <a:rPr lang="ru-RU" sz="1600" dirty="0">
                          <a:effectLst/>
                          <a:latin typeface="Times New Roman"/>
                          <a:ea typeface="Times New Roman"/>
                        </a:rPr>
                        <a:t>заключительный подсознательный контроль в самоконтроль.</a:t>
                      </a:r>
                    </a:p>
                  </a:txBody>
                  <a:tcPr marL="52901" marR="52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42292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rmAutofit fontScale="90000"/>
          </a:bodyPr>
          <a:lstStyle/>
          <a:p>
            <a:r>
              <a:rPr lang="ru-RU" sz="1800" b="1" dirty="0">
                <a:latin typeface="Times New Roman"/>
                <a:ea typeface="Times New Roman"/>
              </a:rPr>
              <a:t>МЕТОДИЧЕСКИЕ ТРЕБОВАНИЯ К ОРГАНИЗАЦИИ РАБОТЫ ПО РАЗВИТИЮ СЛУХОВОГО ВОСПРИЯТИЯ В ШКОЛЕ ДЛЯ ДЕТЕЙ С НАРУШЕНИЕМ СЛУХА</a:t>
            </a:r>
            <a:br>
              <a:rPr lang="ru-RU" sz="1800" b="1" dirty="0">
                <a:latin typeface="Times New Roman"/>
                <a:ea typeface="Times New Roman"/>
              </a:rPr>
            </a:br>
            <a:endParaRPr lang="ru-RU" sz="1800" dirty="0"/>
          </a:p>
        </p:txBody>
      </p:sp>
      <p:sp>
        <p:nvSpPr>
          <p:cNvPr id="3" name="Объект 2"/>
          <p:cNvSpPr>
            <a:spLocks noGrp="1"/>
          </p:cNvSpPr>
          <p:nvPr>
            <p:ph idx="1"/>
          </p:nvPr>
        </p:nvSpPr>
        <p:spPr>
          <a:xfrm>
            <a:off x="457200" y="980728"/>
            <a:ext cx="8229600" cy="5145435"/>
          </a:xfrm>
        </p:spPr>
        <p:txBody>
          <a:bodyPr>
            <a:normAutofit/>
          </a:bodyPr>
          <a:lstStyle/>
          <a:p>
            <a:pPr algn="ctr"/>
            <a:r>
              <a:rPr lang="ru-RU" sz="2000" b="1" dirty="0">
                <a:latin typeface="Times New Roman"/>
                <a:ea typeface="Times New Roman"/>
              </a:rPr>
              <a:t>Общая характеристика методических требований к организации работы по развитию слухового </a:t>
            </a:r>
            <a:r>
              <a:rPr lang="ru-RU" sz="2000" b="1" dirty="0" smtClean="0">
                <a:latin typeface="Times New Roman"/>
                <a:ea typeface="Times New Roman"/>
              </a:rPr>
              <a:t>восприятия</a:t>
            </a:r>
          </a:p>
          <a:p>
            <a:endParaRPr lang="ru-RU" sz="2000" b="1" dirty="0"/>
          </a:p>
        </p:txBody>
      </p:sp>
      <p:graphicFrame>
        <p:nvGraphicFramePr>
          <p:cNvPr id="4" name="Таблица 3"/>
          <p:cNvGraphicFramePr>
            <a:graphicFrameLocks noGrp="1"/>
          </p:cNvGraphicFramePr>
          <p:nvPr>
            <p:extLst>
              <p:ext uri="{D42A27DB-BD31-4B8C-83A1-F6EECF244321}">
                <p14:modId xmlns:p14="http://schemas.microsoft.com/office/powerpoint/2010/main" val="1566763848"/>
              </p:ext>
            </p:extLst>
          </p:nvPr>
        </p:nvGraphicFramePr>
        <p:xfrm>
          <a:off x="539552" y="1700808"/>
          <a:ext cx="8385229" cy="4617720"/>
        </p:xfrm>
        <a:graphic>
          <a:graphicData uri="http://schemas.openxmlformats.org/drawingml/2006/table">
            <a:tbl>
              <a:tblPr/>
              <a:tblGrid>
                <a:gridCol w="2317979"/>
                <a:gridCol w="6067250"/>
              </a:tblGrid>
              <a:tr h="0">
                <a:tc>
                  <a:txBody>
                    <a:bodyPr/>
                    <a:lstStyle/>
                    <a:p>
                      <a:pPr algn="ctr">
                        <a:spcAft>
                          <a:spcPts val="0"/>
                        </a:spcAft>
                      </a:pPr>
                      <a:r>
                        <a:rPr lang="ru-RU" sz="1400" b="0">
                          <a:effectLst/>
                          <a:latin typeface="Times New Roman"/>
                          <a:ea typeface="Times New Roman"/>
                        </a:rPr>
                        <a:t>Требование</a:t>
                      </a:r>
                      <a:endParaRPr lang="ru-RU" sz="14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0">
                          <a:effectLst/>
                          <a:latin typeface="Times New Roman"/>
                          <a:ea typeface="Times New Roman"/>
                        </a:rPr>
                        <a:t>Содержание</a:t>
                      </a:r>
                      <a:endParaRPr lang="ru-RU" sz="14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r>
                        <a:rPr lang="ru-RU" sz="1700" b="0" dirty="0">
                          <a:effectLst/>
                          <a:latin typeface="Times New Roman"/>
                          <a:ea typeface="Times New Roman"/>
                        </a:rPr>
                        <a:t>Учет состояния </a:t>
                      </a:r>
                      <a:r>
                        <a:rPr lang="ru-RU" sz="1700" b="0" dirty="0" smtClean="0">
                          <a:effectLst/>
                          <a:latin typeface="Times New Roman"/>
                          <a:ea typeface="Times New Roman"/>
                        </a:rPr>
                        <a:t>слуховой </a:t>
                      </a:r>
                      <a:r>
                        <a:rPr lang="ru-RU" sz="1700" b="0" dirty="0">
                          <a:effectLst/>
                          <a:latin typeface="Times New Roman"/>
                          <a:ea typeface="Times New Roman"/>
                        </a:rPr>
                        <a:t>функции</a:t>
                      </a:r>
                      <a:endParaRPr lang="ru-RU" sz="17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700" b="0" dirty="0">
                          <a:effectLst/>
                          <a:latin typeface="Times New Roman"/>
                          <a:ea typeface="Times New Roman"/>
                        </a:rPr>
                        <a:t>1. Возможности слухового  восприятия глухих и слабослышащих детей обусловлены состоянием их слуха (степенью потери слуха, диапазоном воспринимаемых частот). Поэтому предъявляемый звуковой материал должен соответствовать их частотному и динамическому диапазонам каждого ученика. </a:t>
                      </a:r>
                      <a:endParaRPr lang="ru-RU" sz="1700" b="1" dirty="0">
                        <a:effectLst/>
                        <a:latin typeface="Times New Roman"/>
                        <a:ea typeface="Times New Roman"/>
                      </a:endParaRPr>
                    </a:p>
                    <a:p>
                      <a:pPr algn="just">
                        <a:spcAft>
                          <a:spcPts val="0"/>
                        </a:spcAft>
                      </a:pPr>
                      <a:r>
                        <a:rPr lang="ru-RU" sz="1700" b="0" dirty="0">
                          <a:effectLst/>
                          <a:latin typeface="Times New Roman"/>
                          <a:ea typeface="Times New Roman"/>
                        </a:rPr>
                        <a:t>2. Возможности слухового восприятия зависят от характера нарушения слуха. Так, при нарушении звуковоспринимающего аппарата необходимо учитывать ФУНГ (феномен ускоренного нарастания громкости): нарастание интенсивности звука при его восприятии превышает громкость предъявляемого звука, что может вызвать болевые ощущения.</a:t>
                      </a:r>
                      <a:endParaRPr lang="ru-RU" sz="1700" b="1" dirty="0">
                        <a:effectLst/>
                        <a:latin typeface="Times New Roman"/>
                        <a:ea typeface="Times New Roman"/>
                      </a:endParaRPr>
                    </a:p>
                    <a:p>
                      <a:pPr algn="just">
                        <a:spcAft>
                          <a:spcPts val="0"/>
                        </a:spcAft>
                      </a:pPr>
                      <a:r>
                        <a:rPr lang="ru-RU" sz="1700" b="0" dirty="0">
                          <a:effectLst/>
                          <a:latin typeface="Times New Roman"/>
                          <a:ea typeface="Times New Roman"/>
                        </a:rPr>
                        <a:t>3. Необходимо учитывать область слухового восприятия ребенка. Порог неприятного ощущения у детей с нарушенным слухом находится на том же уровне, что и у нормально слышащих детей – 110-120 дБ. Поэтому любое усиление звука выше данного предела должно контролироваться.</a:t>
                      </a:r>
                      <a:endParaRPr lang="ru-RU" sz="17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29920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056173432"/>
              </p:ext>
            </p:extLst>
          </p:nvPr>
        </p:nvGraphicFramePr>
        <p:xfrm>
          <a:off x="827584" y="764704"/>
          <a:ext cx="7632848" cy="5616624"/>
        </p:xfrm>
        <a:graphic>
          <a:graphicData uri="http://schemas.openxmlformats.org/drawingml/2006/table">
            <a:tbl>
              <a:tblPr/>
              <a:tblGrid>
                <a:gridCol w="2109994"/>
                <a:gridCol w="5522854"/>
              </a:tblGrid>
              <a:tr h="5616624">
                <a:tc>
                  <a:txBody>
                    <a:bodyPr/>
                    <a:lstStyle/>
                    <a:p>
                      <a:pPr algn="just">
                        <a:spcAft>
                          <a:spcPts val="0"/>
                        </a:spcAft>
                      </a:pPr>
                      <a:r>
                        <a:rPr lang="ru-RU" sz="2000" b="0" dirty="0">
                          <a:effectLst/>
                          <a:latin typeface="Times New Roman"/>
                          <a:ea typeface="Times New Roman"/>
                        </a:rPr>
                        <a:t>Дозировка слуховой нагрузки.</a:t>
                      </a:r>
                      <a:endParaRPr lang="ru-RU" sz="20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000" b="0" dirty="0">
                          <a:effectLst/>
                          <a:latin typeface="Times New Roman"/>
                          <a:ea typeface="Times New Roman"/>
                        </a:rPr>
                        <a:t>Предполагает:</a:t>
                      </a:r>
                      <a:endParaRPr lang="ru-RU" sz="2000" b="1" dirty="0">
                        <a:effectLst/>
                        <a:latin typeface="Times New Roman"/>
                        <a:ea typeface="Times New Roman"/>
                      </a:endParaRPr>
                    </a:p>
                    <a:p>
                      <a:pPr marL="342900" lvl="0" indent="-342900" algn="just">
                        <a:spcAft>
                          <a:spcPts val="0"/>
                        </a:spcAft>
                        <a:buFont typeface="+mj-lt"/>
                        <a:buAutoNum type="arabicParenR"/>
                      </a:pPr>
                      <a:r>
                        <a:rPr lang="ru-RU" sz="2000" b="0" dirty="0">
                          <a:effectLst/>
                          <a:latin typeface="Times New Roman"/>
                          <a:ea typeface="Times New Roman"/>
                        </a:rPr>
                        <a:t>изучение возможностей слухового анализатора учащихся на основе педагогического анализа аудиограмм (определение оптимального расстояния для восприятия речи разговорной громкости);</a:t>
                      </a:r>
                      <a:endParaRPr lang="ru-RU" sz="2000" b="1" dirty="0">
                        <a:effectLst/>
                        <a:latin typeface="Times New Roman"/>
                        <a:ea typeface="Times New Roman"/>
                      </a:endParaRPr>
                    </a:p>
                    <a:p>
                      <a:pPr marL="342900" lvl="0" indent="-342900" algn="just">
                        <a:spcAft>
                          <a:spcPts val="0"/>
                        </a:spcAft>
                        <a:buFont typeface="+mj-lt"/>
                        <a:buAutoNum type="arabicParenR"/>
                      </a:pPr>
                      <a:r>
                        <a:rPr lang="ru-RU" sz="2000" b="0" dirty="0">
                          <a:effectLst/>
                          <a:latin typeface="Times New Roman"/>
                          <a:ea typeface="Times New Roman"/>
                        </a:rPr>
                        <a:t>определение силы звуковой нагрузки, т.е. оптимального режима усиления для каждого ребенка при работе с различными типами звукоусиливающей аппаратуры;</a:t>
                      </a:r>
                      <a:endParaRPr lang="ru-RU" sz="2000" b="1" dirty="0">
                        <a:effectLst/>
                        <a:latin typeface="Times New Roman"/>
                        <a:ea typeface="Times New Roman"/>
                      </a:endParaRPr>
                    </a:p>
                    <a:p>
                      <a:pPr marL="342900" lvl="0" indent="-342900" algn="just">
                        <a:spcAft>
                          <a:spcPts val="0"/>
                        </a:spcAft>
                        <a:buFont typeface="+mj-lt"/>
                        <a:buAutoNum type="arabicParenR"/>
                      </a:pPr>
                      <a:r>
                        <a:rPr lang="ru-RU" sz="2000" b="0" dirty="0">
                          <a:effectLst/>
                          <a:latin typeface="Times New Roman"/>
                          <a:ea typeface="Times New Roman"/>
                        </a:rPr>
                        <a:t>определение продолжительности использования звукоусиливающей аппаратуры;</a:t>
                      </a:r>
                      <a:endParaRPr lang="ru-RU" sz="2000" b="1" dirty="0">
                        <a:effectLst/>
                        <a:latin typeface="Times New Roman"/>
                        <a:ea typeface="Times New Roman"/>
                      </a:endParaRPr>
                    </a:p>
                    <a:p>
                      <a:pPr marL="342900" lvl="0" indent="-342900" algn="just">
                        <a:spcAft>
                          <a:spcPts val="0"/>
                        </a:spcAft>
                        <a:buFont typeface="+mj-lt"/>
                        <a:buAutoNum type="arabicParenR"/>
                      </a:pPr>
                      <a:r>
                        <a:rPr lang="ru-RU" sz="2000" b="0" dirty="0">
                          <a:effectLst/>
                          <a:latin typeface="Times New Roman"/>
                          <a:ea typeface="Times New Roman"/>
                        </a:rPr>
                        <a:t>ограничение объема материала, предлагаемого для восприятия на слух, обеспечение его систематического повторения.</a:t>
                      </a:r>
                      <a:endParaRPr lang="ru-RU" sz="20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10833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65674159"/>
              </p:ext>
            </p:extLst>
          </p:nvPr>
        </p:nvGraphicFramePr>
        <p:xfrm>
          <a:off x="323528" y="548680"/>
          <a:ext cx="8568952" cy="4932040"/>
        </p:xfrm>
        <a:graphic>
          <a:graphicData uri="http://schemas.openxmlformats.org/drawingml/2006/table">
            <a:tbl>
              <a:tblPr/>
              <a:tblGrid>
                <a:gridCol w="2368766"/>
                <a:gridCol w="6200186"/>
              </a:tblGrid>
              <a:tr h="360040">
                <a:tc>
                  <a:txBody>
                    <a:bodyPr/>
                    <a:lstStyle/>
                    <a:p>
                      <a:pPr algn="ctr">
                        <a:spcAft>
                          <a:spcPts val="0"/>
                        </a:spcAft>
                      </a:pPr>
                      <a:r>
                        <a:rPr lang="ru-RU" sz="2000" b="0" dirty="0">
                          <a:effectLst/>
                          <a:latin typeface="Times New Roman"/>
                          <a:ea typeface="Times New Roman"/>
                        </a:rPr>
                        <a:t>Требование</a:t>
                      </a:r>
                      <a:endParaRPr lang="ru-RU" sz="20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0" dirty="0">
                          <a:effectLst/>
                          <a:latin typeface="Times New Roman"/>
                          <a:ea typeface="Times New Roman"/>
                        </a:rPr>
                        <a:t>Содержание </a:t>
                      </a:r>
                      <a:endParaRPr lang="ru-RU" sz="20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ru-RU" sz="2000" b="0" dirty="0">
                          <a:effectLst/>
                          <a:latin typeface="Times New Roman"/>
                          <a:ea typeface="Times New Roman"/>
                        </a:rPr>
                        <a:t>Использование </a:t>
                      </a:r>
                      <a:r>
                        <a:rPr lang="ru-RU" sz="2000" b="0" dirty="0" err="1">
                          <a:effectLst/>
                          <a:latin typeface="Times New Roman"/>
                          <a:ea typeface="Times New Roman"/>
                        </a:rPr>
                        <a:t>зву-коусиливающей</a:t>
                      </a:r>
                      <a:r>
                        <a:rPr lang="ru-RU" sz="2000" b="0" dirty="0">
                          <a:effectLst/>
                          <a:latin typeface="Times New Roman"/>
                          <a:ea typeface="Times New Roman"/>
                        </a:rPr>
                        <a:t> ап-</a:t>
                      </a:r>
                      <a:r>
                        <a:rPr lang="ru-RU" sz="2000" b="0" dirty="0" err="1">
                          <a:effectLst/>
                          <a:latin typeface="Times New Roman"/>
                          <a:ea typeface="Times New Roman"/>
                        </a:rPr>
                        <a:t>паратуры</a:t>
                      </a:r>
                      <a:r>
                        <a:rPr lang="ru-RU" sz="2000" b="0" dirty="0">
                          <a:effectLst/>
                          <a:latin typeface="Times New Roman"/>
                          <a:ea typeface="Times New Roman"/>
                        </a:rPr>
                        <a:t>.</a:t>
                      </a:r>
                      <a:endParaRPr lang="ru-RU" sz="20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000" dirty="0">
                          <a:effectLst/>
                          <a:latin typeface="Times New Roman"/>
                          <a:ea typeface="Times New Roman"/>
                        </a:rPr>
                        <a:t>Каждая форма организации учебной деятельности предполагает использование определенного типа звукоусиливающей аппаратуры:</a:t>
                      </a:r>
                    </a:p>
                    <a:p>
                      <a:pPr marL="342900" lvl="0" indent="-342900" algn="just">
                        <a:spcAft>
                          <a:spcPts val="0"/>
                        </a:spcAft>
                        <a:buFont typeface="Symbol"/>
                        <a:buChar char=""/>
                      </a:pPr>
                      <a:r>
                        <a:rPr lang="ru-RU" sz="2000" dirty="0">
                          <a:effectLst/>
                          <a:latin typeface="Times New Roman"/>
                          <a:ea typeface="Times New Roman"/>
                        </a:rPr>
                        <a:t>на общеобразовательных уроках, фронтальных уроках по развитию слухового восприятия и обучению произношению, внеклассных занятиях рекомендуется использовать стационарную звукоусиливающую аппаратуру;</a:t>
                      </a:r>
                    </a:p>
                    <a:p>
                      <a:pPr marL="342900" lvl="0" indent="-342900" algn="just">
                        <a:spcAft>
                          <a:spcPts val="0"/>
                        </a:spcAft>
                        <a:buFont typeface="Symbol"/>
                        <a:buChar char=""/>
                      </a:pPr>
                      <a:r>
                        <a:rPr lang="ru-RU" sz="2000" dirty="0">
                          <a:effectLst/>
                          <a:latin typeface="Times New Roman"/>
                          <a:ea typeface="Times New Roman"/>
                        </a:rPr>
                        <a:t>на музыкально-ритмических занятиях рекомендуются индивидуальные слуховые аппараты или другая беспроводная аппаратура;</a:t>
                      </a:r>
                    </a:p>
                    <a:p>
                      <a:pPr marL="342900" lvl="0" indent="-342900" algn="just">
                        <a:spcAft>
                          <a:spcPts val="0"/>
                        </a:spcAft>
                        <a:buFont typeface="Symbol"/>
                        <a:buChar char=""/>
                      </a:pPr>
                      <a:r>
                        <a:rPr lang="ru-RU" sz="2000" dirty="0">
                          <a:effectLst/>
                          <a:latin typeface="Times New Roman"/>
                          <a:ea typeface="Times New Roman"/>
                        </a:rPr>
                        <a:t>на групповых и индивидуальных занятиях </a:t>
                      </a:r>
                      <a:r>
                        <a:rPr lang="ru-RU" sz="2000" dirty="0" err="1">
                          <a:effectLst/>
                          <a:latin typeface="Times New Roman"/>
                          <a:ea typeface="Times New Roman"/>
                        </a:rPr>
                        <a:t>использу-ется</a:t>
                      </a:r>
                      <a:r>
                        <a:rPr lang="ru-RU" sz="2000" dirty="0">
                          <a:effectLst/>
                          <a:latin typeface="Times New Roman"/>
                          <a:ea typeface="Times New Roman"/>
                        </a:rPr>
                        <a:t> звукоусиливающая аппаратура в соответствии с требованиями программы (см. таблицу 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5712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913010744"/>
              </p:ext>
            </p:extLst>
          </p:nvPr>
        </p:nvGraphicFramePr>
        <p:xfrm>
          <a:off x="539552" y="332656"/>
          <a:ext cx="8352928" cy="5958840"/>
        </p:xfrm>
        <a:graphic>
          <a:graphicData uri="http://schemas.openxmlformats.org/drawingml/2006/table">
            <a:tbl>
              <a:tblPr/>
              <a:tblGrid>
                <a:gridCol w="1726258"/>
                <a:gridCol w="6626670"/>
              </a:tblGrid>
              <a:tr h="5816526">
                <a:tc>
                  <a:txBody>
                    <a:bodyPr/>
                    <a:lstStyle/>
                    <a:p>
                      <a:pPr algn="ctr">
                        <a:spcAft>
                          <a:spcPts val="0"/>
                        </a:spcAft>
                      </a:pPr>
                      <a:r>
                        <a:rPr lang="ru-RU" sz="1700" b="0" dirty="0">
                          <a:effectLst/>
                          <a:latin typeface="Times New Roman"/>
                          <a:ea typeface="Times New Roman"/>
                        </a:rPr>
                        <a:t>Использование различных способов восприятия речи</a:t>
                      </a:r>
                      <a:endParaRPr lang="ru-RU" sz="1700" b="1" dirty="0">
                        <a:effectLst/>
                        <a:latin typeface="Times New Roman"/>
                        <a:ea typeface="Times New Roman"/>
                      </a:endParaRPr>
                    </a:p>
                  </a:txBody>
                  <a:tcPr marL="48492" marR="484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2080" algn="just">
                        <a:spcAft>
                          <a:spcPts val="0"/>
                        </a:spcAft>
                      </a:pPr>
                      <a:r>
                        <a:rPr lang="ru-RU" sz="1700" dirty="0">
                          <a:effectLst/>
                          <a:latin typeface="Times New Roman"/>
                          <a:ea typeface="Times New Roman"/>
                        </a:rPr>
                        <a:t>Использование того или иного вида восприятия речи (слухового, </a:t>
                      </a:r>
                      <a:r>
                        <a:rPr lang="ru-RU" sz="1700" dirty="0" err="1" smtClean="0">
                          <a:effectLst/>
                          <a:latin typeface="Times New Roman"/>
                          <a:ea typeface="Times New Roman"/>
                        </a:rPr>
                        <a:t>слухо</a:t>
                      </a:r>
                      <a:r>
                        <a:rPr lang="ru-RU" sz="1700" dirty="0" smtClean="0">
                          <a:effectLst/>
                          <a:latin typeface="Times New Roman"/>
                          <a:ea typeface="Times New Roman"/>
                        </a:rPr>
                        <a:t>-зрительного</a:t>
                      </a:r>
                      <a:r>
                        <a:rPr lang="ru-RU" sz="1700" dirty="0">
                          <a:effectLst/>
                          <a:latin typeface="Times New Roman"/>
                          <a:ea typeface="Times New Roman"/>
                        </a:rPr>
                        <a:t>) обусловлено формой организации работы:</a:t>
                      </a:r>
                    </a:p>
                    <a:p>
                      <a:pPr marL="342900" lvl="0" indent="-342900" algn="just">
                        <a:spcAft>
                          <a:spcPts val="0"/>
                        </a:spcAft>
                        <a:buFont typeface="Symbol"/>
                        <a:buChar char=""/>
                      </a:pPr>
                      <a:r>
                        <a:rPr lang="ru-RU" sz="1700" dirty="0">
                          <a:effectLst/>
                          <a:latin typeface="Times New Roman"/>
                          <a:ea typeface="Times New Roman"/>
                        </a:rPr>
                        <a:t>на общеобразовательных уроках и внеклассных занятиях в классах глухих и слабослышащих основным способом восприятия речи является </a:t>
                      </a:r>
                      <a:r>
                        <a:rPr lang="ru-RU" sz="1700" dirty="0" err="1" smtClean="0">
                          <a:effectLst/>
                          <a:latin typeface="Times New Roman"/>
                          <a:ea typeface="Times New Roman"/>
                        </a:rPr>
                        <a:t>слухо</a:t>
                      </a:r>
                      <a:r>
                        <a:rPr lang="ru-RU" sz="1700" dirty="0" smtClean="0">
                          <a:effectLst/>
                          <a:latin typeface="Times New Roman"/>
                          <a:ea typeface="Times New Roman"/>
                        </a:rPr>
                        <a:t>-зрительное</a:t>
                      </a:r>
                      <a:r>
                        <a:rPr lang="ru-RU" sz="1700" dirty="0">
                          <a:effectLst/>
                          <a:latin typeface="Times New Roman"/>
                          <a:ea typeface="Times New Roman"/>
                        </a:rPr>
                        <a:t>. Предусматривается слуховое восприятие ограниченного объема материала.</a:t>
                      </a:r>
                    </a:p>
                    <a:p>
                      <a:pPr marL="342900" lvl="0" indent="-342900" algn="just">
                        <a:spcAft>
                          <a:spcPts val="0"/>
                        </a:spcAft>
                        <a:buFont typeface="Symbol"/>
                        <a:buChar char=""/>
                      </a:pPr>
                      <a:r>
                        <a:rPr lang="ru-RU" sz="1700" dirty="0">
                          <a:effectLst/>
                          <a:latin typeface="Times New Roman"/>
                          <a:ea typeface="Times New Roman"/>
                        </a:rPr>
                        <a:t>на фронтальных уроках предусматривается равное соотношение между слуховым и </a:t>
                      </a:r>
                      <a:r>
                        <a:rPr lang="ru-RU" sz="1700" dirty="0" err="1" smtClean="0">
                          <a:effectLst/>
                          <a:latin typeface="Times New Roman"/>
                          <a:ea typeface="Times New Roman"/>
                        </a:rPr>
                        <a:t>слухо</a:t>
                      </a:r>
                      <a:r>
                        <a:rPr lang="ru-RU" sz="1700" dirty="0" smtClean="0">
                          <a:effectLst/>
                          <a:latin typeface="Times New Roman"/>
                          <a:ea typeface="Times New Roman"/>
                        </a:rPr>
                        <a:t>-зрительным </a:t>
                      </a:r>
                      <a:r>
                        <a:rPr lang="ru-RU" sz="1700" dirty="0">
                          <a:effectLst/>
                          <a:latin typeface="Times New Roman"/>
                          <a:ea typeface="Times New Roman"/>
                        </a:rPr>
                        <a:t>восприятием. Исходным при работе с глухими детьми является </a:t>
                      </a:r>
                      <a:r>
                        <a:rPr lang="ru-RU" sz="1700" dirty="0" err="1">
                          <a:effectLst/>
                          <a:latin typeface="Times New Roman"/>
                          <a:ea typeface="Times New Roman"/>
                        </a:rPr>
                        <a:t>слухо</a:t>
                      </a:r>
                      <a:r>
                        <a:rPr lang="ru-RU" sz="1700" dirty="0">
                          <a:effectLst/>
                          <a:latin typeface="Times New Roman"/>
                          <a:ea typeface="Times New Roman"/>
                        </a:rPr>
                        <a:t>-зрительное, при работе со слабослышащими детьми исходный способ восприятия зависит от слуховых возможностей детей;</a:t>
                      </a:r>
                    </a:p>
                    <a:p>
                      <a:pPr marL="342900" lvl="0" indent="-342900" algn="just">
                        <a:spcAft>
                          <a:spcPts val="0"/>
                        </a:spcAft>
                        <a:buFont typeface="Symbol"/>
                        <a:buChar char=""/>
                      </a:pPr>
                      <a:r>
                        <a:rPr lang="ru-RU" sz="1700" dirty="0">
                          <a:effectLst/>
                          <a:latin typeface="Times New Roman"/>
                          <a:ea typeface="Times New Roman"/>
                        </a:rPr>
                        <a:t>на музыкально-ритмических занятиях при работе с глухими детьми преобладающим является </a:t>
                      </a:r>
                      <a:r>
                        <a:rPr lang="ru-RU" sz="1700" dirty="0" err="1">
                          <a:effectLst/>
                          <a:latin typeface="Times New Roman"/>
                          <a:ea typeface="Times New Roman"/>
                        </a:rPr>
                        <a:t>слухо</a:t>
                      </a:r>
                      <a:r>
                        <a:rPr lang="ru-RU" sz="1700" dirty="0">
                          <a:effectLst/>
                          <a:latin typeface="Times New Roman"/>
                          <a:ea typeface="Times New Roman"/>
                        </a:rPr>
                        <a:t>-зрительное восприятие; при работе со </a:t>
                      </a:r>
                      <a:r>
                        <a:rPr lang="ru-RU" sz="1700" dirty="0" err="1">
                          <a:effectLst/>
                          <a:latin typeface="Times New Roman"/>
                          <a:ea typeface="Times New Roman"/>
                        </a:rPr>
                        <a:t>слабослы-шащими</a:t>
                      </a:r>
                      <a:r>
                        <a:rPr lang="ru-RU" sz="1700" dirty="0">
                          <a:effectLst/>
                          <a:latin typeface="Times New Roman"/>
                          <a:ea typeface="Times New Roman"/>
                        </a:rPr>
                        <a:t> учащимися – в зависимости от состояния слуховой функции;</a:t>
                      </a:r>
                    </a:p>
                    <a:p>
                      <a:pPr marL="342900" lvl="0" indent="-342900" algn="just">
                        <a:spcAft>
                          <a:spcPts val="0"/>
                        </a:spcAft>
                        <a:buFont typeface="Symbol"/>
                        <a:buChar char=""/>
                      </a:pPr>
                      <a:r>
                        <a:rPr lang="ru-RU" sz="1700" dirty="0">
                          <a:effectLst/>
                          <a:latin typeface="Times New Roman"/>
                          <a:ea typeface="Times New Roman"/>
                        </a:rPr>
                        <a:t>на индивидуальных и групповых занятиях соотношение зависит от этапа и раздела работы. При со слабослышащими детьми на протяжении всего обучения и глухими детьми с 1 по 5 классы основным является слуховое восприятие материала, </a:t>
                      </a:r>
                      <a:r>
                        <a:rPr lang="ru-RU" sz="1700" dirty="0" err="1">
                          <a:effectLst/>
                          <a:latin typeface="Times New Roman"/>
                          <a:ea typeface="Times New Roman"/>
                        </a:rPr>
                        <a:t>слухо</a:t>
                      </a:r>
                      <a:r>
                        <a:rPr lang="ru-RU" sz="1700" dirty="0">
                          <a:effectLst/>
                          <a:latin typeface="Times New Roman"/>
                          <a:ea typeface="Times New Roman"/>
                        </a:rPr>
                        <a:t>-зрительное используется в качестве вспомогательного средства. С 6 класса основным для глухих школьников является </a:t>
                      </a:r>
                      <a:r>
                        <a:rPr lang="ru-RU" sz="1700" dirty="0" err="1">
                          <a:effectLst/>
                          <a:latin typeface="Times New Roman"/>
                          <a:ea typeface="Times New Roman"/>
                        </a:rPr>
                        <a:t>слухо</a:t>
                      </a:r>
                      <a:r>
                        <a:rPr lang="ru-RU" sz="1700" dirty="0">
                          <a:effectLst/>
                          <a:latin typeface="Times New Roman"/>
                          <a:ea typeface="Times New Roman"/>
                        </a:rPr>
                        <a:t>-зрительный способ восприятия материала с последующим опознаванием на слух.</a:t>
                      </a:r>
                    </a:p>
                  </a:txBody>
                  <a:tcPr marL="48492" marR="484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17199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015528133"/>
              </p:ext>
            </p:extLst>
          </p:nvPr>
        </p:nvGraphicFramePr>
        <p:xfrm>
          <a:off x="395536" y="521874"/>
          <a:ext cx="8352928" cy="5923870"/>
        </p:xfrm>
        <a:graphic>
          <a:graphicData uri="http://schemas.openxmlformats.org/drawingml/2006/table">
            <a:tbl>
              <a:tblPr/>
              <a:tblGrid>
                <a:gridCol w="1849648"/>
                <a:gridCol w="6503280"/>
              </a:tblGrid>
              <a:tr h="0">
                <a:tc>
                  <a:txBody>
                    <a:bodyPr/>
                    <a:lstStyle/>
                    <a:p>
                      <a:pPr algn="ctr">
                        <a:spcAft>
                          <a:spcPts val="0"/>
                        </a:spcAft>
                      </a:pPr>
                      <a:r>
                        <a:rPr lang="ru-RU" sz="1700" b="0" dirty="0">
                          <a:effectLst/>
                          <a:latin typeface="Times New Roman"/>
                          <a:ea typeface="Times New Roman"/>
                        </a:rPr>
                        <a:t>Требование</a:t>
                      </a:r>
                      <a:endParaRPr lang="ru-RU" sz="1700" b="1" dirty="0">
                        <a:effectLst/>
                        <a:latin typeface="Times New Roman"/>
                        <a:ea typeface="Times New Roman"/>
                      </a:endParaRPr>
                    </a:p>
                  </a:txBody>
                  <a:tcPr marL="55120" marR="55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700">
                          <a:effectLst/>
                          <a:latin typeface="Times New Roman"/>
                          <a:ea typeface="Times New Roman"/>
                        </a:rPr>
                        <a:t>Содержание </a:t>
                      </a:r>
                    </a:p>
                  </a:txBody>
                  <a:tcPr marL="55120" marR="55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4790">
                <a:tc>
                  <a:txBody>
                    <a:bodyPr/>
                    <a:lstStyle/>
                    <a:p>
                      <a:pPr algn="ctr">
                        <a:spcAft>
                          <a:spcPts val="0"/>
                        </a:spcAft>
                      </a:pPr>
                      <a:r>
                        <a:rPr lang="ru-RU" sz="1700" b="0" dirty="0">
                          <a:effectLst/>
                          <a:latin typeface="Times New Roman"/>
                          <a:ea typeface="Times New Roman"/>
                        </a:rPr>
                        <a:t>Подбор речевого материала</a:t>
                      </a:r>
                      <a:endParaRPr lang="ru-RU" sz="1700" b="1" dirty="0">
                        <a:effectLst/>
                        <a:latin typeface="Times New Roman"/>
                        <a:ea typeface="Times New Roman"/>
                      </a:endParaRPr>
                    </a:p>
                  </a:txBody>
                  <a:tcPr marL="55120" marR="55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2080" algn="just">
                        <a:spcAft>
                          <a:spcPts val="0"/>
                        </a:spcAft>
                      </a:pPr>
                      <a:r>
                        <a:rPr lang="ru-RU" sz="1700" dirty="0">
                          <a:effectLst/>
                          <a:latin typeface="Times New Roman"/>
                          <a:ea typeface="Times New Roman"/>
                        </a:rPr>
                        <a:t>Осуществляется в соответствии со следующими требованиями:</a:t>
                      </a:r>
                    </a:p>
                    <a:p>
                      <a:pPr marL="342900" lvl="0" indent="-342900" algn="just">
                        <a:spcAft>
                          <a:spcPts val="0"/>
                        </a:spcAft>
                        <a:buFont typeface="+mj-lt"/>
                        <a:buAutoNum type="arabicParenR"/>
                      </a:pPr>
                      <a:r>
                        <a:rPr lang="ru-RU" sz="1700" dirty="0">
                          <a:effectLst/>
                          <a:latin typeface="Times New Roman"/>
                          <a:ea typeface="Times New Roman"/>
                        </a:rPr>
                        <a:t>доступность по содержанию: значения слов и их сочетаний во фразах должны быть знакомы учащимся;</a:t>
                      </a:r>
                    </a:p>
                    <a:p>
                      <a:pPr marL="342900" lvl="0" indent="-342900" algn="just">
                        <a:spcAft>
                          <a:spcPts val="0"/>
                        </a:spcAft>
                        <a:buFont typeface="+mj-lt"/>
                        <a:buAutoNum type="arabicParenR"/>
                      </a:pPr>
                      <a:r>
                        <a:rPr lang="ru-RU" sz="1700" dirty="0">
                          <a:effectLst/>
                          <a:latin typeface="Times New Roman"/>
                          <a:ea typeface="Times New Roman"/>
                        </a:rPr>
                        <a:t>доступность и грамматическому оформлению: используемые грамматические конструкции фраз должны соответствовать уровню речевого развития учащихся;</a:t>
                      </a:r>
                    </a:p>
                    <a:p>
                      <a:pPr marL="342900" lvl="0" indent="-342900" algn="just">
                        <a:spcAft>
                          <a:spcPts val="0"/>
                        </a:spcAft>
                        <a:buFont typeface="+mj-lt"/>
                        <a:buAutoNum type="arabicParenR"/>
                      </a:pPr>
                      <a:r>
                        <a:rPr lang="ru-RU" sz="1700" dirty="0">
                          <a:effectLst/>
                          <a:latin typeface="Times New Roman"/>
                          <a:ea typeface="Times New Roman"/>
                        </a:rPr>
                        <a:t>соответствие слуховым возможностям детей, т.е. их частотному и динамическому диапазону;</a:t>
                      </a:r>
                    </a:p>
                    <a:p>
                      <a:pPr marL="342900" lvl="0" indent="-342900" algn="just">
                        <a:spcAft>
                          <a:spcPts val="0"/>
                        </a:spcAft>
                        <a:buFont typeface="+mj-lt"/>
                        <a:buAutoNum type="arabicParenR"/>
                      </a:pPr>
                      <a:r>
                        <a:rPr lang="ru-RU" sz="1700" dirty="0" err="1">
                          <a:effectLst/>
                          <a:latin typeface="Times New Roman"/>
                          <a:ea typeface="Times New Roman"/>
                        </a:rPr>
                        <a:t>сигнальность</a:t>
                      </a:r>
                      <a:r>
                        <a:rPr lang="ru-RU" sz="1700" dirty="0">
                          <a:effectLst/>
                          <a:latin typeface="Times New Roman"/>
                          <a:ea typeface="Times New Roman"/>
                        </a:rPr>
                        <a:t> материала: элементы речи, используемые для РСВ, должны соответствовать уровню речевого развития учащихся (значения слов и их сочетаний во фразах должны быть знакомы детям, грамматические конструкции фраз – доступны). Используемые в упражнениях элементы речи должны по возможности носить предметный характер;</a:t>
                      </a:r>
                    </a:p>
                    <a:p>
                      <a:pPr marL="342900" lvl="0" indent="-342900" algn="just">
                        <a:spcAft>
                          <a:spcPts val="0"/>
                        </a:spcAft>
                        <a:buFont typeface="+mj-lt"/>
                        <a:buAutoNum type="arabicParenR"/>
                      </a:pPr>
                      <a:r>
                        <a:rPr lang="ru-RU" sz="1700" dirty="0">
                          <a:effectLst/>
                          <a:latin typeface="Times New Roman"/>
                          <a:ea typeface="Times New Roman"/>
                        </a:rPr>
                        <a:t>постепенный переход от грубых дифференцировок к более тонким;</a:t>
                      </a:r>
                    </a:p>
                    <a:p>
                      <a:pPr marL="342900" lvl="0" indent="-342900" algn="just">
                        <a:spcAft>
                          <a:spcPts val="0"/>
                        </a:spcAft>
                        <a:buFont typeface="+mj-lt"/>
                        <a:buAutoNum type="arabicParenR"/>
                      </a:pPr>
                      <a:r>
                        <a:rPr lang="ru-RU" sz="1700" dirty="0">
                          <a:effectLst/>
                          <a:latin typeface="Times New Roman"/>
                          <a:ea typeface="Times New Roman"/>
                        </a:rPr>
                        <a:t>употребительность речевого материала, т.к. основной задачей РСВ является активизация устной коммуникации учащихся;</a:t>
                      </a:r>
                    </a:p>
                    <a:p>
                      <a:pPr marL="342900" lvl="0" indent="-342900" algn="just">
                        <a:spcAft>
                          <a:spcPts val="0"/>
                        </a:spcAft>
                        <a:buFont typeface="+mj-lt"/>
                        <a:buAutoNum type="arabicParenR"/>
                      </a:pPr>
                      <a:r>
                        <a:rPr lang="ru-RU" sz="1700" dirty="0">
                          <a:effectLst/>
                          <a:latin typeface="Times New Roman"/>
                          <a:ea typeface="Times New Roman"/>
                        </a:rPr>
                        <a:t>постепенное введение нового материала. При этом рекомендуется придерживаться этапов работы, предложенных Е. П. Кузьмичевой для глухих детей.</a:t>
                      </a:r>
                    </a:p>
                  </a:txBody>
                  <a:tcPr marL="55120" marR="551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97364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000" b="1" dirty="0">
                <a:latin typeface="Times New Roman"/>
                <a:ea typeface="Times New Roman"/>
              </a:rPr>
              <a:t>Использование звукоусиливающей аппаратуры в процессе работы по развитию слухового восприятия в школе для детей с нарушением слуха</a:t>
            </a:r>
            <a:br>
              <a:rPr lang="ru-RU" sz="2000" b="1" dirty="0">
                <a:latin typeface="Times New Roman"/>
                <a:ea typeface="Times New Roman"/>
              </a:rPr>
            </a:br>
            <a:endParaRPr lang="ru-RU" sz="20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778493097"/>
              </p:ext>
            </p:extLst>
          </p:nvPr>
        </p:nvGraphicFramePr>
        <p:xfrm>
          <a:off x="179512" y="1412776"/>
          <a:ext cx="8712969" cy="4752444"/>
        </p:xfrm>
        <a:graphic>
          <a:graphicData uri="http://schemas.openxmlformats.org/drawingml/2006/table">
            <a:tbl>
              <a:tblPr/>
              <a:tblGrid>
                <a:gridCol w="2921138"/>
                <a:gridCol w="2921138"/>
                <a:gridCol w="2870693"/>
              </a:tblGrid>
              <a:tr h="425502">
                <a:tc rowSpan="2">
                  <a:txBody>
                    <a:bodyPr/>
                    <a:lstStyle/>
                    <a:p>
                      <a:pPr algn="ctr">
                        <a:spcAft>
                          <a:spcPts val="0"/>
                        </a:spcAft>
                      </a:pPr>
                      <a:r>
                        <a:rPr lang="ru-RU" sz="1800" dirty="0">
                          <a:effectLst/>
                          <a:latin typeface="Times New Roman"/>
                          <a:ea typeface="Times New Roman"/>
                        </a:rPr>
                        <a:t>Форма организации работы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ru-RU" sz="1800" b="0" dirty="0">
                          <a:effectLst/>
                          <a:latin typeface="Times New Roman"/>
                          <a:ea typeface="Times New Roman"/>
                        </a:rPr>
                        <a:t>Рекомендуемый тип звукоусиливающей аппаратуры</a:t>
                      </a:r>
                      <a:endParaRPr lang="ru-RU" sz="1800" b="1"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425502">
                <a:tc vMerge="1">
                  <a:txBody>
                    <a:bodyPr/>
                    <a:lstStyle/>
                    <a:p>
                      <a:endParaRPr lang="ru-RU"/>
                    </a:p>
                  </a:txBody>
                  <a:tcPr/>
                </a:tc>
                <a:tc>
                  <a:txBody>
                    <a:bodyPr/>
                    <a:lstStyle/>
                    <a:p>
                      <a:pPr algn="ctr">
                        <a:spcAft>
                          <a:spcPts val="0"/>
                        </a:spcAft>
                      </a:pPr>
                      <a:r>
                        <a:rPr lang="ru-RU" sz="1800" dirty="0">
                          <a:effectLst/>
                          <a:latin typeface="Times New Roman"/>
                          <a:ea typeface="Times New Roman"/>
                        </a:rPr>
                        <a:t>в классах глухих</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dirty="0">
                          <a:effectLst/>
                          <a:latin typeface="Times New Roman"/>
                          <a:ea typeface="Times New Roman"/>
                        </a:rPr>
                        <a:t>в классах  слабослышащих</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9516">
                <a:tc>
                  <a:txBody>
                    <a:bodyPr/>
                    <a:lstStyle/>
                    <a:p>
                      <a:pPr algn="ctr">
                        <a:spcAft>
                          <a:spcPts val="0"/>
                        </a:spcAft>
                      </a:pPr>
                      <a:r>
                        <a:rPr lang="ru-RU" sz="1700" dirty="0">
                          <a:effectLst/>
                          <a:latin typeface="Times New Roman"/>
                          <a:ea typeface="Times New Roman"/>
                        </a:rPr>
                        <a:t>Индивидуальные занятия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1285" algn="just">
                        <a:spcAft>
                          <a:spcPts val="0"/>
                        </a:spcAft>
                      </a:pPr>
                      <a:r>
                        <a:rPr lang="ru-RU" sz="1700" dirty="0">
                          <a:effectLst/>
                          <a:latin typeface="Times New Roman"/>
                          <a:ea typeface="Times New Roman"/>
                        </a:rPr>
                        <a:t>Разные типы ЗУА:</a:t>
                      </a:r>
                    </a:p>
                    <a:p>
                      <a:pPr algn="just">
                        <a:spcAft>
                          <a:spcPts val="0"/>
                        </a:spcAft>
                        <a:tabLst>
                          <a:tab pos="121285" algn="l"/>
                        </a:tabLst>
                      </a:pPr>
                      <a:r>
                        <a:rPr lang="ru-RU" sz="1700" dirty="0">
                          <a:effectLst/>
                          <a:latin typeface="Times New Roman"/>
                          <a:ea typeface="Times New Roman"/>
                        </a:rPr>
                        <a:t>● в 1-3 классах – </a:t>
                      </a:r>
                      <a:r>
                        <a:rPr lang="ru-RU" sz="1700" dirty="0" smtClean="0">
                          <a:effectLst/>
                          <a:latin typeface="Times New Roman"/>
                          <a:ea typeface="Times New Roman"/>
                        </a:rPr>
                        <a:t>стационарная </a:t>
                      </a:r>
                      <a:r>
                        <a:rPr lang="ru-RU" sz="1700" dirty="0">
                          <a:effectLst/>
                          <a:latin typeface="Times New Roman"/>
                          <a:ea typeface="Times New Roman"/>
                        </a:rPr>
                        <a:t>звукоусиливающая </a:t>
                      </a:r>
                      <a:r>
                        <a:rPr lang="ru-RU" sz="1700" dirty="0" smtClean="0">
                          <a:effectLst/>
                          <a:latin typeface="Times New Roman"/>
                          <a:ea typeface="Times New Roman"/>
                        </a:rPr>
                        <a:t>аппаратура</a:t>
                      </a:r>
                      <a:r>
                        <a:rPr lang="ru-RU" sz="1700" dirty="0">
                          <a:effectLst/>
                          <a:latin typeface="Times New Roman"/>
                          <a:ea typeface="Times New Roman"/>
                        </a:rPr>
                        <a:t>;</a:t>
                      </a:r>
                    </a:p>
                    <a:p>
                      <a:pPr algn="just">
                        <a:spcAft>
                          <a:spcPts val="0"/>
                        </a:spcAft>
                        <a:tabLst>
                          <a:tab pos="121285" algn="l"/>
                        </a:tabLst>
                      </a:pPr>
                      <a:r>
                        <a:rPr lang="ru-RU" sz="1700" dirty="0">
                          <a:effectLst/>
                          <a:latin typeface="Times New Roman"/>
                          <a:ea typeface="Times New Roman"/>
                        </a:rPr>
                        <a:t>● со </a:t>
                      </a:r>
                      <a:r>
                        <a:rPr lang="en-US" sz="1700" dirty="0">
                          <a:effectLst/>
                          <a:latin typeface="Times New Roman"/>
                          <a:ea typeface="Times New Roman"/>
                        </a:rPr>
                        <a:t>II</a:t>
                      </a:r>
                      <a:r>
                        <a:rPr lang="ru-RU" sz="1700" dirty="0">
                          <a:effectLst/>
                          <a:latin typeface="Times New Roman"/>
                          <a:ea typeface="Times New Roman"/>
                        </a:rPr>
                        <a:t> полугодия 3 класса начинают использоваться индивидуальные слуховые аппараты различных типов;</a:t>
                      </a:r>
                    </a:p>
                    <a:p>
                      <a:pPr algn="just">
                        <a:spcAft>
                          <a:spcPts val="0"/>
                        </a:spcAft>
                        <a:tabLst>
                          <a:tab pos="121285" algn="l"/>
                        </a:tabLst>
                      </a:pPr>
                      <a:r>
                        <a:rPr lang="ru-RU" sz="1700" dirty="0">
                          <a:effectLst/>
                          <a:latin typeface="Times New Roman"/>
                          <a:ea typeface="Times New Roman"/>
                        </a:rPr>
                        <a:t>● с 5 класса рекомендуется </a:t>
                      </a:r>
                      <a:r>
                        <a:rPr lang="ru-RU" sz="1700" dirty="0" smtClean="0">
                          <a:effectLst/>
                          <a:latin typeface="Times New Roman"/>
                          <a:ea typeface="Times New Roman"/>
                        </a:rPr>
                        <a:t>только аппаратура индивидуального пользования.</a:t>
                      </a:r>
                      <a:endParaRPr lang="ru-RU" sz="17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2080" algn="just">
                        <a:spcAft>
                          <a:spcPts val="0"/>
                        </a:spcAft>
                      </a:pPr>
                      <a:r>
                        <a:rPr lang="ru-RU" sz="1600" dirty="0">
                          <a:effectLst/>
                          <a:latin typeface="Times New Roman"/>
                          <a:ea typeface="Times New Roman"/>
                        </a:rPr>
                        <a:t>Предусматривается </a:t>
                      </a:r>
                      <a:r>
                        <a:rPr lang="ru-RU" sz="1600" dirty="0" smtClean="0">
                          <a:effectLst/>
                          <a:latin typeface="Times New Roman"/>
                          <a:ea typeface="Times New Roman"/>
                        </a:rPr>
                        <a:t>работа </a:t>
                      </a:r>
                      <a:r>
                        <a:rPr lang="ru-RU" sz="1600" dirty="0">
                          <a:effectLst/>
                          <a:latin typeface="Times New Roman"/>
                          <a:ea typeface="Times New Roman"/>
                        </a:rPr>
                        <a:t>с ЗУА и без нее. Работа без ЗУА занимает около 1/3 части общего времени; </a:t>
                      </a:r>
                      <a:r>
                        <a:rPr lang="ru-RU" sz="1600" dirty="0" smtClean="0">
                          <a:effectLst/>
                          <a:latin typeface="Times New Roman"/>
                          <a:ea typeface="Times New Roman"/>
                        </a:rPr>
                        <a:t>около </a:t>
                      </a:r>
                      <a:r>
                        <a:rPr lang="ru-RU" sz="1600" dirty="0">
                          <a:effectLst/>
                          <a:latin typeface="Times New Roman"/>
                          <a:ea typeface="Times New Roman"/>
                        </a:rPr>
                        <a:t>2-х минут </a:t>
                      </a:r>
                      <a:r>
                        <a:rPr lang="ru-RU" sz="1600" dirty="0" smtClean="0">
                          <a:effectLst/>
                          <a:latin typeface="Times New Roman"/>
                          <a:ea typeface="Times New Roman"/>
                        </a:rPr>
                        <a:t>осуществляется </a:t>
                      </a:r>
                      <a:r>
                        <a:rPr lang="ru-RU" sz="1600" dirty="0">
                          <a:effectLst/>
                          <a:latin typeface="Times New Roman"/>
                          <a:ea typeface="Times New Roman"/>
                        </a:rPr>
                        <a:t>восприятие </a:t>
                      </a:r>
                      <a:r>
                        <a:rPr lang="ru-RU" sz="1600" dirty="0" smtClean="0">
                          <a:effectLst/>
                          <a:latin typeface="Times New Roman"/>
                          <a:ea typeface="Times New Roman"/>
                        </a:rPr>
                        <a:t>шепотной </a:t>
                      </a:r>
                      <a:r>
                        <a:rPr lang="ru-RU" sz="1600" dirty="0">
                          <a:effectLst/>
                          <a:latin typeface="Times New Roman"/>
                          <a:ea typeface="Times New Roman"/>
                        </a:rPr>
                        <a:t>речи.</a:t>
                      </a:r>
                    </a:p>
                    <a:p>
                      <a:pPr algn="just">
                        <a:spcAft>
                          <a:spcPts val="0"/>
                        </a:spcAft>
                      </a:pPr>
                      <a:r>
                        <a:rPr lang="ru-RU" sz="1600" dirty="0">
                          <a:effectLst/>
                          <a:latin typeface="Times New Roman"/>
                          <a:ea typeface="Times New Roman"/>
                        </a:rPr>
                        <a:t>На начальных этапах с целью адаптации детей к </a:t>
                      </a:r>
                      <a:r>
                        <a:rPr lang="ru-RU" sz="1600" spc="-100" dirty="0" smtClean="0">
                          <a:effectLst/>
                          <a:latin typeface="Times New Roman"/>
                          <a:ea typeface="Times New Roman"/>
                        </a:rPr>
                        <a:t>новым условиям рекомендуется зву</a:t>
                      </a:r>
                      <a:r>
                        <a:rPr lang="ru-RU" sz="1600" dirty="0" smtClean="0">
                          <a:effectLst/>
                          <a:latin typeface="Times New Roman"/>
                          <a:ea typeface="Times New Roman"/>
                        </a:rPr>
                        <a:t>коусиливающая аппаратура стационарного типа. Со </a:t>
                      </a:r>
                      <a:r>
                        <a:rPr lang="en-US" sz="1600" dirty="0" smtClean="0">
                          <a:effectLst/>
                          <a:latin typeface="Times New Roman"/>
                          <a:ea typeface="Times New Roman"/>
                        </a:rPr>
                        <a:t>II</a:t>
                      </a:r>
                      <a:r>
                        <a:rPr lang="ru-RU" sz="1600" dirty="0" smtClean="0">
                          <a:effectLst/>
                          <a:latin typeface="Times New Roman"/>
                          <a:ea typeface="Times New Roman"/>
                        </a:rPr>
                        <a:t> полугодия первого года обучения в школе используются только индивидуальные слуховые аппараты.</a:t>
                      </a:r>
                      <a:endParaRPr lang="ru-RU" sz="16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190728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475301649"/>
              </p:ext>
            </p:extLst>
          </p:nvPr>
        </p:nvGraphicFramePr>
        <p:xfrm>
          <a:off x="683568" y="692696"/>
          <a:ext cx="8064896" cy="5165397"/>
        </p:xfrm>
        <a:graphic>
          <a:graphicData uri="http://schemas.openxmlformats.org/drawingml/2006/table">
            <a:tbl>
              <a:tblPr/>
              <a:tblGrid>
                <a:gridCol w="2051008"/>
                <a:gridCol w="3033134"/>
                <a:gridCol w="2980754"/>
              </a:tblGrid>
              <a:tr h="968512">
                <a:tc>
                  <a:txBody>
                    <a:bodyPr/>
                    <a:lstStyle/>
                    <a:p>
                      <a:pPr algn="ctr">
                        <a:spcAft>
                          <a:spcPts val="0"/>
                        </a:spcAft>
                      </a:pPr>
                      <a:r>
                        <a:rPr lang="ru-RU" sz="1800" dirty="0">
                          <a:effectLst/>
                          <a:latin typeface="Times New Roman"/>
                          <a:ea typeface="Times New Roman"/>
                        </a:rPr>
                        <a:t>Групповые занятия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dirty="0">
                          <a:effectLst/>
                          <a:latin typeface="Times New Roman"/>
                          <a:ea typeface="Times New Roman"/>
                        </a:rPr>
                        <a:t>Рекомендуется индивиду-</a:t>
                      </a:r>
                      <a:r>
                        <a:rPr lang="ru-RU" sz="1800" dirty="0" err="1">
                          <a:effectLst/>
                          <a:latin typeface="Times New Roman"/>
                          <a:ea typeface="Times New Roman"/>
                        </a:rPr>
                        <a:t>альная</a:t>
                      </a:r>
                      <a:r>
                        <a:rPr lang="ru-RU" sz="1800" dirty="0">
                          <a:effectLst/>
                          <a:latin typeface="Times New Roman"/>
                          <a:ea typeface="Times New Roman"/>
                        </a:rPr>
                        <a:t> звукоусиливающая аппаратура.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dirty="0">
                          <a:effectLst/>
                          <a:latin typeface="Times New Roman"/>
                          <a:ea typeface="Times New Roman"/>
                        </a:rPr>
                        <a:t>Рекомендуется индивиду-</a:t>
                      </a:r>
                      <a:r>
                        <a:rPr lang="ru-RU" sz="1800" dirty="0" err="1">
                          <a:effectLst/>
                          <a:latin typeface="Times New Roman"/>
                          <a:ea typeface="Times New Roman"/>
                        </a:rPr>
                        <a:t>альная</a:t>
                      </a:r>
                      <a:r>
                        <a:rPr lang="ru-RU" sz="1800" dirty="0">
                          <a:effectLst/>
                          <a:latin typeface="Times New Roman"/>
                          <a:ea typeface="Times New Roman"/>
                        </a:rPr>
                        <a:t> звукоусиливающая аппаратура.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91349">
                <a:tc>
                  <a:txBody>
                    <a:bodyPr/>
                    <a:lstStyle/>
                    <a:p>
                      <a:pPr algn="ctr">
                        <a:spcAft>
                          <a:spcPts val="0"/>
                        </a:spcAft>
                      </a:pPr>
                      <a:r>
                        <a:rPr lang="ru-RU" sz="1800">
                          <a:effectLst/>
                          <a:latin typeface="Times New Roman"/>
                          <a:ea typeface="Times New Roman"/>
                        </a:rPr>
                        <a:t>Фронтальные уроки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dirty="0">
                          <a:effectLst/>
                          <a:latin typeface="Times New Roman"/>
                          <a:ea typeface="Times New Roman"/>
                        </a:rPr>
                        <a:t>Используется стационарная звукоусиливающая </a:t>
                      </a:r>
                      <a:r>
                        <a:rPr lang="ru-RU" sz="1800" dirty="0" err="1">
                          <a:effectLst/>
                          <a:latin typeface="Times New Roman"/>
                          <a:ea typeface="Times New Roman"/>
                        </a:rPr>
                        <a:t>аппара</a:t>
                      </a:r>
                      <a:r>
                        <a:rPr lang="ru-RU" sz="1800" dirty="0">
                          <a:effectLst/>
                          <a:latin typeface="Times New Roman"/>
                          <a:ea typeface="Times New Roman"/>
                        </a:rPr>
                        <a:t>-тура коллективного </a:t>
                      </a:r>
                      <a:r>
                        <a:rPr lang="ru-RU" sz="1800" dirty="0" err="1">
                          <a:effectLst/>
                          <a:latin typeface="Times New Roman"/>
                          <a:ea typeface="Times New Roman"/>
                        </a:rPr>
                        <a:t>назначе-ния</a:t>
                      </a:r>
                      <a:r>
                        <a:rPr lang="ru-RU" sz="1800" dirty="0">
                          <a:effectLst/>
                          <a:latin typeface="Times New Roman"/>
                          <a:ea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dirty="0">
                          <a:effectLst/>
                          <a:latin typeface="Times New Roman"/>
                          <a:ea typeface="Times New Roman"/>
                        </a:rPr>
                        <a:t>Используется стационарная звукоусиливающая </a:t>
                      </a:r>
                      <a:r>
                        <a:rPr lang="ru-RU" sz="1800" dirty="0" err="1">
                          <a:effectLst/>
                          <a:latin typeface="Times New Roman"/>
                          <a:ea typeface="Times New Roman"/>
                        </a:rPr>
                        <a:t>аппара</a:t>
                      </a:r>
                      <a:r>
                        <a:rPr lang="ru-RU" sz="1800" dirty="0">
                          <a:effectLst/>
                          <a:latin typeface="Times New Roman"/>
                          <a:ea typeface="Times New Roman"/>
                        </a:rPr>
                        <a:t>-тура коллективного </a:t>
                      </a:r>
                      <a:r>
                        <a:rPr lang="ru-RU" sz="1800" dirty="0" err="1">
                          <a:effectLst/>
                          <a:latin typeface="Times New Roman"/>
                          <a:ea typeface="Times New Roman"/>
                        </a:rPr>
                        <a:t>назна-чения</a:t>
                      </a:r>
                      <a:r>
                        <a:rPr lang="ru-RU" sz="1800" dirty="0">
                          <a:effectLst/>
                          <a:latin typeface="Times New Roman"/>
                          <a:ea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4187">
                <a:tc>
                  <a:txBody>
                    <a:bodyPr/>
                    <a:lstStyle/>
                    <a:p>
                      <a:pPr algn="ctr">
                        <a:spcAft>
                          <a:spcPts val="0"/>
                        </a:spcAft>
                      </a:pPr>
                      <a:r>
                        <a:rPr lang="ru-RU" sz="1800">
                          <a:effectLst/>
                          <a:latin typeface="Times New Roman"/>
                          <a:ea typeface="Times New Roman"/>
                        </a:rPr>
                        <a:t>Музыкально-ритмические занятия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a:effectLst/>
                          <a:latin typeface="Times New Roman"/>
                          <a:ea typeface="Times New Roman"/>
                        </a:rPr>
                        <a:t>Рекомендуется использова-ние индивидуальных слухо-вых аппаратов или другой беспроводной звукоусили-вающей аппаратуры.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dirty="0">
                          <a:effectLst/>
                          <a:latin typeface="Times New Roman"/>
                          <a:ea typeface="Times New Roman"/>
                        </a:rPr>
                        <a:t>Рекомендуется </a:t>
                      </a:r>
                      <a:r>
                        <a:rPr lang="ru-RU" sz="1800" dirty="0" err="1">
                          <a:effectLst/>
                          <a:latin typeface="Times New Roman"/>
                          <a:ea typeface="Times New Roman"/>
                        </a:rPr>
                        <a:t>использова-ние</a:t>
                      </a:r>
                      <a:r>
                        <a:rPr lang="ru-RU" sz="1800" dirty="0">
                          <a:effectLst/>
                          <a:latin typeface="Times New Roman"/>
                          <a:ea typeface="Times New Roman"/>
                        </a:rPr>
                        <a:t> индивидуальных </a:t>
                      </a:r>
                      <a:r>
                        <a:rPr lang="ru-RU" sz="1800" dirty="0" err="1">
                          <a:effectLst/>
                          <a:latin typeface="Times New Roman"/>
                          <a:ea typeface="Times New Roman"/>
                        </a:rPr>
                        <a:t>слухо-вых</a:t>
                      </a:r>
                      <a:r>
                        <a:rPr lang="ru-RU" sz="1800" dirty="0">
                          <a:effectLst/>
                          <a:latin typeface="Times New Roman"/>
                          <a:ea typeface="Times New Roman"/>
                        </a:rPr>
                        <a:t> аппаратов или другой беспроводной </a:t>
                      </a:r>
                      <a:r>
                        <a:rPr lang="ru-RU" sz="1800" dirty="0" err="1">
                          <a:effectLst/>
                          <a:latin typeface="Times New Roman"/>
                          <a:ea typeface="Times New Roman"/>
                        </a:rPr>
                        <a:t>звукоусили-вающей</a:t>
                      </a:r>
                      <a:r>
                        <a:rPr lang="ru-RU" sz="1800" dirty="0">
                          <a:effectLst/>
                          <a:latin typeface="Times New Roman"/>
                          <a:ea typeface="Times New Roman"/>
                        </a:rPr>
                        <a:t> аппаратуры.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91349">
                <a:tc>
                  <a:txBody>
                    <a:bodyPr/>
                    <a:lstStyle/>
                    <a:p>
                      <a:pPr algn="ctr">
                        <a:spcAft>
                          <a:spcPts val="0"/>
                        </a:spcAft>
                      </a:pPr>
                      <a:r>
                        <a:rPr lang="ru-RU" sz="1800">
                          <a:effectLst/>
                          <a:latin typeface="Times New Roman"/>
                          <a:ea typeface="Times New Roman"/>
                        </a:rPr>
                        <a:t>Общеобразователь-ные уроки и внеклассные занятия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a:effectLst/>
                          <a:latin typeface="Times New Roman"/>
                          <a:ea typeface="Times New Roman"/>
                        </a:rPr>
                        <a:t>Используется звукоусили-вающая аппаратура коллек-тивного и индивидуального назначения.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dirty="0">
                          <a:effectLst/>
                          <a:latin typeface="Times New Roman"/>
                          <a:ea typeface="Times New Roman"/>
                        </a:rPr>
                        <a:t>Используется </a:t>
                      </a:r>
                      <a:r>
                        <a:rPr lang="ru-RU" sz="1800" dirty="0" err="1">
                          <a:effectLst/>
                          <a:latin typeface="Times New Roman"/>
                          <a:ea typeface="Times New Roman"/>
                        </a:rPr>
                        <a:t>звукоусили-вающая</a:t>
                      </a:r>
                      <a:r>
                        <a:rPr lang="ru-RU" sz="1800" dirty="0">
                          <a:effectLst/>
                          <a:latin typeface="Times New Roman"/>
                          <a:ea typeface="Times New Roman"/>
                        </a:rPr>
                        <a:t> аппаратура </a:t>
                      </a:r>
                      <a:r>
                        <a:rPr lang="ru-RU" sz="1800" dirty="0" err="1">
                          <a:effectLst/>
                          <a:latin typeface="Times New Roman"/>
                          <a:ea typeface="Times New Roman"/>
                        </a:rPr>
                        <a:t>коллек-тивного</a:t>
                      </a:r>
                      <a:r>
                        <a:rPr lang="ru-RU" sz="1800" dirty="0">
                          <a:effectLst/>
                          <a:latin typeface="Times New Roman"/>
                          <a:ea typeface="Times New Roman"/>
                        </a:rPr>
                        <a:t> и индивидуального назначения.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49608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ru-RU" sz="2000" b="1" dirty="0">
                <a:latin typeface="Times New Roman"/>
                <a:ea typeface="Times New Roman"/>
              </a:rPr>
              <a:t>Методика определения оптимального режима усиления на стационарной звукоусиливающей аппаратуре</a:t>
            </a:r>
            <a:endParaRPr lang="ru-RU" sz="20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608027243"/>
              </p:ext>
            </p:extLst>
          </p:nvPr>
        </p:nvGraphicFramePr>
        <p:xfrm>
          <a:off x="539552" y="1484784"/>
          <a:ext cx="8064896" cy="4693920"/>
        </p:xfrm>
        <a:graphic>
          <a:graphicData uri="http://schemas.openxmlformats.org/drawingml/2006/table">
            <a:tbl>
              <a:tblPr/>
              <a:tblGrid>
                <a:gridCol w="2140217"/>
                <a:gridCol w="5924679"/>
              </a:tblGrid>
              <a:tr h="305066">
                <a:tc>
                  <a:txBody>
                    <a:bodyPr/>
                    <a:lstStyle/>
                    <a:p>
                      <a:pPr algn="ctr">
                        <a:spcAft>
                          <a:spcPts val="0"/>
                        </a:spcAft>
                      </a:pPr>
                      <a:r>
                        <a:rPr lang="ru-RU" sz="2200" dirty="0">
                          <a:effectLst/>
                          <a:latin typeface="Times New Roman"/>
                          <a:ea typeface="Times New Roman"/>
                        </a:rPr>
                        <a:t>Критерии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200" dirty="0">
                          <a:effectLst/>
                          <a:latin typeface="Times New Roman"/>
                          <a:ea typeface="Times New Roman"/>
                        </a:rPr>
                        <a:t>Содержание</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0262">
                <a:tc>
                  <a:txBody>
                    <a:bodyPr/>
                    <a:lstStyle/>
                    <a:p>
                      <a:pPr algn="ctr">
                        <a:spcAft>
                          <a:spcPts val="0"/>
                        </a:spcAft>
                      </a:pPr>
                      <a:r>
                        <a:rPr lang="ru-RU" sz="2200">
                          <a:effectLst/>
                          <a:latin typeface="Times New Roman"/>
                          <a:ea typeface="Times New Roman"/>
                        </a:rPr>
                        <a:t>Определение последовательности работы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200" dirty="0">
                          <a:effectLst/>
                          <a:latin typeface="Times New Roman"/>
                          <a:ea typeface="Times New Roman"/>
                        </a:rPr>
                        <a:t>При подборе режима усиления на оба уха работа начинается с хуже слышащего уха. Если аппарат имеет настройку на одно ухо, режим усиления определяется для лучше слышащего уха.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8298">
                <a:tc>
                  <a:txBody>
                    <a:bodyPr/>
                    <a:lstStyle/>
                    <a:p>
                      <a:pPr algn="ctr">
                        <a:spcAft>
                          <a:spcPts val="0"/>
                        </a:spcAft>
                      </a:pPr>
                      <a:r>
                        <a:rPr lang="ru-RU" sz="2200">
                          <a:effectLst/>
                          <a:latin typeface="Times New Roman"/>
                          <a:ea typeface="Times New Roman"/>
                        </a:rPr>
                        <a:t>Материал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200" dirty="0">
                          <a:effectLst/>
                          <a:latin typeface="Times New Roman"/>
                          <a:ea typeface="Times New Roman"/>
                        </a:rPr>
                        <a:t>Используются две группы слов, соответствующих уровню речевого развития и произносительным возможностям учащихся:</a:t>
                      </a:r>
                    </a:p>
                    <a:p>
                      <a:pPr algn="just">
                        <a:spcAft>
                          <a:spcPts val="0"/>
                        </a:spcAft>
                      </a:pPr>
                      <a:r>
                        <a:rPr lang="ru-RU" sz="2200" dirty="0">
                          <a:effectLst/>
                          <a:latin typeface="Times New Roman"/>
                          <a:ea typeface="Times New Roman"/>
                        </a:rPr>
                        <a:t>1 группа – низкочастотные слова (содержащие звуки о, у, м, н, р, в): рыба, ухо, окно, волк и др</a:t>
                      </a:r>
                      <a:r>
                        <a:rPr lang="ru-RU" sz="2200" dirty="0" smtClean="0">
                          <a:effectLst/>
                          <a:latin typeface="Times New Roman"/>
                          <a:ea typeface="Times New Roman"/>
                        </a:rPr>
                        <a:t>. 2 группа – высокочастотные (включающие звуки и, э, с, ц, щ, ч, з, ж): зайчик, чай, спичка, чашка, шишка и т.д.</a:t>
                      </a:r>
                      <a:endParaRPr lang="ru-RU" sz="2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34580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851855257"/>
              </p:ext>
            </p:extLst>
          </p:nvPr>
        </p:nvGraphicFramePr>
        <p:xfrm>
          <a:off x="323528" y="476672"/>
          <a:ext cx="8136904" cy="5181600"/>
        </p:xfrm>
        <a:graphic>
          <a:graphicData uri="http://schemas.openxmlformats.org/drawingml/2006/table">
            <a:tbl>
              <a:tblPr/>
              <a:tblGrid>
                <a:gridCol w="2159326"/>
                <a:gridCol w="5977578"/>
              </a:tblGrid>
              <a:tr h="1662236">
                <a:tc>
                  <a:txBody>
                    <a:bodyPr/>
                    <a:lstStyle/>
                    <a:p>
                      <a:pPr algn="ctr">
                        <a:spcAft>
                          <a:spcPts val="0"/>
                        </a:spcAft>
                      </a:pPr>
                      <a:r>
                        <a:rPr lang="ru-RU" sz="2000" dirty="0">
                          <a:effectLst/>
                          <a:latin typeface="Times New Roman"/>
                          <a:ea typeface="Times New Roman"/>
                        </a:rPr>
                        <a:t>Способ предъявления материала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000" dirty="0">
                          <a:effectLst/>
                          <a:latin typeface="Times New Roman"/>
                          <a:ea typeface="Times New Roman"/>
                        </a:rPr>
                        <a:t>При работе с глухими детьми сначала материал предъявляется </a:t>
                      </a:r>
                      <a:r>
                        <a:rPr lang="ru-RU" sz="2000" dirty="0" err="1">
                          <a:effectLst/>
                          <a:latin typeface="Times New Roman"/>
                          <a:ea typeface="Times New Roman"/>
                        </a:rPr>
                        <a:t>слухо</a:t>
                      </a:r>
                      <a:r>
                        <a:rPr lang="ru-RU" sz="2000" dirty="0">
                          <a:effectLst/>
                          <a:latin typeface="Times New Roman"/>
                          <a:ea typeface="Times New Roman"/>
                        </a:rPr>
                        <a:t>-зрительно, затем – на слух. Порядок слов меняется. Для слабослышащих учащихся </a:t>
                      </a:r>
                      <a:r>
                        <a:rPr lang="ru-RU" sz="2000" dirty="0" err="1">
                          <a:effectLst/>
                          <a:latin typeface="Times New Roman"/>
                          <a:ea typeface="Times New Roman"/>
                        </a:rPr>
                        <a:t>слухо</a:t>
                      </a:r>
                      <a:r>
                        <a:rPr lang="ru-RU" sz="2000" dirty="0">
                          <a:effectLst/>
                          <a:latin typeface="Times New Roman"/>
                          <a:ea typeface="Times New Roman"/>
                        </a:rPr>
                        <a:t>-зрительного восприятия исключается (или используется в случае возникновения затруднений).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4473">
                <a:tc>
                  <a:txBody>
                    <a:bodyPr/>
                    <a:lstStyle/>
                    <a:p>
                      <a:pPr algn="ctr">
                        <a:spcAft>
                          <a:spcPts val="0"/>
                        </a:spcAft>
                      </a:pPr>
                      <a:r>
                        <a:rPr lang="ru-RU" sz="2000">
                          <a:effectLst/>
                          <a:latin typeface="Times New Roman"/>
                          <a:ea typeface="Times New Roman"/>
                        </a:rPr>
                        <a:t>Определение режима усиления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000" dirty="0">
                          <a:effectLst/>
                          <a:latin typeface="Times New Roman"/>
                          <a:ea typeface="Times New Roman"/>
                        </a:rPr>
                        <a:t>Настройка начинается с минимального усиления. Увеличение силы звука продолжается до тех пор, пока ребенок не воспримет правильно все предъявленные слова. Данный уровень усиления и будет оптимальным. Аналогично определяется необходимый уровень для второго уха. Затем, установив на оба уха выявленную степень усиления, учитель предлагает слова для различения при бинауральном восприятии (при этом уровень различения, как правило, повышается и степень усиления снижается).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93505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652934"/>
          </a:xfrm>
        </p:spPr>
        <p:txBody>
          <a:bodyPr>
            <a:normAutofit fontScale="90000"/>
          </a:bodyPr>
          <a:lstStyle/>
          <a:p>
            <a:r>
              <a:rPr lang="ru-RU" sz="3200" b="1" dirty="0"/>
              <a:t>Формирование слуховых представлений </a:t>
            </a:r>
            <a:br>
              <a:rPr lang="ru-RU" sz="3200" b="1" dirty="0"/>
            </a:br>
            <a:r>
              <a:rPr lang="ru-RU" sz="3200" b="1" dirty="0"/>
              <a:t>у детей с нарушением слуха </a:t>
            </a:r>
            <a:br>
              <a:rPr lang="ru-RU" sz="3200" b="1" dirty="0"/>
            </a:br>
            <a:r>
              <a:rPr lang="ru-RU" sz="3200" b="1" dirty="0"/>
              <a:t/>
            </a:r>
            <a:br>
              <a:rPr lang="ru-RU" sz="3200" b="1" dirty="0"/>
            </a:br>
            <a:endParaRPr lang="ru-RU" sz="3200" b="1" dirty="0"/>
          </a:p>
        </p:txBody>
      </p:sp>
      <p:sp>
        <p:nvSpPr>
          <p:cNvPr id="3" name="Объект 2"/>
          <p:cNvSpPr>
            <a:spLocks noGrp="1"/>
          </p:cNvSpPr>
          <p:nvPr>
            <p:ph idx="1"/>
          </p:nvPr>
        </p:nvSpPr>
        <p:spPr/>
        <p:txBody>
          <a:bodyPr>
            <a:normAutofit fontScale="77500" lnSpcReduction="20000"/>
          </a:bodyPr>
          <a:lstStyle/>
          <a:p>
            <a:pPr algn="ctr">
              <a:spcAft>
                <a:spcPts val="0"/>
              </a:spcAft>
            </a:pPr>
            <a:r>
              <a:rPr lang="ru-RU" dirty="0">
                <a:latin typeface="Times New Roman"/>
                <a:ea typeface="Times New Roman"/>
              </a:rPr>
              <a:t>Многократные упражнения по развитию слухового восприятия</a:t>
            </a:r>
            <a:endParaRPr lang="ru-RU" b="1" dirty="0">
              <a:latin typeface="Times New Roman"/>
              <a:ea typeface="Times New Roman"/>
            </a:endParaRPr>
          </a:p>
          <a:p>
            <a:pPr algn="ctr">
              <a:spcAft>
                <a:spcPts val="0"/>
              </a:spcAft>
            </a:pPr>
            <a:r>
              <a:rPr lang="ru-RU" dirty="0">
                <a:latin typeface="Times New Roman"/>
                <a:ea typeface="Times New Roman"/>
              </a:rPr>
              <a:t>↓</a:t>
            </a:r>
            <a:endParaRPr lang="ru-RU" b="1" dirty="0">
              <a:latin typeface="Times New Roman"/>
              <a:ea typeface="Times New Roman"/>
            </a:endParaRPr>
          </a:p>
          <a:p>
            <a:pPr algn="ctr">
              <a:spcAft>
                <a:spcPts val="0"/>
              </a:spcAft>
            </a:pPr>
            <a:r>
              <a:rPr lang="ru-RU" dirty="0">
                <a:latin typeface="Times New Roman"/>
                <a:ea typeface="Times New Roman"/>
              </a:rPr>
              <a:t>Создание и закрепление в коре головного мозга ребенка слуховых эталонов речи (контрольный аппарат)</a:t>
            </a:r>
            <a:endParaRPr lang="ru-RU" b="1" dirty="0">
              <a:latin typeface="Times New Roman"/>
              <a:ea typeface="Times New Roman"/>
            </a:endParaRPr>
          </a:p>
          <a:p>
            <a:pPr algn="ctr">
              <a:spcAft>
                <a:spcPts val="0"/>
              </a:spcAft>
            </a:pPr>
            <a:r>
              <a:rPr lang="ru-RU" dirty="0">
                <a:latin typeface="Times New Roman"/>
                <a:ea typeface="Times New Roman"/>
              </a:rPr>
              <a:t>↓</a:t>
            </a:r>
            <a:endParaRPr lang="ru-RU" b="1" dirty="0">
              <a:latin typeface="Times New Roman"/>
              <a:ea typeface="Times New Roman"/>
            </a:endParaRPr>
          </a:p>
          <a:p>
            <a:pPr algn="ctr">
              <a:spcAft>
                <a:spcPts val="0"/>
              </a:spcAft>
            </a:pPr>
            <a:r>
              <a:rPr lang="ru-RU" dirty="0">
                <a:latin typeface="Times New Roman"/>
                <a:ea typeface="Times New Roman"/>
              </a:rPr>
              <a:t>Самостоятельное воспроизведение речевых единиц</a:t>
            </a:r>
            <a:endParaRPr lang="ru-RU" b="1" dirty="0">
              <a:latin typeface="Times New Roman"/>
              <a:ea typeface="Times New Roman"/>
            </a:endParaRPr>
          </a:p>
          <a:p>
            <a:pPr algn="ctr">
              <a:spcAft>
                <a:spcPts val="0"/>
              </a:spcAft>
            </a:pPr>
            <a:r>
              <a:rPr lang="ru-RU" dirty="0">
                <a:latin typeface="Times New Roman"/>
                <a:ea typeface="Times New Roman"/>
              </a:rPr>
              <a:t>↓</a:t>
            </a:r>
            <a:endParaRPr lang="ru-RU" b="1" dirty="0">
              <a:latin typeface="Times New Roman"/>
              <a:ea typeface="Times New Roman"/>
            </a:endParaRPr>
          </a:p>
          <a:p>
            <a:pPr algn="ctr">
              <a:spcAft>
                <a:spcPts val="0"/>
              </a:spcAft>
            </a:pPr>
            <a:r>
              <a:rPr lang="ru-RU" dirty="0">
                <a:latin typeface="Times New Roman"/>
                <a:ea typeface="Times New Roman"/>
              </a:rPr>
              <a:t>Сопоставление собственного произношения с образцом.</a:t>
            </a:r>
            <a:endParaRPr lang="ru-RU" b="1" dirty="0">
              <a:latin typeface="Times New Roman"/>
              <a:ea typeface="Times New Roman"/>
            </a:endParaRPr>
          </a:p>
          <a:p>
            <a:pPr marL="0" indent="0" algn="ctr">
              <a:spcAft>
                <a:spcPts val="0"/>
              </a:spcAft>
              <a:buNone/>
            </a:pPr>
            <a:r>
              <a:rPr lang="ru-RU" b="1" dirty="0">
                <a:latin typeface="Times New Roman"/>
                <a:ea typeface="Times New Roman"/>
              </a:rPr>
              <a:t> </a:t>
            </a:r>
          </a:p>
          <a:p>
            <a:endParaRPr lang="ru-RU" dirty="0"/>
          </a:p>
        </p:txBody>
      </p:sp>
    </p:spTree>
    <p:extLst>
      <p:ext uri="{BB962C8B-B14F-4D97-AF65-F5344CB8AC3E}">
        <p14:creationId xmlns:p14="http://schemas.microsoft.com/office/powerpoint/2010/main" val="29308231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052736"/>
          </a:xfrm>
        </p:spPr>
        <p:txBody>
          <a:bodyPr>
            <a:normAutofit/>
          </a:bodyPr>
          <a:lstStyle/>
          <a:p>
            <a:r>
              <a:rPr lang="ru-RU" sz="2400" b="1" dirty="0">
                <a:latin typeface="Times New Roman"/>
                <a:ea typeface="Times New Roman"/>
              </a:rPr>
              <a:t>Методика определения оптимального режима усиления на индивидуальных слуховых аппаратах</a:t>
            </a:r>
            <a:endParaRPr lang="ru-RU" sz="24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592820010"/>
              </p:ext>
            </p:extLst>
          </p:nvPr>
        </p:nvGraphicFramePr>
        <p:xfrm>
          <a:off x="323528" y="1052737"/>
          <a:ext cx="8640960" cy="5634568"/>
        </p:xfrm>
        <a:graphic>
          <a:graphicData uri="http://schemas.openxmlformats.org/drawingml/2006/table">
            <a:tbl>
              <a:tblPr/>
              <a:tblGrid>
                <a:gridCol w="2293090"/>
                <a:gridCol w="6347870"/>
              </a:tblGrid>
              <a:tr h="592221">
                <a:tc>
                  <a:txBody>
                    <a:bodyPr/>
                    <a:lstStyle/>
                    <a:p>
                      <a:pPr algn="ctr">
                        <a:spcAft>
                          <a:spcPts val="0"/>
                        </a:spcAft>
                      </a:pPr>
                      <a:r>
                        <a:rPr lang="ru-RU" sz="1700" dirty="0">
                          <a:effectLst/>
                          <a:latin typeface="Times New Roman"/>
                          <a:ea typeface="Times New Roman"/>
                        </a:rPr>
                        <a:t>Этапы работы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700">
                          <a:effectLst/>
                          <a:latin typeface="Times New Roman"/>
                          <a:ea typeface="Times New Roman"/>
                        </a:rPr>
                        <a:t>Содержание</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0107">
                <a:tc>
                  <a:txBody>
                    <a:bodyPr/>
                    <a:lstStyle/>
                    <a:p>
                      <a:pPr algn="ctr">
                        <a:spcAft>
                          <a:spcPts val="0"/>
                        </a:spcAft>
                      </a:pPr>
                      <a:r>
                        <a:rPr lang="en-US" sz="1700" dirty="0">
                          <a:effectLst/>
                          <a:latin typeface="Times New Roman"/>
                          <a:ea typeface="Times New Roman"/>
                        </a:rPr>
                        <a:t>I</a:t>
                      </a:r>
                      <a:r>
                        <a:rPr lang="ru-RU" sz="1700" dirty="0">
                          <a:effectLst/>
                          <a:latin typeface="Times New Roman"/>
                          <a:ea typeface="Times New Roman"/>
                        </a:rPr>
                        <a:t>. Определение исправности аппарата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9065" algn="just">
                        <a:spcAft>
                          <a:spcPts val="0"/>
                        </a:spcAft>
                      </a:pPr>
                      <a:r>
                        <a:rPr lang="ru-RU" sz="1600" dirty="0">
                          <a:effectLst/>
                          <a:latin typeface="Times New Roman"/>
                          <a:ea typeface="Times New Roman"/>
                        </a:rPr>
                        <a:t>Степень усиления аппарата выводится на максимальное значение – при хорошей зарядке источника питания слышен отчетливый свист (обратная акустическая связь). В индивидуальных слуховых аппаратах карманного типа свист прослушивается при отведении телефона на всю длину шнура.</a:t>
                      </a:r>
                    </a:p>
                    <a:p>
                      <a:pPr indent="139065" algn="just">
                        <a:spcAft>
                          <a:spcPts val="0"/>
                        </a:spcAft>
                      </a:pPr>
                      <a:r>
                        <a:rPr lang="ru-RU" sz="1600" dirty="0">
                          <a:effectLst/>
                          <a:latin typeface="Times New Roman"/>
                          <a:ea typeface="Times New Roman"/>
                        </a:rPr>
                        <a:t>Затем, установив удобную для себя степень усиления, учителю необходимо прослушать любой речевой материал: он должен звучать четко, звуковой фон аппарата не должен искажать звучания речи.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3507">
                <a:tc>
                  <a:txBody>
                    <a:bodyPr/>
                    <a:lstStyle/>
                    <a:p>
                      <a:pPr algn="ctr">
                        <a:spcAft>
                          <a:spcPts val="0"/>
                        </a:spcAft>
                      </a:pPr>
                      <a:r>
                        <a:rPr lang="en-US" sz="1700">
                          <a:effectLst/>
                          <a:latin typeface="Times New Roman"/>
                          <a:ea typeface="Times New Roman"/>
                        </a:rPr>
                        <a:t>II</a:t>
                      </a:r>
                      <a:r>
                        <a:rPr lang="ru-RU" sz="1700">
                          <a:effectLst/>
                          <a:latin typeface="Times New Roman"/>
                          <a:ea typeface="Times New Roman"/>
                        </a:rPr>
                        <a:t>. Определение частотного диапазона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indent="69215" algn="just">
                        <a:spcAft>
                          <a:spcPts val="0"/>
                        </a:spcAft>
                      </a:pPr>
                      <a:r>
                        <a:rPr lang="ru-RU" sz="1600" dirty="0">
                          <a:effectLst/>
                          <a:latin typeface="Times New Roman"/>
                          <a:ea typeface="Times New Roman"/>
                        </a:rPr>
                        <a:t>На основании данных проверок слуха учитель должен определить, на каком частотном режиме необходимо работать: при подчеркивании низких, средних или высоких частот. </a:t>
                      </a:r>
                    </a:p>
                    <a:p>
                      <a:pPr indent="635" algn="just">
                        <a:spcAft>
                          <a:spcPts val="0"/>
                        </a:spcAft>
                      </a:pPr>
                      <a:r>
                        <a:rPr lang="ru-RU" sz="1600" dirty="0">
                          <a:effectLst/>
                          <a:latin typeface="Times New Roman"/>
                          <a:ea typeface="Times New Roman"/>
                        </a:rPr>
                        <a:t>Если ребенок воспринимает ограниченный диапазон частот до 500 – 1000 Гц, то режим аппарата ставится на низкие частоты (положение </a:t>
                      </a:r>
                      <a:r>
                        <a:rPr lang="en-US" sz="1600" dirty="0">
                          <a:effectLst/>
                          <a:latin typeface="Times New Roman"/>
                          <a:ea typeface="Times New Roman"/>
                        </a:rPr>
                        <a:t>Z</a:t>
                      </a:r>
                      <a:r>
                        <a:rPr lang="ru-RU" sz="1600" dirty="0">
                          <a:effectLst/>
                          <a:latin typeface="Times New Roman"/>
                          <a:ea typeface="Times New Roman"/>
                        </a:rPr>
                        <a:t>). При объеме </a:t>
                      </a:r>
                      <a:r>
                        <a:rPr lang="ru-RU" sz="1600" dirty="0" err="1">
                          <a:effectLst/>
                          <a:latin typeface="Times New Roman"/>
                          <a:ea typeface="Times New Roman"/>
                        </a:rPr>
                        <a:t>вос</a:t>
                      </a:r>
                      <a:r>
                        <a:rPr lang="ru-RU" sz="1600" dirty="0">
                          <a:effectLst/>
                          <a:latin typeface="Times New Roman"/>
                          <a:ea typeface="Times New Roman"/>
                        </a:rPr>
                        <a:t>-принимаемых частот до 2000 – 4000 Гц режим </a:t>
                      </a:r>
                      <a:r>
                        <a:rPr lang="ru-RU" sz="1600" dirty="0" err="1" smtClean="0">
                          <a:effectLst/>
                          <a:latin typeface="Times New Roman"/>
                          <a:ea typeface="Times New Roman"/>
                        </a:rPr>
                        <a:t>аппаратаставится</a:t>
                      </a:r>
                      <a:r>
                        <a:rPr lang="ru-RU" sz="1600" dirty="0" smtClean="0">
                          <a:effectLst/>
                          <a:latin typeface="Times New Roman"/>
                          <a:ea typeface="Times New Roman"/>
                        </a:rPr>
                        <a:t> на средние частоты (</a:t>
                      </a:r>
                      <a:r>
                        <a:rPr lang="en-US" sz="1600" dirty="0" smtClean="0">
                          <a:effectLst/>
                          <a:latin typeface="Times New Roman"/>
                          <a:ea typeface="Times New Roman"/>
                        </a:rPr>
                        <a:t>N</a:t>
                      </a:r>
                      <a:r>
                        <a:rPr lang="ru-RU" sz="1600" dirty="0" smtClean="0">
                          <a:effectLst/>
                          <a:latin typeface="Times New Roman"/>
                          <a:ea typeface="Times New Roman"/>
                        </a:rPr>
                        <a:t>). Если ребенок воспринимает звуки частотой выше 4000 Гц, режим аппарата ставится на высокие частоты (</a:t>
                      </a:r>
                      <a:r>
                        <a:rPr lang="en-US" sz="1600" dirty="0" smtClean="0">
                          <a:effectLst/>
                          <a:latin typeface="Times New Roman"/>
                          <a:ea typeface="Times New Roman"/>
                        </a:rPr>
                        <a:t>H</a:t>
                      </a:r>
                      <a:r>
                        <a:rPr lang="ru-RU" sz="1600" dirty="0" smtClean="0">
                          <a:effectLst/>
                          <a:latin typeface="Times New Roman"/>
                          <a:ea typeface="Times New Roman"/>
                        </a:rPr>
                        <a:t>). </a:t>
                      </a:r>
                    </a:p>
                    <a:p>
                      <a:r>
                        <a:rPr lang="ru-RU" sz="1600" dirty="0" smtClean="0">
                          <a:effectLst/>
                          <a:latin typeface="Times New Roman"/>
                          <a:ea typeface="Times New Roman"/>
                        </a:rPr>
                        <a:t>При любом положении регулятора частоты сначала устанавливается небольшая степень усиления. </a:t>
                      </a:r>
                      <a:endParaRPr lang="ru-RU" sz="16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066091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155143842"/>
              </p:ext>
            </p:extLst>
          </p:nvPr>
        </p:nvGraphicFramePr>
        <p:xfrm>
          <a:off x="467544" y="836712"/>
          <a:ext cx="8208912" cy="5181600"/>
        </p:xfrm>
        <a:graphic>
          <a:graphicData uri="http://schemas.openxmlformats.org/drawingml/2006/table">
            <a:tbl>
              <a:tblPr/>
              <a:tblGrid>
                <a:gridCol w="2178435"/>
                <a:gridCol w="6030477"/>
              </a:tblGrid>
              <a:tr h="0">
                <a:tc>
                  <a:txBody>
                    <a:bodyPr/>
                    <a:lstStyle/>
                    <a:p>
                      <a:pPr algn="ctr">
                        <a:spcAft>
                          <a:spcPts val="0"/>
                        </a:spcAft>
                      </a:pPr>
                      <a:r>
                        <a:rPr lang="en-US" sz="2000" dirty="0">
                          <a:effectLst/>
                          <a:latin typeface="Times New Roman"/>
                          <a:ea typeface="Times New Roman"/>
                        </a:rPr>
                        <a:t>III</a:t>
                      </a:r>
                      <a:r>
                        <a:rPr lang="ru-RU" sz="2000" dirty="0">
                          <a:effectLst/>
                          <a:latin typeface="Times New Roman"/>
                          <a:ea typeface="Times New Roman"/>
                        </a:rPr>
                        <a:t>. Определение режима усиления для восприятия голоса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9065" algn="just">
                        <a:spcAft>
                          <a:spcPts val="0"/>
                        </a:spcAft>
                      </a:pPr>
                      <a:r>
                        <a:rPr lang="ru-RU" sz="2000" dirty="0">
                          <a:effectLst/>
                          <a:latin typeface="Times New Roman"/>
                          <a:ea typeface="Times New Roman"/>
                        </a:rPr>
                        <a:t>Устанавливается оптимальное расстояние, при котором реакция ребенка на голос учителя наиболее уверенная. Ученик воспринимает голос учителя </a:t>
                      </a:r>
                      <a:r>
                        <a:rPr lang="ru-RU" sz="2000" dirty="0" err="1">
                          <a:effectLst/>
                          <a:latin typeface="Times New Roman"/>
                          <a:ea typeface="Times New Roman"/>
                        </a:rPr>
                        <a:t>слухо</a:t>
                      </a:r>
                      <a:r>
                        <a:rPr lang="ru-RU" sz="2000" dirty="0">
                          <a:effectLst/>
                          <a:latin typeface="Times New Roman"/>
                          <a:ea typeface="Times New Roman"/>
                        </a:rPr>
                        <a:t>-зрительно и на слух (предъявляются хорошо знакомые слова) и поднимает руку. Если на расстоянии 1 м четкой дифференциации нет, оно может быть сокращено до 0,5 м. Таким образом определяется степень усиления на каждое ухо и на оба уха.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en-US" sz="2000">
                          <a:effectLst/>
                          <a:latin typeface="Times New Roman"/>
                          <a:ea typeface="Times New Roman"/>
                        </a:rPr>
                        <a:t>IV</a:t>
                      </a:r>
                      <a:r>
                        <a:rPr lang="ru-RU" sz="2000">
                          <a:effectLst/>
                          <a:latin typeface="Times New Roman"/>
                          <a:ea typeface="Times New Roman"/>
                        </a:rPr>
                        <a:t>. Уточнение режима усиления для разборчивого восприятия речи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9065" algn="just">
                        <a:spcAft>
                          <a:spcPts val="0"/>
                        </a:spcAft>
                      </a:pPr>
                      <a:r>
                        <a:rPr lang="ru-RU" sz="2000" dirty="0">
                          <a:effectLst/>
                          <a:latin typeface="Times New Roman"/>
                          <a:ea typeface="Times New Roman"/>
                        </a:rPr>
                        <a:t>Ученику предлагается для опознавания на слуховой основе  слова на режиме усиления слухового аппарата, определенном для восприятия голоса. Сначала определяется режим усиления на каждое ухо в отдельности, затем для бинаурального восприятия. При возникновении затруднений степень усиления увеличивается. Расстояние ребенка с аппаратом от говорящего должно быть не менее 0,5 м.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974549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b="1" dirty="0">
                <a:latin typeface="Times New Roman"/>
                <a:ea typeface="Times New Roman"/>
              </a:rPr>
              <a:t>ФОРМЫ ОРГАНИЗАЦИИ РАБОТЫ ПО РАЗВИТИЮ СЛУХОВОГО ВОСПРИЯТИЯ В ШКОЛАХ ДЛЯ ДЕТЕЙ С НАРУШЕНИЯМИ СЛУХА</a:t>
            </a:r>
            <a:endParaRPr lang="ru-RU" sz="2400" b="1" dirty="0"/>
          </a:p>
        </p:txBody>
      </p:sp>
      <p:sp>
        <p:nvSpPr>
          <p:cNvPr id="3" name="Объект 2"/>
          <p:cNvSpPr>
            <a:spLocks noGrp="1"/>
          </p:cNvSpPr>
          <p:nvPr>
            <p:ph idx="1"/>
          </p:nvPr>
        </p:nvSpPr>
        <p:spPr/>
        <p:txBody>
          <a:bodyPr/>
          <a:lstStyle/>
          <a:p>
            <a:pPr algn="ctr">
              <a:spcAft>
                <a:spcPts val="0"/>
              </a:spcAft>
            </a:pPr>
            <a:r>
              <a:rPr lang="ru-RU" sz="2400" b="1" dirty="0">
                <a:latin typeface="Times New Roman"/>
                <a:ea typeface="Times New Roman"/>
              </a:rPr>
              <a:t>Общая характеристика форм организации работы по развитию слухового восприятия</a:t>
            </a:r>
          </a:p>
          <a:p>
            <a:pPr marL="0" indent="0" algn="ctr">
              <a:spcAft>
                <a:spcPts val="0"/>
              </a:spcAft>
              <a:buNone/>
            </a:pPr>
            <a:r>
              <a:rPr lang="ru-RU" b="1" dirty="0">
                <a:latin typeface="Times New Roman"/>
                <a:ea typeface="Times New Roman"/>
              </a:rPr>
              <a:t> </a:t>
            </a:r>
          </a:p>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3823787483"/>
              </p:ext>
            </p:extLst>
          </p:nvPr>
        </p:nvGraphicFramePr>
        <p:xfrm>
          <a:off x="683566" y="2996952"/>
          <a:ext cx="8043286" cy="3079199"/>
        </p:xfrm>
        <a:graphic>
          <a:graphicData uri="http://schemas.openxmlformats.org/drawingml/2006/table">
            <a:tbl>
              <a:tblPr/>
              <a:tblGrid>
                <a:gridCol w="1339871"/>
                <a:gridCol w="1340683"/>
                <a:gridCol w="1340683"/>
                <a:gridCol w="1340683"/>
                <a:gridCol w="1340683"/>
                <a:gridCol w="1340683"/>
              </a:tblGrid>
              <a:tr h="518135">
                <a:tc gridSpan="6">
                  <a:txBody>
                    <a:bodyPr/>
                    <a:lstStyle/>
                    <a:p>
                      <a:pPr algn="ctr">
                        <a:spcAft>
                          <a:spcPts val="0"/>
                        </a:spcAft>
                      </a:pPr>
                      <a:r>
                        <a:rPr lang="ru-RU" sz="2400" dirty="0">
                          <a:effectLst/>
                          <a:latin typeface="Times New Roman"/>
                          <a:ea typeface="Times New Roman"/>
                        </a:rPr>
                        <a:t>Формы организации работы по развитию слухового восприятия</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347679">
                <a:tc>
                  <a:txBody>
                    <a:bodyPr/>
                    <a:lstStyle/>
                    <a:p>
                      <a:pPr marL="71755" marR="71755" algn="ctr">
                        <a:spcAft>
                          <a:spcPts val="0"/>
                        </a:spcAft>
                      </a:pPr>
                      <a:r>
                        <a:rPr lang="ru-RU" sz="2400">
                          <a:effectLst/>
                          <a:latin typeface="Times New Roman"/>
                          <a:ea typeface="Times New Roman"/>
                        </a:rPr>
                        <a:t>Индивиду-альные занятия</a:t>
                      </a: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spcAft>
                          <a:spcPts val="0"/>
                        </a:spcAft>
                      </a:pPr>
                      <a:r>
                        <a:rPr lang="ru-RU" sz="2400" dirty="0">
                          <a:effectLst/>
                          <a:latin typeface="Times New Roman"/>
                          <a:ea typeface="Times New Roman"/>
                        </a:rPr>
                        <a:t>Групповые занятия</a:t>
                      </a: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spcAft>
                          <a:spcPts val="0"/>
                        </a:spcAft>
                      </a:pPr>
                      <a:r>
                        <a:rPr lang="ru-RU" sz="2400" dirty="0">
                          <a:effectLst/>
                          <a:latin typeface="Times New Roman"/>
                          <a:ea typeface="Times New Roman"/>
                        </a:rPr>
                        <a:t>Фронтальные уроки</a:t>
                      </a: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spcAft>
                          <a:spcPts val="0"/>
                        </a:spcAft>
                      </a:pPr>
                      <a:r>
                        <a:rPr lang="ru-RU" sz="2400" dirty="0">
                          <a:effectLst/>
                          <a:latin typeface="Times New Roman"/>
                          <a:ea typeface="Times New Roman"/>
                        </a:rPr>
                        <a:t>Музыкально-ритмические занятия</a:t>
                      </a: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spcAft>
                          <a:spcPts val="0"/>
                        </a:spcAft>
                      </a:pPr>
                      <a:r>
                        <a:rPr lang="ru-RU" sz="2400" dirty="0">
                          <a:effectLst/>
                          <a:latin typeface="Times New Roman"/>
                          <a:ea typeface="Times New Roman"/>
                        </a:rPr>
                        <a:t>Общеобразовательные уроки</a:t>
                      </a: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spcAft>
                          <a:spcPts val="0"/>
                        </a:spcAft>
                      </a:pPr>
                      <a:r>
                        <a:rPr lang="ru-RU" sz="2400" dirty="0">
                          <a:effectLst/>
                          <a:latin typeface="Times New Roman"/>
                          <a:ea typeface="Times New Roman"/>
                        </a:rPr>
                        <a:t>Внеклассные занятия</a:t>
                      </a: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73330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b="1" dirty="0">
                <a:latin typeface="Times New Roman"/>
                <a:ea typeface="Times New Roman"/>
              </a:rPr>
              <a:t>Организация индивидуальных занятий по развитию слухового восприятия в классах глухих и  слабослышащих</a:t>
            </a:r>
            <a:br>
              <a:rPr lang="ru-RU" sz="2000" b="1" dirty="0">
                <a:latin typeface="Times New Roman"/>
                <a:ea typeface="Times New Roman"/>
              </a:rPr>
            </a:br>
            <a:r>
              <a:rPr lang="ru-RU" sz="2000" b="1" dirty="0">
                <a:latin typeface="Times New Roman"/>
                <a:ea typeface="Times New Roman"/>
              </a:rPr>
              <a:t> </a:t>
            </a:r>
            <a:endParaRPr lang="ru-RU" sz="2000" dirty="0">
              <a:effectLst/>
              <a:latin typeface="Times New Roman"/>
              <a:ea typeface="Times New Roman"/>
            </a:endParaRPr>
          </a:p>
        </p:txBody>
      </p:sp>
      <p:pic>
        <p:nvPicPr>
          <p:cNvPr id="21505" name="Picture 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412776"/>
            <a:ext cx="8136904" cy="504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73481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026023409"/>
              </p:ext>
            </p:extLst>
          </p:nvPr>
        </p:nvGraphicFramePr>
        <p:xfrm>
          <a:off x="683568" y="640080"/>
          <a:ext cx="8043286" cy="5852160"/>
        </p:xfrm>
        <a:graphic>
          <a:graphicData uri="http://schemas.openxmlformats.org/drawingml/2006/table">
            <a:tbl>
              <a:tblPr/>
              <a:tblGrid>
                <a:gridCol w="1856829"/>
                <a:gridCol w="6186457"/>
              </a:tblGrid>
              <a:tr h="4093269">
                <a:tc>
                  <a:txBody>
                    <a:bodyPr/>
                    <a:lstStyle/>
                    <a:p>
                      <a:pPr algn="ctr">
                        <a:spcAft>
                          <a:spcPts val="0"/>
                        </a:spcAft>
                      </a:pPr>
                      <a:r>
                        <a:rPr lang="ru-RU" sz="2400" dirty="0">
                          <a:effectLst/>
                          <a:latin typeface="Times New Roman"/>
                          <a:ea typeface="Times New Roman"/>
                        </a:rPr>
                        <a:t>Структура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gn="just">
                        <a:spcAft>
                          <a:spcPts val="0"/>
                        </a:spcAft>
                      </a:pPr>
                      <a:r>
                        <a:rPr lang="ru-RU" sz="2400" dirty="0">
                          <a:effectLst/>
                          <a:latin typeface="Times New Roman"/>
                          <a:ea typeface="Times New Roman"/>
                        </a:rPr>
                        <a:t>Зависит от темы и задач индивидуального занятия, этапа формирования слуховых представлений ребенка. </a:t>
                      </a:r>
                    </a:p>
                    <a:p>
                      <a:pPr marL="69850" algn="just">
                        <a:spcAft>
                          <a:spcPts val="0"/>
                        </a:spcAft>
                      </a:pPr>
                      <a:r>
                        <a:rPr lang="ru-RU" sz="2400" dirty="0">
                          <a:effectLst/>
                          <a:latin typeface="Times New Roman"/>
                          <a:ea typeface="Times New Roman"/>
                        </a:rPr>
                        <a:t>Л.П. Назарова рекомендует следующую структуру:</a:t>
                      </a:r>
                    </a:p>
                    <a:p>
                      <a:pPr marL="742950" lvl="1" indent="-285750" algn="just">
                        <a:spcAft>
                          <a:spcPts val="0"/>
                        </a:spcAft>
                        <a:buFont typeface="+mj-lt"/>
                        <a:buAutoNum type="arabicPeriod"/>
                        <a:tabLst>
                          <a:tab pos="346710" algn="l"/>
                          <a:tab pos="914400" algn="l"/>
                        </a:tabLst>
                      </a:pPr>
                      <a:r>
                        <a:rPr lang="ru-RU" sz="2400" dirty="0">
                          <a:effectLst/>
                          <a:latin typeface="Times New Roman"/>
                          <a:ea typeface="Times New Roman"/>
                        </a:rPr>
                        <a:t>Различение материала разговорного характера.</a:t>
                      </a:r>
                    </a:p>
                    <a:p>
                      <a:pPr marL="742950" lvl="1" indent="-285750" algn="just">
                        <a:spcAft>
                          <a:spcPts val="0"/>
                        </a:spcAft>
                        <a:buFont typeface="+mj-lt"/>
                        <a:buAutoNum type="arabicPeriod"/>
                        <a:tabLst>
                          <a:tab pos="346710" algn="l"/>
                          <a:tab pos="914400" algn="l"/>
                        </a:tabLst>
                      </a:pPr>
                      <a:r>
                        <a:rPr lang="ru-RU" sz="2400" dirty="0">
                          <a:effectLst/>
                          <a:latin typeface="Times New Roman"/>
                          <a:ea typeface="Times New Roman"/>
                        </a:rPr>
                        <a:t>Усвоение нового речевого материала (с использованием ЗУА коллективного назначения).</a:t>
                      </a:r>
                    </a:p>
                    <a:p>
                      <a:pPr marL="742950" lvl="1" indent="-285750" algn="just">
                        <a:spcAft>
                          <a:spcPts val="0"/>
                        </a:spcAft>
                        <a:buFont typeface="+mj-lt"/>
                        <a:buAutoNum type="arabicPeriod"/>
                        <a:tabLst>
                          <a:tab pos="346710" algn="l"/>
                          <a:tab pos="914400" algn="l"/>
                        </a:tabLst>
                      </a:pPr>
                      <a:r>
                        <a:rPr lang="ru-RU" sz="2400" dirty="0">
                          <a:effectLst/>
                          <a:latin typeface="Times New Roman"/>
                          <a:ea typeface="Times New Roman"/>
                        </a:rPr>
                        <a:t>Закрепление материала, воспринятого на слух с помощью звукоусиливающей аппаратуры.</a:t>
                      </a:r>
                    </a:p>
                    <a:p>
                      <a:pPr marL="742950" lvl="1" indent="-285750" algn="just">
                        <a:spcAft>
                          <a:spcPts val="0"/>
                        </a:spcAft>
                        <a:buFont typeface="+mj-lt"/>
                        <a:buAutoNum type="arabicPeriod"/>
                        <a:tabLst>
                          <a:tab pos="346710" algn="l"/>
                          <a:tab pos="914400" algn="l"/>
                        </a:tabLst>
                      </a:pPr>
                      <a:r>
                        <a:rPr lang="ru-RU" sz="2400" dirty="0">
                          <a:effectLst/>
                          <a:latin typeface="Times New Roman"/>
                          <a:ea typeface="Times New Roman"/>
                        </a:rPr>
                        <a:t>Различение материала на слух без опоры на звукоусиливающую аппаратуру.</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7348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770620984"/>
              </p:ext>
            </p:extLst>
          </p:nvPr>
        </p:nvGraphicFramePr>
        <p:xfrm>
          <a:off x="539554" y="620688"/>
          <a:ext cx="8136903" cy="5832647"/>
        </p:xfrm>
        <a:graphic>
          <a:graphicData uri="http://schemas.openxmlformats.org/drawingml/2006/table">
            <a:tbl>
              <a:tblPr/>
              <a:tblGrid>
                <a:gridCol w="2661977"/>
                <a:gridCol w="2737463"/>
                <a:gridCol w="2737463"/>
              </a:tblGrid>
              <a:tr h="332239">
                <a:tc rowSpan="2">
                  <a:txBody>
                    <a:bodyPr/>
                    <a:lstStyle/>
                    <a:p>
                      <a:pPr algn="ctr">
                        <a:spcAft>
                          <a:spcPts val="0"/>
                        </a:spcAft>
                      </a:pPr>
                      <a:r>
                        <a:rPr lang="ru-RU" sz="1800" dirty="0">
                          <a:effectLst/>
                          <a:latin typeface="Times New Roman"/>
                          <a:ea typeface="Times New Roman"/>
                        </a:rPr>
                        <a:t>Характеристики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ru-RU" sz="1350" dirty="0">
                          <a:effectLst/>
                          <a:latin typeface="Times New Roman"/>
                          <a:ea typeface="Times New Roman"/>
                        </a:rPr>
                        <a:t>Особенности организации</a:t>
                      </a:r>
                      <a:endParaRPr lang="ru-RU"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332239">
                <a:tc vMerge="1">
                  <a:txBody>
                    <a:bodyPr/>
                    <a:lstStyle/>
                    <a:p>
                      <a:endParaRPr lang="ru-RU"/>
                    </a:p>
                  </a:txBody>
                  <a:tcPr/>
                </a:tc>
                <a:tc>
                  <a:txBody>
                    <a:bodyPr/>
                    <a:lstStyle/>
                    <a:p>
                      <a:pPr algn="ctr">
                        <a:spcAft>
                          <a:spcPts val="0"/>
                        </a:spcAft>
                      </a:pPr>
                      <a:r>
                        <a:rPr lang="ru-RU" sz="1800" dirty="0">
                          <a:effectLst/>
                          <a:latin typeface="Times New Roman"/>
                          <a:ea typeface="Times New Roman"/>
                        </a:rPr>
                        <a:t>в классах глухих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в классах слабослышащих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68169">
                <a:tc>
                  <a:txBody>
                    <a:bodyPr/>
                    <a:lstStyle/>
                    <a:p>
                      <a:pPr algn="ctr">
                        <a:spcAft>
                          <a:spcPts val="0"/>
                        </a:spcAft>
                      </a:pPr>
                      <a:r>
                        <a:rPr lang="ru-RU" sz="1800">
                          <a:effectLst/>
                          <a:latin typeface="Times New Roman"/>
                          <a:ea typeface="Times New Roman"/>
                        </a:rPr>
                        <a:t>Использование звукоусиливающей аппаратуры (ЗУА)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1285" algn="just">
                        <a:spcAft>
                          <a:spcPts val="0"/>
                        </a:spcAft>
                      </a:pPr>
                      <a:r>
                        <a:rPr lang="ru-RU" sz="1800" dirty="0">
                          <a:effectLst/>
                          <a:latin typeface="Times New Roman"/>
                          <a:ea typeface="Times New Roman"/>
                        </a:rPr>
                        <a:t>Используются разные типы ЗУА:</a:t>
                      </a:r>
                    </a:p>
                    <a:p>
                      <a:pPr algn="just">
                        <a:spcAft>
                          <a:spcPts val="0"/>
                        </a:spcAft>
                        <a:tabLst>
                          <a:tab pos="121285" algn="l"/>
                        </a:tabLst>
                      </a:pPr>
                      <a:r>
                        <a:rPr lang="ru-RU" sz="1800" dirty="0">
                          <a:effectLst/>
                          <a:latin typeface="Times New Roman"/>
                          <a:ea typeface="Times New Roman"/>
                        </a:rPr>
                        <a:t>● в 1 – 3 классах – </a:t>
                      </a:r>
                      <a:r>
                        <a:rPr lang="ru-RU" sz="1800" dirty="0" err="1">
                          <a:effectLst/>
                          <a:latin typeface="Times New Roman"/>
                          <a:ea typeface="Times New Roman"/>
                        </a:rPr>
                        <a:t>стацио-нарная</a:t>
                      </a:r>
                      <a:r>
                        <a:rPr lang="ru-RU" sz="1800" dirty="0">
                          <a:effectLst/>
                          <a:latin typeface="Times New Roman"/>
                          <a:ea typeface="Times New Roman"/>
                        </a:rPr>
                        <a:t> звукоусиливающая аппаратура;</a:t>
                      </a:r>
                    </a:p>
                    <a:p>
                      <a:pPr algn="just">
                        <a:spcAft>
                          <a:spcPts val="0"/>
                        </a:spcAft>
                        <a:tabLst>
                          <a:tab pos="121285" algn="l"/>
                        </a:tabLst>
                      </a:pPr>
                      <a:r>
                        <a:rPr lang="ru-RU" sz="1800" dirty="0">
                          <a:effectLst/>
                          <a:latin typeface="Times New Roman"/>
                          <a:ea typeface="Times New Roman"/>
                        </a:rPr>
                        <a:t>● со </a:t>
                      </a:r>
                      <a:r>
                        <a:rPr lang="en-US" sz="1800" dirty="0">
                          <a:effectLst/>
                          <a:latin typeface="Times New Roman"/>
                          <a:ea typeface="Times New Roman"/>
                        </a:rPr>
                        <a:t>II</a:t>
                      </a:r>
                      <a:r>
                        <a:rPr lang="ru-RU" sz="1800" dirty="0">
                          <a:effectLst/>
                          <a:latin typeface="Times New Roman"/>
                          <a:ea typeface="Times New Roman"/>
                        </a:rPr>
                        <a:t> полугодия 3 класса начинают использоваться индивидуальные слуховые аппараты;</a:t>
                      </a:r>
                    </a:p>
                    <a:p>
                      <a:pPr algn="just">
                        <a:spcAft>
                          <a:spcPts val="0"/>
                        </a:spcAft>
                        <a:tabLst>
                          <a:tab pos="121285" algn="l"/>
                        </a:tabLst>
                      </a:pPr>
                      <a:r>
                        <a:rPr lang="ru-RU" sz="1800" dirty="0">
                          <a:effectLst/>
                          <a:latin typeface="Times New Roman"/>
                          <a:ea typeface="Times New Roman"/>
                        </a:rPr>
                        <a:t>● с 5 класса используются только индивидуальные слуховые аппараты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2080" algn="just">
                        <a:spcAft>
                          <a:spcPts val="0"/>
                        </a:spcAft>
                      </a:pPr>
                      <a:r>
                        <a:rPr lang="ru-RU" sz="1800" dirty="0">
                          <a:effectLst/>
                          <a:latin typeface="Times New Roman"/>
                          <a:ea typeface="Times New Roman"/>
                        </a:rPr>
                        <a:t>Предусматривается работа с ЗУА и без нее. Работа без ЗУА занимает около 1/3 </a:t>
                      </a:r>
                      <a:r>
                        <a:rPr lang="ru-RU" sz="1800" dirty="0" smtClean="0">
                          <a:effectLst/>
                          <a:latin typeface="Times New Roman"/>
                          <a:ea typeface="Times New Roman"/>
                        </a:rPr>
                        <a:t>части </a:t>
                      </a:r>
                      <a:r>
                        <a:rPr lang="ru-RU" sz="1800" dirty="0">
                          <a:effectLst/>
                          <a:latin typeface="Times New Roman"/>
                          <a:ea typeface="Times New Roman"/>
                        </a:rPr>
                        <a:t>общего времени; около</a:t>
                      </a:r>
                      <a:br>
                        <a:rPr lang="ru-RU" sz="1800" dirty="0">
                          <a:effectLst/>
                          <a:latin typeface="Times New Roman"/>
                          <a:ea typeface="Times New Roman"/>
                        </a:rPr>
                      </a:br>
                      <a:r>
                        <a:rPr lang="ru-RU" sz="1800" dirty="0">
                          <a:effectLst/>
                          <a:latin typeface="Times New Roman"/>
                          <a:ea typeface="Times New Roman"/>
                        </a:rPr>
                        <a:t>2-х минут отводится на </a:t>
                      </a:r>
                      <a:r>
                        <a:rPr lang="ru-RU" sz="1800" dirty="0" smtClean="0">
                          <a:effectLst/>
                          <a:latin typeface="Times New Roman"/>
                          <a:ea typeface="Times New Roman"/>
                        </a:rPr>
                        <a:t>восприятие </a:t>
                      </a:r>
                      <a:r>
                        <a:rPr lang="ru-RU" sz="1800" dirty="0">
                          <a:effectLst/>
                          <a:latin typeface="Times New Roman"/>
                          <a:ea typeface="Times New Roman"/>
                        </a:rPr>
                        <a:t>шепотной речи.</a:t>
                      </a:r>
                    </a:p>
                    <a:p>
                      <a:pPr marL="635" indent="138430" algn="just">
                        <a:spcAft>
                          <a:spcPts val="0"/>
                        </a:spcAft>
                      </a:pPr>
                      <a:r>
                        <a:rPr lang="ru-RU" sz="1800" dirty="0">
                          <a:effectLst/>
                          <a:latin typeface="Times New Roman"/>
                          <a:ea typeface="Times New Roman"/>
                        </a:rPr>
                        <a:t>На начальных этапах </a:t>
                      </a:r>
                      <a:r>
                        <a:rPr lang="ru-RU" sz="1800" dirty="0" err="1">
                          <a:effectLst/>
                          <a:latin typeface="Times New Roman"/>
                          <a:ea typeface="Times New Roman"/>
                        </a:rPr>
                        <a:t>ис</a:t>
                      </a:r>
                      <a:r>
                        <a:rPr lang="ru-RU" sz="1800" dirty="0">
                          <a:effectLst/>
                          <a:latin typeface="Times New Roman"/>
                          <a:ea typeface="Times New Roman"/>
                        </a:rPr>
                        <a:t>-пользуется стационарная </a:t>
                      </a:r>
                      <a:r>
                        <a:rPr lang="be-BY" sz="1800" spc="-100" dirty="0">
                          <a:effectLst/>
                          <a:latin typeface="Times New Roman"/>
                          <a:ea typeface="Times New Roman"/>
                        </a:rPr>
                        <a:t>ЗУА</a:t>
                      </a:r>
                      <a:r>
                        <a:rPr lang="ru-RU" sz="1800" spc="-100" dirty="0">
                          <a:effectLst/>
                          <a:latin typeface="Times New Roman"/>
                          <a:ea typeface="Times New Roman"/>
                        </a:rPr>
                        <a:t>,</a:t>
                      </a:r>
                      <a:r>
                        <a:rPr lang="ru-RU" sz="1800" dirty="0">
                          <a:effectLst/>
                          <a:latin typeface="Times New Roman"/>
                          <a:ea typeface="Times New Roman"/>
                        </a:rPr>
                        <a:t> что обусловлено </a:t>
                      </a:r>
                      <a:r>
                        <a:rPr lang="ru-RU" sz="1800" dirty="0" smtClean="0">
                          <a:effectLst/>
                          <a:latin typeface="Times New Roman"/>
                          <a:ea typeface="Times New Roman"/>
                        </a:rPr>
                        <a:t>необходимостью </a:t>
                      </a:r>
                      <a:r>
                        <a:rPr lang="ru-RU" sz="1800" dirty="0">
                          <a:effectLst/>
                          <a:latin typeface="Times New Roman"/>
                          <a:ea typeface="Times New Roman"/>
                        </a:rPr>
                        <a:t>адаптации </a:t>
                      </a:r>
                      <a:r>
                        <a:rPr lang="ru-RU" sz="1800" dirty="0" smtClean="0">
                          <a:effectLst/>
                          <a:latin typeface="Times New Roman"/>
                          <a:ea typeface="Times New Roman"/>
                        </a:rPr>
                        <a:t>детей </a:t>
                      </a:r>
                      <a:r>
                        <a:rPr lang="ru-RU" sz="1800" dirty="0">
                          <a:effectLst/>
                          <a:latin typeface="Times New Roman"/>
                          <a:ea typeface="Times New Roman"/>
                        </a:rPr>
                        <a:t>к новым условиям. Со </a:t>
                      </a:r>
                      <a:r>
                        <a:rPr lang="en-US" sz="1800" dirty="0">
                          <a:effectLst/>
                          <a:latin typeface="Times New Roman"/>
                          <a:ea typeface="Times New Roman"/>
                        </a:rPr>
                        <a:t>II</a:t>
                      </a:r>
                      <a:r>
                        <a:rPr lang="ru-RU" sz="1800" dirty="0">
                          <a:effectLst/>
                          <a:latin typeface="Times New Roman"/>
                          <a:ea typeface="Times New Roman"/>
                        </a:rPr>
                        <a:t> полугодия </a:t>
                      </a:r>
                      <a:r>
                        <a:rPr lang="ru-RU" sz="1800" dirty="0" smtClean="0">
                          <a:effectLst/>
                          <a:latin typeface="Times New Roman"/>
                          <a:ea typeface="Times New Roman"/>
                        </a:rPr>
                        <a:t>подготовительного </a:t>
                      </a:r>
                      <a:r>
                        <a:rPr lang="ru-RU" sz="1800" dirty="0">
                          <a:effectLst/>
                          <a:latin typeface="Times New Roman"/>
                          <a:ea typeface="Times New Roman"/>
                        </a:rPr>
                        <a:t>класса используются только индивидуальные слуховые аппараты.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83024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781484260"/>
              </p:ext>
            </p:extLst>
          </p:nvPr>
        </p:nvGraphicFramePr>
        <p:xfrm>
          <a:off x="827584" y="692696"/>
          <a:ext cx="7560839" cy="5328592"/>
        </p:xfrm>
        <a:graphic>
          <a:graphicData uri="http://schemas.openxmlformats.org/drawingml/2006/table">
            <a:tbl>
              <a:tblPr/>
              <a:tblGrid>
                <a:gridCol w="1994914"/>
                <a:gridCol w="2744056"/>
                <a:gridCol w="2821869"/>
              </a:tblGrid>
              <a:tr h="5328592">
                <a:tc>
                  <a:txBody>
                    <a:bodyPr/>
                    <a:lstStyle/>
                    <a:p>
                      <a:pPr algn="ctr">
                        <a:spcAft>
                          <a:spcPts val="0"/>
                        </a:spcAft>
                      </a:pPr>
                      <a:r>
                        <a:rPr lang="ru-RU" sz="2000" dirty="0">
                          <a:effectLst/>
                          <a:latin typeface="Times New Roman"/>
                          <a:ea typeface="Times New Roman"/>
                        </a:rPr>
                        <a:t>Основной способ восприятия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2070" algn="just">
                        <a:spcAft>
                          <a:spcPts val="0"/>
                        </a:spcAft>
                      </a:pPr>
                      <a:r>
                        <a:rPr lang="ru-RU" sz="2000" dirty="0">
                          <a:effectLst/>
                          <a:latin typeface="Times New Roman"/>
                          <a:ea typeface="Times New Roman"/>
                        </a:rPr>
                        <a:t>С 1 по 5 классы основной способ восприятия матери-ала – слуховое. </a:t>
                      </a:r>
                      <a:r>
                        <a:rPr lang="ru-RU" sz="2000" dirty="0" err="1">
                          <a:effectLst/>
                          <a:latin typeface="Times New Roman"/>
                          <a:ea typeface="Times New Roman"/>
                        </a:rPr>
                        <a:t>Слухо</a:t>
                      </a:r>
                      <a:r>
                        <a:rPr lang="ru-RU" sz="2000" dirty="0">
                          <a:effectLst/>
                          <a:latin typeface="Times New Roman"/>
                          <a:ea typeface="Times New Roman"/>
                        </a:rPr>
                        <a:t>-зри-тельное восприятие </a:t>
                      </a:r>
                      <a:r>
                        <a:rPr lang="ru-RU" sz="2000" dirty="0" smtClean="0">
                          <a:effectLst/>
                          <a:latin typeface="Times New Roman"/>
                          <a:ea typeface="Times New Roman"/>
                        </a:rPr>
                        <a:t>используется </a:t>
                      </a:r>
                      <a:r>
                        <a:rPr lang="ru-RU" sz="2000" dirty="0">
                          <a:effectLst/>
                          <a:latin typeface="Times New Roman"/>
                          <a:ea typeface="Times New Roman"/>
                        </a:rPr>
                        <a:t>как вспомогательное средство. </a:t>
                      </a:r>
                      <a:r>
                        <a:rPr lang="ru-RU" sz="2000" spc="-100" dirty="0">
                          <a:effectLst/>
                          <a:latin typeface="Times New Roman"/>
                          <a:ea typeface="Times New Roman"/>
                        </a:rPr>
                        <a:t>С 6 класса</a:t>
                      </a:r>
                      <a:r>
                        <a:rPr lang="ru-RU" sz="2000" dirty="0">
                          <a:effectLst/>
                          <a:latin typeface="Times New Roman"/>
                          <a:ea typeface="Times New Roman"/>
                        </a:rPr>
                        <a:t> – </a:t>
                      </a:r>
                      <a:r>
                        <a:rPr lang="ru-RU" sz="2000" dirty="0" err="1">
                          <a:effectLst/>
                          <a:latin typeface="Times New Roman"/>
                          <a:ea typeface="Times New Roman"/>
                        </a:rPr>
                        <a:t>слухо</a:t>
                      </a:r>
                      <a:r>
                        <a:rPr lang="ru-RU" sz="2000" dirty="0">
                          <a:effectLst/>
                          <a:latin typeface="Times New Roman"/>
                          <a:ea typeface="Times New Roman"/>
                        </a:rPr>
                        <a:t>-зрительное восприятие </a:t>
                      </a:r>
                      <a:r>
                        <a:rPr lang="ru-RU" sz="2000" dirty="0" smtClean="0">
                          <a:effectLst/>
                          <a:latin typeface="Times New Roman"/>
                          <a:ea typeface="Times New Roman"/>
                        </a:rPr>
                        <a:t>речевого </a:t>
                      </a:r>
                      <a:r>
                        <a:rPr lang="ru-RU" sz="2000" spc="-100" dirty="0">
                          <a:effectLst/>
                          <a:latin typeface="Times New Roman"/>
                          <a:ea typeface="Times New Roman"/>
                        </a:rPr>
                        <a:t>материала с последую</a:t>
                      </a:r>
                      <a:r>
                        <a:rPr lang="be-BY" sz="2000" spc="-100" dirty="0">
                          <a:effectLst/>
                          <a:latin typeface="Times New Roman"/>
                          <a:ea typeface="Times New Roman"/>
                        </a:rPr>
                        <a:t>-</a:t>
                      </a:r>
                      <a:r>
                        <a:rPr lang="ru-RU" sz="2000" spc="-100" dirty="0" err="1">
                          <a:effectLst/>
                          <a:latin typeface="Times New Roman"/>
                          <a:ea typeface="Times New Roman"/>
                        </a:rPr>
                        <a:t>щим</a:t>
                      </a:r>
                      <a:r>
                        <a:rPr lang="ru-RU" sz="2000" spc="-100" dirty="0">
                          <a:effectLst/>
                          <a:latin typeface="Times New Roman"/>
                          <a:ea typeface="Times New Roman"/>
                        </a:rPr>
                        <a:t> </a:t>
                      </a:r>
                      <a:r>
                        <a:rPr lang="ru-RU" sz="2000" dirty="0">
                          <a:effectLst/>
                          <a:latin typeface="Times New Roman"/>
                          <a:ea typeface="Times New Roman"/>
                        </a:rPr>
                        <a:t>опознаванием</a:t>
                      </a:r>
                      <a:r>
                        <a:rPr lang="ru-RU" sz="2000" spc="-100" dirty="0">
                          <a:effectLst/>
                          <a:latin typeface="Times New Roman"/>
                          <a:ea typeface="Times New Roman"/>
                        </a:rPr>
                        <a:t> </a:t>
                      </a:r>
                      <a:r>
                        <a:rPr lang="ru-RU" sz="2000" dirty="0">
                          <a:effectLst/>
                          <a:latin typeface="Times New Roman"/>
                          <a:ea typeface="Times New Roman"/>
                        </a:rPr>
                        <a:t>на слух.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2070" algn="just">
                        <a:spcAft>
                          <a:spcPts val="0"/>
                        </a:spcAft>
                      </a:pPr>
                      <a:r>
                        <a:rPr lang="ru-RU" sz="2000" dirty="0">
                          <a:effectLst/>
                          <a:latin typeface="Times New Roman"/>
                          <a:ea typeface="Times New Roman"/>
                        </a:rPr>
                        <a:t>Основной способ </a:t>
                      </a:r>
                      <a:r>
                        <a:rPr lang="ru-RU" sz="2000" dirty="0" smtClean="0">
                          <a:effectLst/>
                          <a:latin typeface="Times New Roman"/>
                          <a:ea typeface="Times New Roman"/>
                        </a:rPr>
                        <a:t>восприятия </a:t>
                      </a:r>
                      <a:r>
                        <a:rPr lang="ru-RU" sz="2000" dirty="0">
                          <a:effectLst/>
                          <a:latin typeface="Times New Roman"/>
                          <a:ea typeface="Times New Roman"/>
                        </a:rPr>
                        <a:t>– слуховое. </a:t>
                      </a:r>
                      <a:r>
                        <a:rPr lang="ru-RU" sz="2000" dirty="0" err="1" smtClean="0">
                          <a:effectLst/>
                          <a:latin typeface="Times New Roman"/>
                          <a:ea typeface="Times New Roman"/>
                        </a:rPr>
                        <a:t>Слухо</a:t>
                      </a:r>
                      <a:r>
                        <a:rPr lang="ru-RU" sz="2000" dirty="0" smtClean="0">
                          <a:effectLst/>
                          <a:latin typeface="Times New Roman"/>
                          <a:ea typeface="Times New Roman"/>
                        </a:rPr>
                        <a:t>-зрительное </a:t>
                      </a:r>
                      <a:r>
                        <a:rPr lang="ru-RU" sz="2000" dirty="0">
                          <a:effectLst/>
                          <a:latin typeface="Times New Roman"/>
                          <a:ea typeface="Times New Roman"/>
                        </a:rPr>
                        <a:t>используется при возникновении затруднений.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821109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284419553"/>
              </p:ext>
            </p:extLst>
          </p:nvPr>
        </p:nvGraphicFramePr>
        <p:xfrm>
          <a:off x="467544" y="476672"/>
          <a:ext cx="8352927" cy="6096000"/>
        </p:xfrm>
        <a:graphic>
          <a:graphicData uri="http://schemas.openxmlformats.org/drawingml/2006/table">
            <a:tbl>
              <a:tblPr/>
              <a:tblGrid>
                <a:gridCol w="2203905"/>
                <a:gridCol w="6149022"/>
              </a:tblGrid>
              <a:tr h="5306749">
                <a:tc>
                  <a:txBody>
                    <a:bodyPr/>
                    <a:lstStyle/>
                    <a:p>
                      <a:pPr algn="ctr">
                        <a:spcAft>
                          <a:spcPts val="0"/>
                        </a:spcAft>
                      </a:pPr>
                      <a:r>
                        <a:rPr lang="ru-RU" sz="2000" dirty="0">
                          <a:effectLst/>
                          <a:latin typeface="Times New Roman"/>
                          <a:ea typeface="Times New Roman"/>
                        </a:rPr>
                        <a:t>Планирование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69850" algn="just">
                        <a:spcAft>
                          <a:spcPts val="0"/>
                        </a:spcAft>
                      </a:pPr>
                      <a:r>
                        <a:rPr lang="ru-RU" sz="2000" dirty="0">
                          <a:effectLst/>
                          <a:latin typeface="Times New Roman"/>
                          <a:ea typeface="Times New Roman"/>
                        </a:rPr>
                        <a:t>Включает несколько </a:t>
                      </a:r>
                      <a:r>
                        <a:rPr lang="ru-RU" sz="2000" i="1" dirty="0">
                          <a:effectLst/>
                          <a:latin typeface="Times New Roman"/>
                          <a:ea typeface="Times New Roman"/>
                        </a:rPr>
                        <a:t>обязательных компонентов</a:t>
                      </a:r>
                      <a:r>
                        <a:rPr lang="ru-RU" sz="2000" dirty="0">
                          <a:effectLst/>
                          <a:latin typeface="Times New Roman"/>
                          <a:ea typeface="Times New Roman"/>
                        </a:rPr>
                        <a:t>:</a:t>
                      </a:r>
                    </a:p>
                    <a:p>
                      <a:pPr marL="342900" lvl="0" indent="-342900" algn="just">
                        <a:spcAft>
                          <a:spcPts val="0"/>
                        </a:spcAft>
                        <a:buFont typeface="+mj-lt"/>
                        <a:buAutoNum type="arabicPeriod"/>
                        <a:tabLst>
                          <a:tab pos="346710" algn="l"/>
                        </a:tabLst>
                      </a:pPr>
                      <a:r>
                        <a:rPr lang="ru-RU" sz="2000" dirty="0">
                          <a:effectLst/>
                          <a:latin typeface="Times New Roman"/>
                          <a:ea typeface="Times New Roman"/>
                        </a:rPr>
                        <a:t>Тема занятия. Определяется четвертным планом. Должна быть четко сформулирована и </a:t>
                      </a:r>
                      <a:r>
                        <a:rPr lang="ru-RU" sz="2000" dirty="0" err="1">
                          <a:effectLst/>
                          <a:latin typeface="Times New Roman"/>
                          <a:ea typeface="Times New Roman"/>
                        </a:rPr>
                        <a:t>отдифферен-цирована</a:t>
                      </a:r>
                      <a:r>
                        <a:rPr lang="ru-RU" sz="2000" dirty="0">
                          <a:effectLst/>
                          <a:latin typeface="Times New Roman"/>
                          <a:ea typeface="Times New Roman"/>
                        </a:rPr>
                        <a:t> от задач. (Например: Текст «Весна пришла» или: Диалог «У врача»).</a:t>
                      </a:r>
                    </a:p>
                    <a:p>
                      <a:pPr marL="342900" lvl="0" indent="-342900" algn="just">
                        <a:spcAft>
                          <a:spcPts val="0"/>
                        </a:spcAft>
                        <a:buFont typeface="+mj-lt"/>
                        <a:buAutoNum type="arabicPeriod"/>
                        <a:tabLst>
                          <a:tab pos="346710" algn="l"/>
                        </a:tabLst>
                      </a:pPr>
                      <a:r>
                        <a:rPr lang="ru-RU" sz="2000" dirty="0">
                          <a:effectLst/>
                          <a:latin typeface="Times New Roman"/>
                          <a:ea typeface="Times New Roman"/>
                        </a:rPr>
                        <a:t>Задачи формулируются с учетом того, как ученик подготовлен к усвоению темы. Формулировка задачи должна включать: а) этап формирования слуховых представлений; б) характер используемого материала; в) способ восприятия материала. (Например: «Формировать умение различать фразы из текста на </a:t>
                      </a:r>
                      <a:r>
                        <a:rPr lang="ru-RU" sz="2000" dirty="0" err="1">
                          <a:effectLst/>
                          <a:latin typeface="Times New Roman"/>
                          <a:ea typeface="Times New Roman"/>
                        </a:rPr>
                        <a:t>слухо</a:t>
                      </a:r>
                      <a:r>
                        <a:rPr lang="ru-RU" sz="2000" dirty="0">
                          <a:effectLst/>
                          <a:latin typeface="Times New Roman"/>
                          <a:ea typeface="Times New Roman"/>
                        </a:rPr>
                        <a:t>-зрительной основе». Или: «Развивать умение опознавать материал разговорно-обиходного характера на слух»).</a:t>
                      </a:r>
                    </a:p>
                    <a:p>
                      <a:pPr marL="342900" lvl="0" indent="-342900" algn="just">
                        <a:spcAft>
                          <a:spcPts val="0"/>
                        </a:spcAft>
                        <a:buFont typeface="+mj-lt"/>
                        <a:buAutoNum type="arabicPeriod"/>
                        <a:tabLst>
                          <a:tab pos="346710" algn="l"/>
                        </a:tabLst>
                      </a:pPr>
                      <a:r>
                        <a:rPr lang="ru-RU" sz="2000" dirty="0">
                          <a:effectLst/>
                          <a:latin typeface="Times New Roman"/>
                          <a:ea typeface="Times New Roman"/>
                        </a:rPr>
                        <a:t>Структура: Должны быть обозначены структурные элементы занятия и используемые виды работ.</a:t>
                      </a:r>
                    </a:p>
                    <a:p>
                      <a:pPr indent="121285" algn="just">
                        <a:spcAft>
                          <a:spcPts val="0"/>
                        </a:spcAft>
                      </a:pPr>
                      <a:r>
                        <a:rPr lang="ru-RU" sz="2000" i="1" dirty="0">
                          <a:effectLst/>
                          <a:latin typeface="Times New Roman"/>
                          <a:ea typeface="Times New Roman"/>
                        </a:rPr>
                        <a:t>Дополнительными компонентами</a:t>
                      </a:r>
                      <a:r>
                        <a:rPr lang="ru-RU" sz="2000" dirty="0">
                          <a:effectLst/>
                          <a:latin typeface="Times New Roman"/>
                          <a:ea typeface="Times New Roman"/>
                        </a:rPr>
                        <a:t> плана могут быть: </a:t>
                      </a:r>
                      <a:r>
                        <a:rPr lang="ru-RU" sz="2000" dirty="0" smtClean="0">
                          <a:effectLst/>
                          <a:latin typeface="Times New Roman"/>
                          <a:ea typeface="Times New Roman"/>
                        </a:rPr>
                        <a:t>дидактический </a:t>
                      </a:r>
                      <a:r>
                        <a:rPr lang="ru-RU" sz="2000" spc="-100" dirty="0">
                          <a:effectLst/>
                          <a:latin typeface="Times New Roman"/>
                          <a:ea typeface="Times New Roman"/>
                        </a:rPr>
                        <a:t>материал, речевой</a:t>
                      </a:r>
                      <a:r>
                        <a:rPr lang="ru-RU" sz="2000" dirty="0">
                          <a:effectLst/>
                          <a:latin typeface="Times New Roman"/>
                          <a:ea typeface="Times New Roman"/>
                        </a:rPr>
                        <a:t> материал, примечания и др.</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198713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b="1" dirty="0">
                <a:latin typeface="Times New Roman"/>
                <a:ea typeface="Times New Roman"/>
              </a:rPr>
              <a:t>Организация групповых занятий в классах глухих и  слабослышащих</a:t>
            </a:r>
            <a:br>
              <a:rPr lang="ru-RU" sz="2000" b="1" dirty="0">
                <a:latin typeface="Times New Roman"/>
                <a:ea typeface="Times New Roman"/>
              </a:rPr>
            </a:br>
            <a:endParaRPr lang="ru-RU" sz="2000" dirty="0"/>
          </a:p>
        </p:txBody>
      </p:sp>
      <p:pic>
        <p:nvPicPr>
          <p:cNvPr id="26625" name="Picture 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1268760"/>
            <a:ext cx="7848872"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8608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636032097"/>
              </p:ext>
            </p:extLst>
          </p:nvPr>
        </p:nvGraphicFramePr>
        <p:xfrm>
          <a:off x="251520" y="260648"/>
          <a:ext cx="8496944" cy="6204671"/>
        </p:xfrm>
        <a:graphic>
          <a:graphicData uri="http://schemas.openxmlformats.org/drawingml/2006/table">
            <a:tbl>
              <a:tblPr/>
              <a:tblGrid>
                <a:gridCol w="2172461"/>
                <a:gridCol w="6324483"/>
              </a:tblGrid>
              <a:tr h="1917829">
                <a:tc>
                  <a:txBody>
                    <a:bodyPr/>
                    <a:lstStyle/>
                    <a:p>
                      <a:pPr algn="ctr">
                        <a:spcAft>
                          <a:spcPts val="0"/>
                        </a:spcAft>
                      </a:pPr>
                      <a:r>
                        <a:rPr lang="ru-RU" sz="2000" dirty="0">
                          <a:effectLst/>
                          <a:latin typeface="Times New Roman"/>
                          <a:ea typeface="Times New Roman"/>
                        </a:rPr>
                        <a:t>Задачи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1285" algn="just">
                        <a:spcAft>
                          <a:spcPts val="0"/>
                        </a:spcAft>
                      </a:pPr>
                      <a:r>
                        <a:rPr lang="ru-RU" sz="2000" dirty="0">
                          <a:effectLst/>
                          <a:latin typeface="Times New Roman"/>
                          <a:ea typeface="Times New Roman"/>
                        </a:rPr>
                        <a:t>Усиление слухового компонента в комплексном </a:t>
                      </a:r>
                      <a:r>
                        <a:rPr lang="ru-RU" sz="2000" dirty="0" err="1">
                          <a:effectLst/>
                          <a:latin typeface="Times New Roman"/>
                          <a:ea typeface="Times New Roman"/>
                        </a:rPr>
                        <a:t>слухо</a:t>
                      </a:r>
                      <a:r>
                        <a:rPr lang="ru-RU" sz="2000" dirty="0">
                          <a:effectLst/>
                          <a:latin typeface="Times New Roman"/>
                          <a:ea typeface="Times New Roman"/>
                        </a:rPr>
                        <a:t>-зрительном восприятии речи с индивидуальной ЗУА в учебном и </a:t>
                      </a:r>
                      <a:r>
                        <a:rPr lang="ru-RU" sz="2000" spc="-100" dirty="0">
                          <a:effectLst/>
                          <a:latin typeface="Times New Roman"/>
                          <a:ea typeface="Times New Roman"/>
                        </a:rPr>
                        <a:t>воспитательном</a:t>
                      </a:r>
                      <a:r>
                        <a:rPr lang="ru-RU" sz="2000" dirty="0">
                          <a:effectLst/>
                          <a:latin typeface="Times New Roman"/>
                          <a:ea typeface="Times New Roman"/>
                        </a:rPr>
                        <a:t> </a:t>
                      </a:r>
                      <a:r>
                        <a:rPr lang="ru-RU" sz="2000" spc="-100" dirty="0">
                          <a:effectLst/>
                          <a:latin typeface="Times New Roman"/>
                          <a:ea typeface="Times New Roman"/>
                        </a:rPr>
                        <a:t>процессах с целью</a:t>
                      </a:r>
                      <a:r>
                        <a:rPr lang="ru-RU" sz="2000" dirty="0">
                          <a:effectLst/>
                          <a:latin typeface="Times New Roman"/>
                          <a:ea typeface="Times New Roman"/>
                        </a:rPr>
                        <a:t> организации </a:t>
                      </a:r>
                      <a:r>
                        <a:rPr lang="ru-RU" sz="2000" spc="-100" dirty="0" smtClean="0">
                          <a:effectLst/>
                          <a:latin typeface="Times New Roman"/>
                          <a:ea typeface="Times New Roman"/>
                        </a:rPr>
                        <a:t>об</a:t>
                      </a:r>
                      <a:r>
                        <a:rPr lang="ru-RU" sz="2000" dirty="0" smtClean="0">
                          <a:effectLst/>
                          <a:latin typeface="Times New Roman"/>
                          <a:ea typeface="Times New Roman"/>
                        </a:rPr>
                        <a:t>щения </a:t>
                      </a:r>
                      <a:r>
                        <a:rPr lang="ru-RU" sz="2000" spc="-100" dirty="0">
                          <a:effectLst/>
                          <a:latin typeface="Times New Roman"/>
                          <a:ea typeface="Times New Roman"/>
                        </a:rPr>
                        <a:t>с окружающими</a:t>
                      </a:r>
                      <a:r>
                        <a:rPr lang="ru-RU" sz="2000" dirty="0">
                          <a:effectLst/>
                          <a:latin typeface="Times New Roman"/>
                          <a:ea typeface="Times New Roman"/>
                        </a:rPr>
                        <a:t> людьми как условия адаптации </a:t>
                      </a:r>
                      <a:r>
                        <a:rPr lang="ru-RU" sz="2000" dirty="0" smtClean="0">
                          <a:effectLst/>
                          <a:latin typeface="Times New Roman"/>
                          <a:ea typeface="Times New Roman"/>
                        </a:rPr>
                        <a:t>глухих </a:t>
                      </a:r>
                      <a:r>
                        <a:rPr lang="ru-RU" sz="2000" dirty="0">
                          <a:effectLst/>
                          <a:latin typeface="Times New Roman"/>
                          <a:ea typeface="Times New Roman"/>
                        </a:rPr>
                        <a:t>и слабослышащих </a:t>
                      </a:r>
                      <a:r>
                        <a:rPr lang="ru-RU" sz="2000" spc="-100" dirty="0">
                          <a:effectLst/>
                          <a:latin typeface="Times New Roman"/>
                          <a:ea typeface="Times New Roman"/>
                        </a:rPr>
                        <a:t>учащихся в общество слышащих</a:t>
                      </a:r>
                      <a:r>
                        <a:rPr lang="ru-RU" sz="2000" dirty="0">
                          <a:effectLst/>
                          <a:latin typeface="Times New Roman"/>
                          <a:ea typeface="Times New Roman"/>
                        </a:rPr>
                        <a:t> людей.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6842">
                <a:tc>
                  <a:txBody>
                    <a:bodyPr/>
                    <a:lstStyle/>
                    <a:p>
                      <a:pPr algn="ctr">
                        <a:spcAft>
                          <a:spcPts val="0"/>
                        </a:spcAft>
                      </a:pPr>
                      <a:r>
                        <a:rPr lang="ru-RU" sz="2000">
                          <a:effectLst/>
                          <a:latin typeface="Times New Roman"/>
                          <a:ea typeface="Times New Roman"/>
                        </a:rPr>
                        <a:t>Содержание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000" dirty="0">
                          <a:effectLst/>
                          <a:latin typeface="Times New Roman"/>
                          <a:ea typeface="Times New Roman"/>
                        </a:rPr>
                        <a:t>Определяется программой. Ведется работа над </a:t>
                      </a:r>
                      <a:r>
                        <a:rPr lang="ru-RU" sz="2000" dirty="0" smtClean="0">
                          <a:effectLst/>
                          <a:latin typeface="Times New Roman"/>
                          <a:ea typeface="Times New Roman"/>
                        </a:rPr>
                        <a:t>адаптированными </a:t>
                      </a:r>
                      <a:r>
                        <a:rPr lang="ru-RU" sz="2000" dirty="0">
                          <a:effectLst/>
                          <a:latin typeface="Times New Roman"/>
                          <a:ea typeface="Times New Roman"/>
                        </a:rPr>
                        <a:t>и неадаптированными текстами, статьями из га-зет и журналов, книг (в зависимости от возможностей </a:t>
                      </a:r>
                      <a:r>
                        <a:rPr lang="ru-RU" sz="2000" dirty="0" smtClean="0">
                          <a:effectLst/>
                          <a:latin typeface="Times New Roman"/>
                          <a:ea typeface="Times New Roman"/>
                        </a:rPr>
                        <a:t>учащихся </a:t>
                      </a:r>
                      <a:r>
                        <a:rPr lang="ru-RU" sz="2000" dirty="0">
                          <a:effectLst/>
                          <a:latin typeface="Times New Roman"/>
                          <a:ea typeface="Times New Roman"/>
                        </a:rPr>
                        <a:t>группы). Организуются диалоги: учитель – </a:t>
                      </a:r>
                      <a:r>
                        <a:rPr lang="ru-RU" sz="2000" dirty="0" smtClean="0">
                          <a:effectLst/>
                          <a:latin typeface="Times New Roman"/>
                          <a:ea typeface="Times New Roman"/>
                        </a:rPr>
                        <a:t>учащиеся</a:t>
                      </a:r>
                      <a:r>
                        <a:rPr lang="ru-RU" sz="2000" dirty="0">
                          <a:effectLst/>
                          <a:latin typeface="Times New Roman"/>
                          <a:ea typeface="Times New Roman"/>
                        </a:rPr>
                        <a:t>; учащиеся – учитель; </a:t>
                      </a:r>
                      <a:r>
                        <a:rPr lang="ru-RU" sz="2000" spc="-100" dirty="0">
                          <a:effectLst/>
                          <a:latin typeface="Times New Roman"/>
                          <a:ea typeface="Times New Roman"/>
                        </a:rPr>
                        <a:t>ученик – ученик</a:t>
                      </a:r>
                      <a:r>
                        <a:rPr lang="ru-RU" sz="2000" dirty="0">
                          <a:effectLst/>
                          <a:latin typeface="Times New Roman"/>
                          <a:ea typeface="Times New Roman"/>
                        </a:rPr>
                        <a:t> (с целью </a:t>
                      </a:r>
                      <a:r>
                        <a:rPr lang="ru-RU" sz="2000" dirty="0" smtClean="0">
                          <a:effectLst/>
                          <a:latin typeface="Times New Roman"/>
                          <a:ea typeface="Times New Roman"/>
                        </a:rPr>
                        <a:t>активизации </a:t>
                      </a:r>
                      <a:r>
                        <a:rPr lang="ru-RU" sz="2000" spc="-100" dirty="0">
                          <a:effectLst/>
                          <a:latin typeface="Times New Roman"/>
                          <a:ea typeface="Times New Roman"/>
                        </a:rPr>
                        <a:t>всех учащихся группы</a:t>
                      </a:r>
                      <a:r>
                        <a:rPr lang="ru-RU" sz="2000" dirty="0">
                          <a:effectLst/>
                          <a:latin typeface="Times New Roman"/>
                          <a:ea typeface="Times New Roman"/>
                        </a:rPr>
                        <a:t>). При работе с обеими </a:t>
                      </a:r>
                      <a:r>
                        <a:rPr lang="ru-RU" sz="2000" dirty="0" smtClean="0">
                          <a:effectLst/>
                          <a:latin typeface="Times New Roman"/>
                          <a:ea typeface="Times New Roman"/>
                        </a:rPr>
                        <a:t>категориями </a:t>
                      </a:r>
                      <a:r>
                        <a:rPr lang="ru-RU" sz="2000" dirty="0">
                          <a:effectLst/>
                          <a:latin typeface="Times New Roman"/>
                          <a:ea typeface="Times New Roman"/>
                        </a:rPr>
                        <a:t>детей для различения предлагаются различные </a:t>
                      </a:r>
                      <a:r>
                        <a:rPr lang="ru-RU" sz="2000" dirty="0" smtClean="0">
                          <a:effectLst/>
                          <a:latin typeface="Times New Roman"/>
                          <a:ea typeface="Times New Roman"/>
                        </a:rPr>
                        <a:t>речевые </a:t>
                      </a:r>
                      <a:r>
                        <a:rPr lang="ru-RU" sz="2000" dirty="0">
                          <a:effectLst/>
                          <a:latin typeface="Times New Roman"/>
                          <a:ea typeface="Times New Roman"/>
                        </a:rPr>
                        <a:t>единицы: фразы, словосочетания, слова, слоги, звуки. Рекомендуется прием «вытягивания расстояния» (посте-пенного увеличения) для различения материала. </a:t>
                      </a:r>
                      <a:r>
                        <a:rPr lang="ru-RU" sz="2000" dirty="0" smtClean="0">
                          <a:effectLst/>
                          <a:latin typeface="Times New Roman"/>
                          <a:ea typeface="Times New Roman"/>
                        </a:rPr>
                        <a:t>Используются </a:t>
                      </a:r>
                      <a:r>
                        <a:rPr lang="ru-RU" sz="2000" dirty="0">
                          <a:effectLst/>
                          <a:latin typeface="Times New Roman"/>
                          <a:ea typeface="Times New Roman"/>
                        </a:rPr>
                        <a:t>также магнитофонные записи голосов других людей.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53417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a:t>Стадии развития слуховых представлений</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100327678"/>
              </p:ext>
            </p:extLst>
          </p:nvPr>
        </p:nvGraphicFramePr>
        <p:xfrm>
          <a:off x="899591" y="1484784"/>
          <a:ext cx="7632848" cy="4896544"/>
        </p:xfrm>
        <a:graphic>
          <a:graphicData uri="http://schemas.openxmlformats.org/drawingml/2006/table">
            <a:tbl>
              <a:tblPr/>
              <a:tblGrid>
                <a:gridCol w="418956"/>
                <a:gridCol w="2098629"/>
                <a:gridCol w="5115263"/>
              </a:tblGrid>
              <a:tr h="1224136">
                <a:tc>
                  <a:txBody>
                    <a:bodyPr/>
                    <a:lstStyle/>
                    <a:p>
                      <a:pPr algn="ctr">
                        <a:spcAft>
                          <a:spcPts val="0"/>
                        </a:spcAft>
                      </a:pPr>
                      <a:r>
                        <a:rPr lang="ru-RU" sz="1400" b="0">
                          <a:effectLst/>
                          <a:latin typeface="Times New Roman"/>
                          <a:ea typeface="Times New Roman"/>
                        </a:rPr>
                        <a:t>№ п/п</a:t>
                      </a:r>
                      <a:endParaRPr lang="ru-RU" sz="14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0" dirty="0">
                          <a:effectLst/>
                          <a:latin typeface="Times New Roman"/>
                          <a:ea typeface="Times New Roman"/>
                        </a:rPr>
                        <a:t>Стадия</a:t>
                      </a:r>
                      <a:endParaRPr lang="ru-RU" sz="2000" b="1"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0" dirty="0">
                          <a:effectLst/>
                          <a:latin typeface="Times New Roman"/>
                          <a:ea typeface="Times New Roman"/>
                        </a:rPr>
                        <a:t>Характеристика</a:t>
                      </a:r>
                      <a:endParaRPr lang="ru-RU" sz="2000" b="1"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6091">
                <a:tc>
                  <a:txBody>
                    <a:bodyPr/>
                    <a:lstStyle/>
                    <a:p>
                      <a:pPr algn="ctr">
                        <a:spcAft>
                          <a:spcPts val="0"/>
                        </a:spcAft>
                      </a:pPr>
                      <a:r>
                        <a:rPr lang="ru-RU" sz="1400" b="0">
                          <a:effectLst/>
                          <a:latin typeface="Times New Roman"/>
                          <a:ea typeface="Times New Roman"/>
                        </a:rPr>
                        <a:t>1</a:t>
                      </a:r>
                      <a:endParaRPr lang="ru-RU" sz="14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0" dirty="0">
                          <a:effectLst/>
                          <a:latin typeface="Times New Roman"/>
                          <a:ea typeface="Times New Roman"/>
                        </a:rPr>
                        <a:t>Отсутствие представлений</a:t>
                      </a:r>
                      <a:endParaRPr lang="ru-RU" sz="20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0" dirty="0">
                          <a:effectLst/>
                          <a:latin typeface="Times New Roman"/>
                          <a:ea typeface="Times New Roman"/>
                        </a:rPr>
                        <a:t>Отсутствие слуховых представлений</a:t>
                      </a:r>
                      <a:endParaRPr lang="ru-RU" sz="20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181">
                <a:tc>
                  <a:txBody>
                    <a:bodyPr/>
                    <a:lstStyle/>
                    <a:p>
                      <a:pPr algn="ctr">
                        <a:spcAft>
                          <a:spcPts val="0"/>
                        </a:spcAft>
                      </a:pPr>
                      <a:r>
                        <a:rPr lang="ru-RU" sz="1400" b="0">
                          <a:effectLst/>
                          <a:latin typeface="Times New Roman"/>
                          <a:ea typeface="Times New Roman"/>
                        </a:rPr>
                        <a:t>2</a:t>
                      </a:r>
                      <a:endParaRPr lang="ru-RU" sz="14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0">
                          <a:effectLst/>
                          <a:latin typeface="Times New Roman"/>
                          <a:ea typeface="Times New Roman"/>
                        </a:rPr>
                        <a:t>Недифференцированные представления</a:t>
                      </a:r>
                      <a:endParaRPr lang="ru-RU" sz="20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000" b="0" dirty="0">
                          <a:effectLst/>
                          <a:latin typeface="Times New Roman"/>
                          <a:ea typeface="Times New Roman"/>
                        </a:rPr>
                        <a:t>Нестойкие, нечеткие представления, которые выражаются в случайных или обоснованных заменах материала, предлагаемого для восприятия на слух, другим материалом. </a:t>
                      </a:r>
                      <a:endParaRPr lang="ru-RU" sz="20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4136">
                <a:tc>
                  <a:txBody>
                    <a:bodyPr/>
                    <a:lstStyle/>
                    <a:p>
                      <a:pPr algn="ctr">
                        <a:spcAft>
                          <a:spcPts val="0"/>
                        </a:spcAft>
                      </a:pPr>
                      <a:r>
                        <a:rPr lang="ru-RU" sz="1400" b="0">
                          <a:effectLst/>
                          <a:latin typeface="Times New Roman"/>
                          <a:ea typeface="Times New Roman"/>
                        </a:rPr>
                        <a:t>3</a:t>
                      </a:r>
                      <a:endParaRPr lang="ru-RU" sz="14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0">
                          <a:effectLst/>
                          <a:latin typeface="Times New Roman"/>
                          <a:ea typeface="Times New Roman"/>
                        </a:rPr>
                        <a:t>Адекватные представления</a:t>
                      </a:r>
                      <a:endParaRPr lang="ru-RU" sz="20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000" b="0" dirty="0">
                          <a:effectLst/>
                          <a:latin typeface="Times New Roman"/>
                          <a:ea typeface="Times New Roman"/>
                        </a:rPr>
                        <a:t>Достаточно четкие и прочные представления, полностью соответствующие предъявляемому для восприятия на слух материалу.</a:t>
                      </a:r>
                      <a:endParaRPr lang="ru-RU" sz="20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322973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641853420"/>
              </p:ext>
            </p:extLst>
          </p:nvPr>
        </p:nvGraphicFramePr>
        <p:xfrm>
          <a:off x="611560" y="764704"/>
          <a:ext cx="7704856" cy="5472608"/>
        </p:xfrm>
        <a:graphic>
          <a:graphicData uri="http://schemas.openxmlformats.org/drawingml/2006/table">
            <a:tbl>
              <a:tblPr/>
              <a:tblGrid>
                <a:gridCol w="1969943"/>
                <a:gridCol w="5734913"/>
              </a:tblGrid>
              <a:tr h="5472608">
                <a:tc>
                  <a:txBody>
                    <a:bodyPr/>
                    <a:lstStyle/>
                    <a:p>
                      <a:pPr algn="ctr">
                        <a:spcAft>
                          <a:spcPts val="0"/>
                        </a:spcAft>
                      </a:pPr>
                      <a:r>
                        <a:rPr lang="ru-RU" sz="2400" dirty="0">
                          <a:effectLst/>
                          <a:latin typeface="Times New Roman"/>
                          <a:ea typeface="Times New Roman"/>
                        </a:rPr>
                        <a:t>Структура занятия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gn="just">
                        <a:spcAft>
                          <a:spcPts val="0"/>
                        </a:spcAft>
                      </a:pPr>
                      <a:r>
                        <a:rPr lang="ru-RU" sz="2400" dirty="0">
                          <a:effectLst/>
                          <a:latin typeface="Times New Roman"/>
                          <a:ea typeface="Times New Roman"/>
                        </a:rPr>
                        <a:t>Может быть различной (в зависимости от темы и задач занятия, этапа реализации темы и т. д.). Л. П. Назарова рекомендует следующие компоненты:</a:t>
                      </a:r>
                    </a:p>
                    <a:p>
                      <a:pPr marL="742950" lvl="1" indent="-285750" algn="just">
                        <a:spcAft>
                          <a:spcPts val="0"/>
                        </a:spcAft>
                        <a:buFont typeface="+mj-lt"/>
                        <a:buAutoNum type="arabicPeriod"/>
                      </a:pPr>
                      <a:r>
                        <a:rPr lang="ru-RU" sz="2400" dirty="0">
                          <a:effectLst/>
                          <a:latin typeface="Times New Roman"/>
                          <a:ea typeface="Times New Roman"/>
                        </a:rPr>
                        <a:t>Организация начала занятия.</a:t>
                      </a:r>
                    </a:p>
                    <a:p>
                      <a:pPr marL="742950" lvl="1" indent="-285750" algn="just">
                        <a:spcAft>
                          <a:spcPts val="0"/>
                        </a:spcAft>
                        <a:buFont typeface="+mj-lt"/>
                        <a:buAutoNum type="arabicPeriod"/>
                      </a:pPr>
                      <a:r>
                        <a:rPr lang="ru-RU" sz="2400" dirty="0">
                          <a:effectLst/>
                          <a:latin typeface="Times New Roman"/>
                          <a:ea typeface="Times New Roman"/>
                        </a:rPr>
                        <a:t>Организация диалога (на материале разговорно-обиходного характера или общеобразовательного урока).</a:t>
                      </a:r>
                    </a:p>
                    <a:p>
                      <a:pPr marL="742950" lvl="1" indent="-285750" algn="just">
                        <a:spcAft>
                          <a:spcPts val="0"/>
                        </a:spcAft>
                        <a:buFont typeface="+mj-lt"/>
                        <a:buAutoNum type="arabicPeriod"/>
                      </a:pPr>
                      <a:r>
                        <a:rPr lang="ru-RU" sz="2400" dirty="0">
                          <a:effectLst/>
                          <a:latin typeface="Times New Roman"/>
                          <a:ea typeface="Times New Roman"/>
                        </a:rPr>
                        <a:t>Различение основного материала по теме занятия (текста, диалога и др.).</a:t>
                      </a:r>
                    </a:p>
                    <a:p>
                      <a:pPr marL="742950" lvl="1" indent="-285750" algn="just">
                        <a:spcAft>
                          <a:spcPts val="0"/>
                        </a:spcAft>
                        <a:buFont typeface="+mj-lt"/>
                        <a:buAutoNum type="arabicPeriod"/>
                      </a:pPr>
                      <a:r>
                        <a:rPr lang="ru-RU" sz="2400" dirty="0">
                          <a:effectLst/>
                          <a:latin typeface="Times New Roman"/>
                          <a:ea typeface="Times New Roman"/>
                        </a:rPr>
                        <a:t>Различение речевого материала без ЗУА.</a:t>
                      </a:r>
                    </a:p>
                    <a:p>
                      <a:pPr marL="742950" lvl="1" indent="-285750" algn="just">
                        <a:spcAft>
                          <a:spcPts val="0"/>
                        </a:spcAft>
                        <a:buFont typeface="+mj-lt"/>
                        <a:buAutoNum type="arabicPeriod"/>
                      </a:pPr>
                      <a:r>
                        <a:rPr lang="ru-RU" sz="2400" dirty="0">
                          <a:effectLst/>
                          <a:latin typeface="Times New Roman"/>
                          <a:ea typeface="Times New Roman"/>
                        </a:rPr>
                        <a:t>Организация окончания занятия.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470593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564379846"/>
              </p:ext>
            </p:extLst>
          </p:nvPr>
        </p:nvGraphicFramePr>
        <p:xfrm>
          <a:off x="395536" y="476672"/>
          <a:ext cx="8136904" cy="5584541"/>
        </p:xfrm>
        <a:graphic>
          <a:graphicData uri="http://schemas.openxmlformats.org/drawingml/2006/table">
            <a:tbl>
              <a:tblPr/>
              <a:tblGrid>
                <a:gridCol w="2702016"/>
                <a:gridCol w="2717444"/>
                <a:gridCol w="2717444"/>
              </a:tblGrid>
              <a:tr h="478899">
                <a:tc rowSpan="2">
                  <a:txBody>
                    <a:bodyPr/>
                    <a:lstStyle/>
                    <a:p>
                      <a:pPr algn="ctr">
                        <a:spcAft>
                          <a:spcPts val="0"/>
                        </a:spcAft>
                      </a:pPr>
                      <a:r>
                        <a:rPr lang="ru-RU" sz="2000" dirty="0">
                          <a:effectLst/>
                          <a:latin typeface="Times New Roman"/>
                          <a:ea typeface="Times New Roman"/>
                        </a:rPr>
                        <a:t>Характеристики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ru-RU" sz="2000">
                          <a:effectLst/>
                          <a:latin typeface="Times New Roman"/>
                          <a:ea typeface="Times New Roman"/>
                        </a:rPr>
                        <a:t>Особенности организации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478899">
                <a:tc vMerge="1">
                  <a:txBody>
                    <a:bodyPr/>
                    <a:lstStyle/>
                    <a:p>
                      <a:endParaRPr lang="ru-RU"/>
                    </a:p>
                  </a:txBody>
                  <a:tcPr/>
                </a:tc>
                <a:tc>
                  <a:txBody>
                    <a:bodyPr/>
                    <a:lstStyle/>
                    <a:p>
                      <a:pPr algn="ctr">
                        <a:spcAft>
                          <a:spcPts val="0"/>
                        </a:spcAft>
                      </a:pPr>
                      <a:r>
                        <a:rPr lang="ru-RU" sz="2000" dirty="0">
                          <a:effectLst/>
                          <a:latin typeface="Times New Roman"/>
                          <a:ea typeface="Times New Roman"/>
                        </a:rPr>
                        <a:t>в классах глухих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dirty="0">
                          <a:effectLst/>
                          <a:latin typeface="Times New Roman"/>
                          <a:ea typeface="Times New Roman"/>
                        </a:rPr>
                        <a:t>в классах слабослышащих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3749">
                <a:tc>
                  <a:txBody>
                    <a:bodyPr/>
                    <a:lstStyle/>
                    <a:p>
                      <a:pPr algn="ctr">
                        <a:spcAft>
                          <a:spcPts val="0"/>
                        </a:spcAft>
                      </a:pPr>
                      <a:r>
                        <a:rPr lang="ru-RU" sz="2000">
                          <a:effectLst/>
                          <a:latin typeface="Times New Roman"/>
                          <a:ea typeface="Times New Roman"/>
                        </a:rPr>
                        <a:t>Использование звукоусиливающей аппаратуры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ru-RU" sz="2000" dirty="0">
                          <a:effectLst/>
                          <a:latin typeface="Times New Roman"/>
                          <a:ea typeface="Times New Roman"/>
                        </a:rPr>
                        <a:t>Используется индивидуальная звукоусиливающая аппаратура.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1915596">
                <a:tc>
                  <a:txBody>
                    <a:bodyPr/>
                    <a:lstStyle/>
                    <a:p>
                      <a:pPr algn="ctr">
                        <a:spcAft>
                          <a:spcPts val="0"/>
                        </a:spcAft>
                      </a:pPr>
                      <a:r>
                        <a:rPr lang="ru-RU" sz="2000">
                          <a:effectLst/>
                          <a:latin typeface="Times New Roman"/>
                          <a:ea typeface="Times New Roman"/>
                        </a:rPr>
                        <a:t>Основной способ восприятия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000" dirty="0">
                          <a:effectLst/>
                          <a:latin typeface="Times New Roman"/>
                          <a:ea typeface="Times New Roman"/>
                        </a:rPr>
                        <a:t>Зависит от возможностей детей. Основным способом восприятия может быть и слуховое.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000" dirty="0">
                          <a:effectLst/>
                          <a:latin typeface="Times New Roman"/>
                          <a:ea typeface="Times New Roman"/>
                        </a:rPr>
                        <a:t>Слуховое. </a:t>
                      </a:r>
                      <a:r>
                        <a:rPr lang="ru-RU" sz="2000" dirty="0" err="1">
                          <a:effectLst/>
                          <a:latin typeface="Times New Roman"/>
                          <a:ea typeface="Times New Roman"/>
                        </a:rPr>
                        <a:t>Слухо</a:t>
                      </a:r>
                      <a:r>
                        <a:rPr lang="ru-RU" sz="2000" dirty="0">
                          <a:effectLst/>
                          <a:latin typeface="Times New Roman"/>
                          <a:ea typeface="Times New Roman"/>
                        </a:rPr>
                        <a:t>-зрительное восприятие используется в качестве вспомогательного средства.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36697">
                <a:tc>
                  <a:txBody>
                    <a:bodyPr/>
                    <a:lstStyle/>
                    <a:p>
                      <a:pPr algn="ctr">
                        <a:spcAft>
                          <a:spcPts val="0"/>
                        </a:spcAft>
                      </a:pPr>
                      <a:r>
                        <a:rPr lang="ru-RU" sz="2000">
                          <a:effectLst/>
                          <a:latin typeface="Times New Roman"/>
                          <a:ea typeface="Times New Roman"/>
                        </a:rPr>
                        <a:t>Планирование</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190500" algn="just">
                        <a:spcAft>
                          <a:spcPts val="0"/>
                        </a:spcAft>
                      </a:pPr>
                      <a:r>
                        <a:rPr lang="ru-RU" sz="2000" dirty="0">
                          <a:effectLst/>
                          <a:latin typeface="Times New Roman"/>
                          <a:ea typeface="Times New Roman"/>
                        </a:rPr>
                        <a:t>Форма плана выбирается учителем. Планирование осуществляется в соответствии с теми же критериями, что и планирование индивидуальных занятий.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bl>
          </a:graphicData>
        </a:graphic>
      </p:graphicFrame>
    </p:spTree>
    <p:extLst>
      <p:ext uri="{BB962C8B-B14F-4D97-AF65-F5344CB8AC3E}">
        <p14:creationId xmlns:p14="http://schemas.microsoft.com/office/powerpoint/2010/main" val="33190684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229600" cy="940966"/>
          </a:xfrm>
        </p:spPr>
        <p:txBody>
          <a:bodyPr>
            <a:normAutofit fontScale="90000"/>
          </a:bodyPr>
          <a:lstStyle/>
          <a:p>
            <a:r>
              <a:rPr lang="ru-RU" sz="2800" b="1" dirty="0">
                <a:latin typeface="Times New Roman"/>
                <a:ea typeface="Times New Roman"/>
              </a:rPr>
              <a:t>Организация фронтальных уроков по развитию слухового восприятия в классах глухих и  слабослышащих</a:t>
            </a:r>
            <a:br>
              <a:rPr lang="ru-RU" sz="2800" b="1" dirty="0">
                <a:latin typeface="Times New Roman"/>
                <a:ea typeface="Times New Roman"/>
              </a:rPr>
            </a:br>
            <a:r>
              <a:rPr lang="ru-RU" sz="2800" dirty="0">
                <a:latin typeface="Times New Roman"/>
                <a:ea typeface="Times New Roman"/>
              </a:rPr>
              <a:t> </a:t>
            </a:r>
            <a:r>
              <a:rPr lang="ru-RU" sz="2800" b="1" dirty="0">
                <a:latin typeface="Times New Roman"/>
                <a:ea typeface="Times New Roman"/>
              </a:rPr>
              <a:t/>
            </a:r>
            <a:br>
              <a:rPr lang="ru-RU" sz="2800" b="1" dirty="0">
                <a:latin typeface="Times New Roman"/>
                <a:ea typeface="Times New Roman"/>
              </a:rPr>
            </a:br>
            <a:endParaRPr lang="ru-RU" sz="2800" dirty="0"/>
          </a:p>
        </p:txBody>
      </p:sp>
      <p:sp>
        <p:nvSpPr>
          <p:cNvPr id="3" name="Объект 2"/>
          <p:cNvSpPr>
            <a:spLocks noGrp="1"/>
          </p:cNvSpPr>
          <p:nvPr>
            <p:ph idx="1"/>
          </p:nvPr>
        </p:nvSpPr>
        <p:spPr>
          <a:xfrm>
            <a:off x="457200" y="1196752"/>
            <a:ext cx="8229600" cy="4929411"/>
          </a:xfrm>
        </p:spPr>
        <p:txBody>
          <a:bodyPr/>
          <a:lstStyle/>
          <a:p>
            <a:endParaRPr lang="ru-RU" dirty="0"/>
          </a:p>
        </p:txBody>
      </p:sp>
      <p:graphicFrame>
        <p:nvGraphicFramePr>
          <p:cNvPr id="4" name="Объект 3"/>
          <p:cNvGraphicFramePr>
            <a:graphicFrameLocks noChangeAspect="1"/>
          </p:cNvGraphicFramePr>
          <p:nvPr>
            <p:extLst>
              <p:ext uri="{D42A27DB-BD31-4B8C-83A1-F6EECF244321}">
                <p14:modId xmlns:p14="http://schemas.microsoft.com/office/powerpoint/2010/main" val="1940053313"/>
              </p:ext>
            </p:extLst>
          </p:nvPr>
        </p:nvGraphicFramePr>
        <p:xfrm>
          <a:off x="467544" y="1124744"/>
          <a:ext cx="8136904" cy="5472608"/>
        </p:xfrm>
        <a:graphic>
          <a:graphicData uri="http://schemas.openxmlformats.org/presentationml/2006/ole">
            <mc:AlternateContent xmlns:mc="http://schemas.openxmlformats.org/markup-compatibility/2006">
              <mc:Choice xmlns:v="urn:schemas-microsoft-com:vml" Requires="v">
                <p:oleObj spid="_x0000_s30748" name="Документ" r:id="rId3" imgW="6306207" imgH="2864556" progId="Word.Document.12">
                  <p:embed/>
                </p:oleObj>
              </mc:Choice>
              <mc:Fallback>
                <p:oleObj name="Документ" r:id="rId3" imgW="6306207" imgH="2864556" progId="Word.Document.12">
                  <p:embed/>
                  <p:pic>
                    <p:nvPicPr>
                      <p:cNvPr id="0" name=""/>
                      <p:cNvPicPr/>
                      <p:nvPr/>
                    </p:nvPicPr>
                    <p:blipFill>
                      <a:blip r:embed="rId4"/>
                      <a:stretch>
                        <a:fillRect/>
                      </a:stretch>
                    </p:blipFill>
                    <p:spPr>
                      <a:xfrm>
                        <a:off x="467544" y="1124744"/>
                        <a:ext cx="8136904" cy="5472608"/>
                      </a:xfrm>
                      <a:prstGeom prst="rect">
                        <a:avLst/>
                      </a:prstGeom>
                    </p:spPr>
                  </p:pic>
                </p:oleObj>
              </mc:Fallback>
            </mc:AlternateContent>
          </a:graphicData>
        </a:graphic>
      </p:graphicFrame>
    </p:spTree>
    <p:extLst>
      <p:ext uri="{BB962C8B-B14F-4D97-AF65-F5344CB8AC3E}">
        <p14:creationId xmlns:p14="http://schemas.microsoft.com/office/powerpoint/2010/main" val="23302053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67111715"/>
              </p:ext>
            </p:extLst>
          </p:nvPr>
        </p:nvGraphicFramePr>
        <p:xfrm>
          <a:off x="395538" y="476670"/>
          <a:ext cx="8352925" cy="6048673"/>
        </p:xfrm>
        <a:graphic>
          <a:graphicData uri="http://schemas.openxmlformats.org/drawingml/2006/table">
            <a:tbl>
              <a:tblPr/>
              <a:tblGrid>
                <a:gridCol w="2135638"/>
                <a:gridCol w="3108222"/>
                <a:gridCol w="3109065"/>
              </a:tblGrid>
              <a:tr h="2856688">
                <a:tc>
                  <a:txBody>
                    <a:bodyPr/>
                    <a:lstStyle/>
                    <a:p>
                      <a:pPr algn="ctr">
                        <a:spcAft>
                          <a:spcPts val="0"/>
                        </a:spcAft>
                      </a:pPr>
                      <a:r>
                        <a:rPr lang="ru-RU" sz="2000" dirty="0">
                          <a:effectLst/>
                          <a:latin typeface="Times New Roman"/>
                          <a:ea typeface="Times New Roman"/>
                        </a:rPr>
                        <a:t>Задачи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90500" algn="just">
                        <a:spcAft>
                          <a:spcPts val="0"/>
                        </a:spcAft>
                      </a:pPr>
                      <a:r>
                        <a:rPr lang="ru-RU" sz="2000" dirty="0">
                          <a:effectLst/>
                          <a:latin typeface="Times New Roman"/>
                          <a:ea typeface="Times New Roman"/>
                        </a:rPr>
                        <a:t>Интенсивное развитие </a:t>
                      </a:r>
                      <a:r>
                        <a:rPr lang="ru-RU" sz="2000" dirty="0" smtClean="0">
                          <a:effectLst/>
                          <a:latin typeface="Times New Roman"/>
                          <a:ea typeface="Times New Roman"/>
                        </a:rPr>
                        <a:t>остаточного </a:t>
                      </a:r>
                      <a:r>
                        <a:rPr lang="ru-RU" sz="2000" dirty="0">
                          <a:effectLst/>
                          <a:latin typeface="Times New Roman"/>
                          <a:ea typeface="Times New Roman"/>
                        </a:rPr>
                        <a:t>слуха, на базе </a:t>
                      </a:r>
                      <a:r>
                        <a:rPr lang="ru-RU" sz="2000" dirty="0" smtClean="0">
                          <a:effectLst/>
                          <a:latin typeface="Times New Roman"/>
                          <a:ea typeface="Times New Roman"/>
                        </a:rPr>
                        <a:t>которого </a:t>
                      </a:r>
                      <a:r>
                        <a:rPr lang="ru-RU" sz="2000" dirty="0">
                          <a:effectLst/>
                          <a:latin typeface="Times New Roman"/>
                          <a:ea typeface="Times New Roman"/>
                        </a:rPr>
                        <a:t>создается </a:t>
                      </a:r>
                      <a:r>
                        <a:rPr lang="ru-RU" sz="2000" dirty="0" err="1">
                          <a:effectLst/>
                          <a:latin typeface="Times New Roman"/>
                          <a:ea typeface="Times New Roman"/>
                        </a:rPr>
                        <a:t>слухо</a:t>
                      </a:r>
                      <a:r>
                        <a:rPr lang="ru-RU" sz="2000" dirty="0">
                          <a:effectLst/>
                          <a:latin typeface="Times New Roman"/>
                          <a:ea typeface="Times New Roman"/>
                        </a:rPr>
                        <a:t>-зри-тельная основа восприятия устной речи, </a:t>
                      </a:r>
                      <a:r>
                        <a:rPr lang="ru-RU" sz="2000" dirty="0" smtClean="0">
                          <a:effectLst/>
                          <a:latin typeface="Times New Roman"/>
                          <a:ea typeface="Times New Roman"/>
                        </a:rPr>
                        <a:t>совершенствуется </a:t>
                      </a:r>
                      <a:r>
                        <a:rPr lang="ru-RU" sz="2000" dirty="0">
                          <a:effectLst/>
                          <a:latin typeface="Times New Roman"/>
                          <a:ea typeface="Times New Roman"/>
                        </a:rPr>
                        <a:t>навык</a:t>
                      </a:r>
                      <a:r>
                        <a:rPr lang="ru-RU" sz="2000" spc="-100" dirty="0">
                          <a:effectLst/>
                          <a:latin typeface="Times New Roman"/>
                          <a:ea typeface="Times New Roman"/>
                        </a:rPr>
                        <a:t> речевого общения.</a:t>
                      </a:r>
                      <a:endParaRPr lang="ru-RU" sz="2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90500" algn="just">
                        <a:spcAft>
                          <a:spcPts val="0"/>
                        </a:spcAft>
                      </a:pPr>
                      <a:r>
                        <a:rPr lang="ru-RU" sz="2000" dirty="0">
                          <a:effectLst/>
                          <a:latin typeface="Times New Roman"/>
                          <a:ea typeface="Times New Roman"/>
                        </a:rPr>
                        <a:t>Усиление слухового ком-</a:t>
                      </a:r>
                      <a:r>
                        <a:rPr lang="ru-RU" sz="2000" dirty="0" err="1">
                          <a:effectLst/>
                          <a:latin typeface="Times New Roman"/>
                          <a:ea typeface="Times New Roman"/>
                        </a:rPr>
                        <a:t>понента</a:t>
                      </a:r>
                      <a:r>
                        <a:rPr lang="ru-RU" sz="2000" dirty="0">
                          <a:effectLst/>
                          <a:latin typeface="Times New Roman"/>
                          <a:ea typeface="Times New Roman"/>
                        </a:rPr>
                        <a:t> в </a:t>
                      </a:r>
                      <a:r>
                        <a:rPr lang="ru-RU" sz="2000" dirty="0" err="1">
                          <a:effectLst/>
                          <a:latin typeface="Times New Roman"/>
                          <a:ea typeface="Times New Roman"/>
                        </a:rPr>
                        <a:t>слухо</a:t>
                      </a:r>
                      <a:r>
                        <a:rPr lang="ru-RU" sz="2000" dirty="0">
                          <a:effectLst/>
                          <a:latin typeface="Times New Roman"/>
                          <a:ea typeface="Times New Roman"/>
                        </a:rPr>
                        <a:t>-зрительном восприятии речи </a:t>
                      </a:r>
                      <a:r>
                        <a:rPr lang="ru-RU" sz="2000" dirty="0" smtClean="0">
                          <a:effectLst/>
                          <a:latin typeface="Times New Roman"/>
                          <a:ea typeface="Times New Roman"/>
                        </a:rPr>
                        <a:t>окружающих </a:t>
                      </a:r>
                      <a:r>
                        <a:rPr lang="ru-RU" sz="2000" dirty="0">
                          <a:effectLst/>
                          <a:latin typeface="Times New Roman"/>
                          <a:ea typeface="Times New Roman"/>
                        </a:rPr>
                        <a:t>людей; развитие обще-</a:t>
                      </a:r>
                      <a:r>
                        <a:rPr lang="ru-RU" sz="2000" dirty="0" err="1">
                          <a:effectLst/>
                          <a:latin typeface="Times New Roman"/>
                          <a:ea typeface="Times New Roman"/>
                        </a:rPr>
                        <a:t>ния</a:t>
                      </a:r>
                      <a:r>
                        <a:rPr lang="ru-RU" sz="2000" dirty="0">
                          <a:effectLst/>
                          <a:latin typeface="Times New Roman"/>
                          <a:ea typeface="Times New Roman"/>
                        </a:rPr>
                        <a:t> в условиях сниженного слуха.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1985">
                <a:tc>
                  <a:txBody>
                    <a:bodyPr/>
                    <a:lstStyle/>
                    <a:p>
                      <a:pPr algn="ctr">
                        <a:spcAft>
                          <a:spcPts val="0"/>
                        </a:spcAft>
                      </a:pPr>
                      <a:r>
                        <a:rPr lang="ru-RU" sz="2000">
                          <a:effectLst/>
                          <a:latin typeface="Times New Roman"/>
                          <a:ea typeface="Times New Roman"/>
                        </a:rPr>
                        <a:t>Содержание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ru-RU" sz="2000" dirty="0">
                          <a:effectLst/>
                          <a:latin typeface="Times New Roman"/>
                          <a:ea typeface="Times New Roman"/>
                        </a:rPr>
                        <a:t>Определяется программой по развитию слухового восприятия и включает:</a:t>
                      </a:r>
                    </a:p>
                    <a:p>
                      <a:pPr marL="342900" lvl="0" indent="-342900" algn="just">
                        <a:spcAft>
                          <a:spcPts val="0"/>
                        </a:spcAft>
                        <a:buFont typeface="+mj-lt"/>
                        <a:buAutoNum type="arabicParenR"/>
                      </a:pPr>
                      <a:r>
                        <a:rPr lang="ru-RU" sz="2000" dirty="0">
                          <a:effectLst/>
                          <a:latin typeface="Times New Roman"/>
                          <a:ea typeface="Times New Roman"/>
                        </a:rPr>
                        <a:t>развитие слухового восприятия посредством неречевых звуков;</a:t>
                      </a:r>
                    </a:p>
                    <a:p>
                      <a:pPr marL="342900" lvl="0" indent="-342900" algn="just">
                        <a:spcAft>
                          <a:spcPts val="0"/>
                        </a:spcAft>
                        <a:buFont typeface="+mj-lt"/>
                        <a:buAutoNum type="arabicParenR"/>
                      </a:pPr>
                      <a:r>
                        <a:rPr lang="ru-RU" sz="2000" dirty="0">
                          <a:effectLst/>
                          <a:latin typeface="Times New Roman"/>
                          <a:ea typeface="Times New Roman"/>
                        </a:rPr>
                        <a:t>развитие слухового восприятия с помощью речи;</a:t>
                      </a:r>
                    </a:p>
                    <a:p>
                      <a:pPr marL="342900" lvl="0" indent="-342900" algn="just">
                        <a:spcAft>
                          <a:spcPts val="0"/>
                        </a:spcAft>
                        <a:buFont typeface="+mj-lt"/>
                        <a:buAutoNum type="arabicParenR"/>
                      </a:pPr>
                      <a:r>
                        <a:rPr lang="ru-RU" sz="2000" dirty="0">
                          <a:effectLst/>
                          <a:latin typeface="Times New Roman"/>
                          <a:ea typeface="Times New Roman"/>
                        </a:rPr>
                        <a:t>отработку произносительных умений.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bl>
          </a:graphicData>
        </a:graphic>
      </p:graphicFrame>
    </p:spTree>
    <p:extLst>
      <p:ext uri="{BB962C8B-B14F-4D97-AF65-F5344CB8AC3E}">
        <p14:creationId xmlns:p14="http://schemas.microsoft.com/office/powerpoint/2010/main" val="31371772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404664"/>
            <a:ext cx="7992888" cy="5904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60046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430596160"/>
              </p:ext>
            </p:extLst>
          </p:nvPr>
        </p:nvGraphicFramePr>
        <p:xfrm>
          <a:off x="683568" y="908720"/>
          <a:ext cx="7827262" cy="5400600"/>
        </p:xfrm>
        <a:graphic>
          <a:graphicData uri="http://schemas.openxmlformats.org/drawingml/2006/table">
            <a:tbl>
              <a:tblPr/>
              <a:tblGrid>
                <a:gridCol w="2001239"/>
                <a:gridCol w="2912616"/>
                <a:gridCol w="2913407"/>
              </a:tblGrid>
              <a:tr h="1800200">
                <a:tc>
                  <a:txBody>
                    <a:bodyPr/>
                    <a:lstStyle/>
                    <a:p>
                      <a:pPr algn="ctr">
                        <a:spcAft>
                          <a:spcPts val="0"/>
                        </a:spcAft>
                      </a:pPr>
                      <a:r>
                        <a:rPr lang="ru-RU" sz="2000" dirty="0">
                          <a:effectLst/>
                          <a:latin typeface="Times New Roman"/>
                          <a:ea typeface="Times New Roman"/>
                        </a:rPr>
                        <a:t>Использование звукоусиливающей аппаратуры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190500" algn="just">
                        <a:spcAft>
                          <a:spcPts val="0"/>
                        </a:spcAft>
                      </a:pPr>
                      <a:r>
                        <a:rPr lang="ru-RU" sz="2000" dirty="0">
                          <a:effectLst/>
                          <a:latin typeface="Times New Roman"/>
                          <a:ea typeface="Times New Roman"/>
                        </a:rPr>
                        <a:t>Рекомендуется использовать стационарную </a:t>
                      </a:r>
                      <a:r>
                        <a:rPr lang="ru-RU" sz="2000" dirty="0" smtClean="0">
                          <a:effectLst/>
                          <a:latin typeface="Times New Roman"/>
                          <a:ea typeface="Times New Roman"/>
                        </a:rPr>
                        <a:t>звукоусиливающую </a:t>
                      </a:r>
                      <a:r>
                        <a:rPr lang="ru-RU" sz="2000" dirty="0">
                          <a:effectLst/>
                          <a:latin typeface="Times New Roman"/>
                          <a:ea typeface="Times New Roman"/>
                        </a:rPr>
                        <a:t>аппаратуру коллективного назначения.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3600400">
                <a:tc>
                  <a:txBody>
                    <a:bodyPr/>
                    <a:lstStyle/>
                    <a:p>
                      <a:pPr algn="ctr">
                        <a:spcAft>
                          <a:spcPts val="0"/>
                        </a:spcAft>
                      </a:pPr>
                      <a:r>
                        <a:rPr lang="ru-RU" sz="2000">
                          <a:effectLst/>
                          <a:latin typeface="Times New Roman"/>
                          <a:ea typeface="Times New Roman"/>
                        </a:rPr>
                        <a:t>Способ восприятия материала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90500" algn="just">
                        <a:spcAft>
                          <a:spcPts val="0"/>
                        </a:spcAft>
                      </a:pPr>
                      <a:r>
                        <a:rPr lang="ru-RU" sz="2000" dirty="0">
                          <a:effectLst/>
                          <a:latin typeface="Times New Roman"/>
                          <a:ea typeface="Times New Roman"/>
                        </a:rPr>
                        <a:t>Исходным способом </a:t>
                      </a:r>
                      <a:r>
                        <a:rPr lang="ru-RU" sz="2000" dirty="0" smtClean="0">
                          <a:effectLst/>
                          <a:latin typeface="Times New Roman"/>
                          <a:ea typeface="Times New Roman"/>
                        </a:rPr>
                        <a:t>восприятия </a:t>
                      </a:r>
                      <a:r>
                        <a:rPr lang="ru-RU" sz="2000" dirty="0">
                          <a:effectLst/>
                          <a:latin typeface="Times New Roman"/>
                          <a:ea typeface="Times New Roman"/>
                        </a:rPr>
                        <a:t>является </a:t>
                      </a:r>
                      <a:r>
                        <a:rPr lang="ru-RU" sz="2000" dirty="0" err="1" smtClean="0">
                          <a:effectLst/>
                          <a:latin typeface="Times New Roman"/>
                          <a:ea typeface="Times New Roman"/>
                        </a:rPr>
                        <a:t>слухо</a:t>
                      </a:r>
                      <a:r>
                        <a:rPr lang="ru-RU" sz="2000" dirty="0" smtClean="0">
                          <a:effectLst/>
                          <a:latin typeface="Times New Roman"/>
                          <a:ea typeface="Times New Roman"/>
                        </a:rPr>
                        <a:t>-зрительное</a:t>
                      </a:r>
                      <a:r>
                        <a:rPr lang="ru-RU" sz="2000" dirty="0">
                          <a:effectLst/>
                          <a:latin typeface="Times New Roman"/>
                          <a:ea typeface="Times New Roman"/>
                        </a:rPr>
                        <a:t>. Упражнения по </a:t>
                      </a:r>
                      <a:r>
                        <a:rPr lang="ru-RU" sz="2000" spc="-100" dirty="0" err="1">
                          <a:effectLst/>
                          <a:latin typeface="Times New Roman"/>
                          <a:ea typeface="Times New Roman"/>
                        </a:rPr>
                        <a:t>вос</a:t>
                      </a:r>
                      <a:r>
                        <a:rPr lang="ru-RU" sz="2000" spc="-100" dirty="0">
                          <a:effectLst/>
                          <a:latin typeface="Times New Roman"/>
                          <a:ea typeface="Times New Roman"/>
                        </a:rPr>
                        <a:t>-</a:t>
                      </a:r>
                      <a:r>
                        <a:rPr lang="ru-RU" sz="2000" dirty="0">
                          <a:effectLst/>
                          <a:latin typeface="Times New Roman"/>
                          <a:ea typeface="Times New Roman"/>
                        </a:rPr>
                        <a:t>приятию речевого матери-ала только на слух носят не-продолжительный </a:t>
                      </a:r>
                      <a:r>
                        <a:rPr lang="ru-RU" sz="2000" spc="-100" dirty="0">
                          <a:effectLst/>
                          <a:latin typeface="Times New Roman"/>
                          <a:ea typeface="Times New Roman"/>
                        </a:rPr>
                        <a:t>характер.</a:t>
                      </a:r>
                      <a:endParaRPr lang="ru-RU" sz="2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000" dirty="0">
                          <a:effectLst/>
                          <a:latin typeface="Times New Roman"/>
                          <a:ea typeface="Times New Roman"/>
                        </a:rPr>
                        <a:t>Зависит от слуховых воз-</a:t>
                      </a:r>
                      <a:r>
                        <a:rPr lang="ru-RU" sz="2000" dirty="0" err="1">
                          <a:effectLst/>
                          <a:latin typeface="Times New Roman"/>
                          <a:ea typeface="Times New Roman"/>
                        </a:rPr>
                        <a:t>можностей</a:t>
                      </a:r>
                      <a:r>
                        <a:rPr lang="ru-RU" sz="2000" dirty="0">
                          <a:effectLst/>
                          <a:latin typeface="Times New Roman"/>
                          <a:ea typeface="Times New Roman"/>
                        </a:rPr>
                        <a:t> детей. Исходным способом восприятия может быть сразу слуховой.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247763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109473424"/>
              </p:ext>
            </p:extLst>
          </p:nvPr>
        </p:nvGraphicFramePr>
        <p:xfrm>
          <a:off x="827584" y="548680"/>
          <a:ext cx="8093685" cy="5791200"/>
        </p:xfrm>
        <a:graphic>
          <a:graphicData uri="http://schemas.openxmlformats.org/drawingml/2006/table">
            <a:tbl>
              <a:tblPr/>
              <a:tblGrid>
                <a:gridCol w="2069357"/>
                <a:gridCol w="6024328"/>
              </a:tblGrid>
              <a:tr h="5544616">
                <a:tc>
                  <a:txBody>
                    <a:bodyPr/>
                    <a:lstStyle/>
                    <a:p>
                      <a:pPr algn="ctr">
                        <a:spcAft>
                          <a:spcPts val="0"/>
                        </a:spcAft>
                      </a:pPr>
                      <a:r>
                        <a:rPr lang="ru-RU" sz="2000" dirty="0">
                          <a:effectLst/>
                          <a:latin typeface="Times New Roman"/>
                          <a:ea typeface="Times New Roman"/>
                        </a:rPr>
                        <a:t>Планирование</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90500" algn="just">
                        <a:spcAft>
                          <a:spcPts val="0"/>
                        </a:spcAft>
                      </a:pPr>
                      <a:r>
                        <a:rPr lang="ru-RU" sz="2000" dirty="0">
                          <a:effectLst/>
                          <a:latin typeface="Times New Roman"/>
                          <a:ea typeface="Times New Roman"/>
                        </a:rPr>
                        <a:t>Основой планирования фронтальных уроков являются два документа: а) программа по развитию слухового восприятия и обучению произношению; б) сведения о состоянии слуха и усвоении произносительных навыков учащихся данного класса. Как правило, формулируется несколько тем. </a:t>
                      </a:r>
                    </a:p>
                    <a:p>
                      <a:pPr algn="just">
                        <a:spcAft>
                          <a:spcPts val="0"/>
                        </a:spcAft>
                      </a:pPr>
                      <a:r>
                        <a:rPr lang="ru-RU" sz="2000" dirty="0">
                          <a:effectLst/>
                          <a:latin typeface="Times New Roman"/>
                          <a:ea typeface="Times New Roman"/>
                        </a:rPr>
                        <a:t>Требования к планированию:</a:t>
                      </a:r>
                    </a:p>
                    <a:p>
                      <a:pPr marL="342900" lvl="0" indent="-342900" algn="just">
                        <a:spcAft>
                          <a:spcPts val="0"/>
                        </a:spcAft>
                        <a:buFont typeface="+mj-lt"/>
                        <a:buAutoNum type="arabicParenR"/>
                      </a:pPr>
                      <a:r>
                        <a:rPr lang="ru-RU" sz="2000" dirty="0">
                          <a:effectLst/>
                          <a:latin typeface="Times New Roman"/>
                          <a:ea typeface="Times New Roman"/>
                        </a:rPr>
                        <a:t>каждый урок должен быть законченным, и в то же время находиться в тесной связи с предыдущим и последующим уроками;</a:t>
                      </a:r>
                    </a:p>
                    <a:p>
                      <a:pPr marL="342900" lvl="0" indent="-342900" algn="just">
                        <a:spcAft>
                          <a:spcPts val="0"/>
                        </a:spcAft>
                        <a:buFont typeface="+mj-lt"/>
                        <a:buAutoNum type="arabicParenR"/>
                      </a:pPr>
                      <a:r>
                        <a:rPr lang="ru-RU" sz="2000" dirty="0">
                          <a:effectLst/>
                          <a:latin typeface="Times New Roman"/>
                          <a:ea typeface="Times New Roman"/>
                        </a:rPr>
                        <a:t>связь уроков с индивидуальными занятиями должна быть двусторонней: первичные умения, приобретенные на индивидуальных занятиях, закрепляются на фронтальных уроках и наоборот, сведения, полученные на фронтальных уроках, закрепляются на индивидуальных занятиях.</a:t>
                      </a:r>
                    </a:p>
                    <a:p>
                      <a:pPr marL="342900" lvl="0" indent="-342900" algn="just">
                        <a:spcAft>
                          <a:spcPts val="0"/>
                        </a:spcAft>
                        <a:buFont typeface="+mj-lt"/>
                        <a:buAutoNum type="arabicParenR"/>
                      </a:pPr>
                      <a:r>
                        <a:rPr lang="ru-RU" sz="2000" dirty="0">
                          <a:effectLst/>
                          <a:latin typeface="Times New Roman"/>
                          <a:ea typeface="Times New Roman"/>
                        </a:rPr>
                        <a:t>важно, чтобы до составления плана отдельного урока была продумана вся система уроков по данной теме.</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888265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20688"/>
            <a:ext cx="8229600" cy="504056"/>
          </a:xfrm>
        </p:spPr>
        <p:txBody>
          <a:bodyPr>
            <a:normAutofit fontScale="90000"/>
          </a:bodyPr>
          <a:lstStyle/>
          <a:p>
            <a:r>
              <a:rPr lang="ru-RU" sz="2400" b="1" dirty="0">
                <a:latin typeface="Times New Roman"/>
                <a:ea typeface="Times New Roman"/>
              </a:rPr>
              <a:t>Организация работы по развитию слухового восприятия на музыкально-ритмических занятиях в классах глухих и  слабослышащих</a:t>
            </a:r>
            <a:br>
              <a:rPr lang="ru-RU" sz="2400" b="1" dirty="0">
                <a:latin typeface="Times New Roman"/>
                <a:ea typeface="Times New Roman"/>
              </a:rPr>
            </a:br>
            <a:r>
              <a:rPr lang="ru-RU" sz="2400" b="1" dirty="0">
                <a:latin typeface="Times New Roman"/>
                <a:ea typeface="Times New Roman"/>
              </a:rPr>
              <a:t> </a:t>
            </a:r>
            <a:br>
              <a:rPr lang="ru-RU" sz="2400" b="1" dirty="0">
                <a:latin typeface="Times New Roman"/>
                <a:ea typeface="Times New Roman"/>
              </a:rPr>
            </a:br>
            <a:endParaRPr lang="ru-RU" sz="2400" dirty="0"/>
          </a:p>
        </p:txBody>
      </p:sp>
      <p:sp>
        <p:nvSpPr>
          <p:cNvPr id="3" name="Объект 2"/>
          <p:cNvSpPr>
            <a:spLocks noGrp="1"/>
          </p:cNvSpPr>
          <p:nvPr>
            <p:ph idx="1"/>
          </p:nvPr>
        </p:nvSpPr>
        <p:spPr/>
        <p:txBody>
          <a:bodyPr/>
          <a:lstStyle/>
          <a:p>
            <a:endParaRPr lang="ru-RU" dirty="0"/>
          </a:p>
        </p:txBody>
      </p:sp>
      <p:graphicFrame>
        <p:nvGraphicFramePr>
          <p:cNvPr id="4" name="Объект 3"/>
          <p:cNvGraphicFramePr>
            <a:graphicFrameLocks noChangeAspect="1"/>
          </p:cNvGraphicFramePr>
          <p:nvPr>
            <p:extLst>
              <p:ext uri="{D42A27DB-BD31-4B8C-83A1-F6EECF244321}">
                <p14:modId xmlns:p14="http://schemas.microsoft.com/office/powerpoint/2010/main" val="3664310335"/>
              </p:ext>
            </p:extLst>
          </p:nvPr>
        </p:nvGraphicFramePr>
        <p:xfrm>
          <a:off x="323528" y="1196752"/>
          <a:ext cx="8651825" cy="5040560"/>
        </p:xfrm>
        <a:graphic>
          <a:graphicData uri="http://schemas.openxmlformats.org/presentationml/2006/ole">
            <mc:AlternateContent xmlns:mc="http://schemas.openxmlformats.org/markup-compatibility/2006">
              <mc:Choice xmlns:v="urn:schemas-microsoft-com:vml" Requires="v">
                <p:oleObj spid="_x0000_s35863" name="Документ" r:id="rId3" imgW="6306207" imgH="2973264" progId="Word.Document.12">
                  <p:embed/>
                </p:oleObj>
              </mc:Choice>
              <mc:Fallback>
                <p:oleObj name="Документ" r:id="rId3" imgW="6306207" imgH="2973264" progId="Word.Document.12">
                  <p:embed/>
                  <p:pic>
                    <p:nvPicPr>
                      <p:cNvPr id="0" name=""/>
                      <p:cNvPicPr/>
                      <p:nvPr/>
                    </p:nvPicPr>
                    <p:blipFill>
                      <a:blip r:embed="rId4"/>
                      <a:stretch>
                        <a:fillRect/>
                      </a:stretch>
                    </p:blipFill>
                    <p:spPr>
                      <a:xfrm>
                        <a:off x="323528" y="1196752"/>
                        <a:ext cx="8651825" cy="5040560"/>
                      </a:xfrm>
                      <a:prstGeom prst="rect">
                        <a:avLst/>
                      </a:prstGeom>
                    </p:spPr>
                  </p:pic>
                </p:oleObj>
              </mc:Fallback>
            </mc:AlternateContent>
          </a:graphicData>
        </a:graphic>
      </p:graphicFrame>
    </p:spTree>
    <p:extLst>
      <p:ext uri="{BB962C8B-B14F-4D97-AF65-F5344CB8AC3E}">
        <p14:creationId xmlns:p14="http://schemas.microsoft.com/office/powerpoint/2010/main" val="11588625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947890661"/>
              </p:ext>
            </p:extLst>
          </p:nvPr>
        </p:nvGraphicFramePr>
        <p:xfrm>
          <a:off x="611562" y="476672"/>
          <a:ext cx="8136901" cy="5200069"/>
        </p:xfrm>
        <a:graphic>
          <a:graphicData uri="http://schemas.openxmlformats.org/drawingml/2006/table">
            <a:tbl>
              <a:tblPr/>
              <a:tblGrid>
                <a:gridCol w="2080406"/>
                <a:gridCol w="3019627"/>
                <a:gridCol w="3036868"/>
              </a:tblGrid>
              <a:tr h="5200069">
                <a:tc>
                  <a:txBody>
                    <a:bodyPr/>
                    <a:lstStyle/>
                    <a:p>
                      <a:pPr algn="ctr">
                        <a:spcAft>
                          <a:spcPts val="0"/>
                        </a:spcAft>
                      </a:pPr>
                      <a:r>
                        <a:rPr lang="ru-RU" sz="1800" dirty="0">
                          <a:effectLst/>
                          <a:latin typeface="Times New Roman"/>
                          <a:ea typeface="Times New Roman"/>
                        </a:rPr>
                        <a:t>Содержание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2070" indent="121285" algn="just">
                        <a:spcAft>
                          <a:spcPts val="0"/>
                        </a:spcAft>
                      </a:pPr>
                      <a:r>
                        <a:rPr lang="ru-RU" sz="1800" dirty="0">
                          <a:effectLst/>
                          <a:latin typeface="Times New Roman"/>
                          <a:ea typeface="Times New Roman"/>
                        </a:rPr>
                        <a:t>● обучение движениям под музыку;</a:t>
                      </a:r>
                    </a:p>
                    <a:p>
                      <a:pPr marL="52070" indent="121285" algn="just">
                        <a:spcAft>
                          <a:spcPts val="0"/>
                        </a:spcAft>
                      </a:pPr>
                      <a:r>
                        <a:rPr lang="ru-RU" sz="1800" dirty="0">
                          <a:effectLst/>
                          <a:latin typeface="Times New Roman"/>
                          <a:ea typeface="Times New Roman"/>
                        </a:rPr>
                        <a:t>● обучение восприятию </a:t>
                      </a:r>
                      <a:r>
                        <a:rPr lang="ru-RU" sz="1800" dirty="0" smtClean="0">
                          <a:effectLst/>
                          <a:latin typeface="Times New Roman"/>
                          <a:ea typeface="Times New Roman"/>
                        </a:rPr>
                        <a:t>музыки</a:t>
                      </a:r>
                      <a:r>
                        <a:rPr lang="ru-RU" sz="1800" dirty="0">
                          <a:effectLst/>
                          <a:latin typeface="Times New Roman"/>
                          <a:ea typeface="Times New Roman"/>
                        </a:rPr>
                        <a:t>;</a:t>
                      </a:r>
                    </a:p>
                    <a:p>
                      <a:pPr marL="52070" indent="121285" algn="just">
                        <a:spcAft>
                          <a:spcPts val="0"/>
                        </a:spcAft>
                      </a:pPr>
                      <a:r>
                        <a:rPr lang="ru-RU" sz="1800" dirty="0">
                          <a:effectLst/>
                          <a:latin typeface="Times New Roman"/>
                          <a:ea typeface="Times New Roman"/>
                        </a:rPr>
                        <a:t>● декламация песен под музыку;</a:t>
                      </a:r>
                    </a:p>
                    <a:p>
                      <a:pPr marL="52070" indent="121285" algn="just">
                        <a:spcAft>
                          <a:spcPts val="0"/>
                        </a:spcAft>
                      </a:pPr>
                      <a:r>
                        <a:rPr lang="ru-RU" sz="1800" dirty="0">
                          <a:effectLst/>
                          <a:latin typeface="Times New Roman"/>
                          <a:ea typeface="Times New Roman"/>
                        </a:rPr>
                        <a:t>● автоматизация </a:t>
                      </a:r>
                      <a:r>
                        <a:rPr lang="ru-RU" sz="1800" dirty="0" err="1">
                          <a:effectLst/>
                          <a:latin typeface="Times New Roman"/>
                          <a:ea typeface="Times New Roman"/>
                        </a:rPr>
                        <a:t>произно-сительных</a:t>
                      </a:r>
                      <a:r>
                        <a:rPr lang="ru-RU" sz="1800" dirty="0">
                          <a:effectLst/>
                          <a:latin typeface="Times New Roman"/>
                          <a:ea typeface="Times New Roman"/>
                        </a:rPr>
                        <a:t> навыков (с </a:t>
                      </a:r>
                      <a:r>
                        <a:rPr lang="ru-RU" sz="1800" dirty="0" err="1">
                          <a:effectLst/>
                          <a:latin typeface="Times New Roman"/>
                          <a:ea typeface="Times New Roman"/>
                        </a:rPr>
                        <a:t>ис</a:t>
                      </a:r>
                      <a:r>
                        <a:rPr lang="ru-RU" sz="1800" dirty="0">
                          <a:effectLst/>
                          <a:latin typeface="Times New Roman"/>
                          <a:ea typeface="Times New Roman"/>
                        </a:rPr>
                        <a:t>-пользованием элементов фонетической ритмики).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2070" algn="just">
                        <a:spcAft>
                          <a:spcPts val="0"/>
                        </a:spcAft>
                      </a:pPr>
                      <a:r>
                        <a:rPr lang="ru-RU" sz="1800" i="1" dirty="0">
                          <a:effectLst/>
                          <a:latin typeface="Times New Roman"/>
                          <a:ea typeface="Times New Roman"/>
                        </a:rPr>
                        <a:t>На </a:t>
                      </a:r>
                      <a:r>
                        <a:rPr lang="en-US" sz="1800" i="1" dirty="0">
                          <a:effectLst/>
                          <a:latin typeface="Times New Roman"/>
                          <a:ea typeface="Times New Roman"/>
                        </a:rPr>
                        <a:t>I</a:t>
                      </a:r>
                      <a:r>
                        <a:rPr lang="ru-RU" sz="1800" i="1" dirty="0">
                          <a:effectLst/>
                          <a:latin typeface="Times New Roman"/>
                          <a:ea typeface="Times New Roman"/>
                        </a:rPr>
                        <a:t> и </a:t>
                      </a:r>
                      <a:r>
                        <a:rPr lang="en-US" sz="1800" i="1" dirty="0">
                          <a:effectLst/>
                          <a:latin typeface="Times New Roman"/>
                          <a:ea typeface="Times New Roman"/>
                        </a:rPr>
                        <a:t>II</a:t>
                      </a:r>
                      <a:r>
                        <a:rPr lang="ru-RU" sz="1800" i="1" dirty="0">
                          <a:effectLst/>
                          <a:latin typeface="Times New Roman"/>
                          <a:ea typeface="Times New Roman"/>
                        </a:rPr>
                        <a:t> годах обучения</a:t>
                      </a:r>
                      <a:r>
                        <a:rPr lang="ru-RU" sz="1800" dirty="0">
                          <a:effectLst/>
                          <a:latin typeface="Times New Roman"/>
                          <a:ea typeface="Times New Roman"/>
                        </a:rPr>
                        <a:t>:</a:t>
                      </a:r>
                    </a:p>
                    <a:p>
                      <a:pPr marL="52070" algn="just">
                        <a:spcAft>
                          <a:spcPts val="0"/>
                        </a:spcAft>
                      </a:pPr>
                      <a:r>
                        <a:rPr lang="ru-RU" sz="1800" dirty="0">
                          <a:effectLst/>
                          <a:latin typeface="Times New Roman"/>
                          <a:ea typeface="Times New Roman"/>
                        </a:rPr>
                        <a:t>● музыкально-ритмические движения;</a:t>
                      </a:r>
                    </a:p>
                    <a:p>
                      <a:pPr marL="52070" algn="just">
                        <a:spcAft>
                          <a:spcPts val="0"/>
                        </a:spcAft>
                      </a:pPr>
                      <a:r>
                        <a:rPr lang="ru-RU" sz="1800" dirty="0">
                          <a:effectLst/>
                          <a:latin typeface="Times New Roman"/>
                          <a:ea typeface="Times New Roman"/>
                        </a:rPr>
                        <a:t>● восприятие и </a:t>
                      </a:r>
                      <a:r>
                        <a:rPr lang="ru-RU" sz="1800" dirty="0" err="1">
                          <a:effectLst/>
                          <a:latin typeface="Times New Roman"/>
                          <a:ea typeface="Times New Roman"/>
                        </a:rPr>
                        <a:t>воспроизве-дение</a:t>
                      </a:r>
                      <a:r>
                        <a:rPr lang="ru-RU" sz="1800" dirty="0">
                          <a:effectLst/>
                          <a:latin typeface="Times New Roman"/>
                          <a:ea typeface="Times New Roman"/>
                        </a:rPr>
                        <a:t> песен и несложных музыкальных пьес;</a:t>
                      </a:r>
                    </a:p>
                    <a:p>
                      <a:pPr marL="52070" algn="just">
                        <a:spcAft>
                          <a:spcPts val="0"/>
                        </a:spcAft>
                      </a:pPr>
                      <a:r>
                        <a:rPr lang="ru-RU" sz="1800" dirty="0">
                          <a:effectLst/>
                          <a:latin typeface="Times New Roman"/>
                          <a:ea typeface="Times New Roman"/>
                        </a:rPr>
                        <a:t>● восприятие на слух и </a:t>
                      </a:r>
                      <a:r>
                        <a:rPr lang="ru-RU" sz="1800" dirty="0" err="1">
                          <a:effectLst/>
                          <a:latin typeface="Times New Roman"/>
                          <a:ea typeface="Times New Roman"/>
                        </a:rPr>
                        <a:t>вос</a:t>
                      </a:r>
                      <a:r>
                        <a:rPr lang="ru-RU" sz="1800" dirty="0">
                          <a:effectLst/>
                          <a:latin typeface="Times New Roman"/>
                          <a:ea typeface="Times New Roman"/>
                        </a:rPr>
                        <a:t>-произведение устной </a:t>
                      </a:r>
                      <a:r>
                        <a:rPr lang="ru-RU" sz="1800" spc="-100" dirty="0">
                          <a:effectLst/>
                          <a:latin typeface="Times New Roman"/>
                          <a:ea typeface="Times New Roman"/>
                        </a:rPr>
                        <a:t>речи.</a:t>
                      </a:r>
                      <a:endParaRPr lang="ru-RU" sz="1800" dirty="0">
                        <a:effectLst/>
                        <a:latin typeface="Times New Roman"/>
                        <a:ea typeface="Times New Roman"/>
                      </a:endParaRPr>
                    </a:p>
                    <a:p>
                      <a:pPr marL="52070" algn="just">
                        <a:spcAft>
                          <a:spcPts val="0"/>
                        </a:spcAft>
                      </a:pPr>
                      <a:r>
                        <a:rPr lang="ru-RU" sz="1800" i="1" dirty="0">
                          <a:effectLst/>
                          <a:latin typeface="Times New Roman"/>
                          <a:ea typeface="Times New Roman"/>
                        </a:rPr>
                        <a:t>На </a:t>
                      </a:r>
                      <a:r>
                        <a:rPr lang="en-US" sz="1800" i="1" dirty="0">
                          <a:effectLst/>
                          <a:latin typeface="Times New Roman"/>
                          <a:ea typeface="Times New Roman"/>
                        </a:rPr>
                        <a:t>III</a:t>
                      </a:r>
                      <a:r>
                        <a:rPr lang="ru-RU" sz="1800" i="1" dirty="0">
                          <a:effectLst/>
                          <a:latin typeface="Times New Roman"/>
                          <a:ea typeface="Times New Roman"/>
                        </a:rPr>
                        <a:t> и </a:t>
                      </a:r>
                      <a:r>
                        <a:rPr lang="en-US" sz="1800" i="1" dirty="0">
                          <a:effectLst/>
                          <a:latin typeface="Times New Roman"/>
                          <a:ea typeface="Times New Roman"/>
                        </a:rPr>
                        <a:t>IV</a:t>
                      </a:r>
                      <a:r>
                        <a:rPr lang="ru-RU" sz="1800" i="1" dirty="0">
                          <a:effectLst/>
                          <a:latin typeface="Times New Roman"/>
                          <a:ea typeface="Times New Roman"/>
                        </a:rPr>
                        <a:t> годах обучения</a:t>
                      </a:r>
                      <a:r>
                        <a:rPr lang="ru-RU" sz="1800" dirty="0">
                          <a:effectLst/>
                          <a:latin typeface="Times New Roman"/>
                          <a:ea typeface="Times New Roman"/>
                        </a:rPr>
                        <a:t>:</a:t>
                      </a:r>
                    </a:p>
                    <a:p>
                      <a:pPr marL="52070" algn="just">
                        <a:spcAft>
                          <a:spcPts val="0"/>
                        </a:spcAft>
                      </a:pPr>
                      <a:r>
                        <a:rPr lang="ru-RU" sz="1800" dirty="0">
                          <a:effectLst/>
                          <a:latin typeface="Times New Roman"/>
                          <a:ea typeface="Times New Roman"/>
                        </a:rPr>
                        <a:t>● музыкально-ритмические движения;</a:t>
                      </a:r>
                    </a:p>
                    <a:p>
                      <a:pPr marL="52070" algn="just">
                        <a:spcAft>
                          <a:spcPts val="0"/>
                        </a:spcAft>
                      </a:pPr>
                      <a:r>
                        <a:rPr lang="ru-RU" sz="1800" dirty="0">
                          <a:effectLst/>
                          <a:latin typeface="Times New Roman"/>
                          <a:ea typeface="Times New Roman"/>
                        </a:rPr>
                        <a:t>● восприятие и исполнение песен;</a:t>
                      </a:r>
                    </a:p>
                    <a:p>
                      <a:pPr marL="52070" algn="just">
                        <a:spcAft>
                          <a:spcPts val="0"/>
                        </a:spcAft>
                      </a:pPr>
                      <a:r>
                        <a:rPr lang="ru-RU" sz="1800" dirty="0">
                          <a:effectLst/>
                          <a:latin typeface="Times New Roman"/>
                          <a:ea typeface="Times New Roman"/>
                        </a:rPr>
                        <a:t>● игра на инструментах;</a:t>
                      </a:r>
                    </a:p>
                    <a:p>
                      <a:pPr marL="52070" algn="just">
                        <a:spcAft>
                          <a:spcPts val="0"/>
                        </a:spcAft>
                      </a:pPr>
                      <a:r>
                        <a:rPr lang="ru-RU" sz="1800" dirty="0">
                          <a:effectLst/>
                          <a:latin typeface="Times New Roman"/>
                          <a:ea typeface="Times New Roman"/>
                        </a:rPr>
                        <a:t>● слушание музыки;</a:t>
                      </a:r>
                    </a:p>
                    <a:p>
                      <a:pPr marL="52070" algn="just">
                        <a:spcAft>
                          <a:spcPts val="0"/>
                        </a:spcAft>
                      </a:pPr>
                      <a:r>
                        <a:rPr lang="ru-RU" sz="1800" dirty="0">
                          <a:effectLst/>
                          <a:latin typeface="Times New Roman"/>
                          <a:ea typeface="Times New Roman"/>
                        </a:rPr>
                        <a:t>● восприятие на слух и </a:t>
                      </a:r>
                      <a:r>
                        <a:rPr lang="ru-RU" sz="1800" dirty="0" err="1">
                          <a:effectLst/>
                          <a:latin typeface="Times New Roman"/>
                          <a:ea typeface="Times New Roman"/>
                        </a:rPr>
                        <a:t>вос</a:t>
                      </a:r>
                      <a:r>
                        <a:rPr lang="ru-RU" sz="1800" dirty="0">
                          <a:effectLst/>
                          <a:latin typeface="Times New Roman"/>
                          <a:ea typeface="Times New Roman"/>
                        </a:rPr>
                        <a:t>-произведение устной </a:t>
                      </a:r>
                      <a:r>
                        <a:rPr lang="ru-RU" sz="1800" spc="-100" dirty="0">
                          <a:effectLst/>
                          <a:latin typeface="Times New Roman"/>
                          <a:ea typeface="Times New Roman"/>
                        </a:rPr>
                        <a:t>речи.</a:t>
                      </a:r>
                      <a:endParaRPr lang="ru-RU"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986810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754677460"/>
              </p:ext>
            </p:extLst>
          </p:nvPr>
        </p:nvGraphicFramePr>
        <p:xfrm>
          <a:off x="755576" y="1340768"/>
          <a:ext cx="7704855" cy="4536504"/>
        </p:xfrm>
        <a:graphic>
          <a:graphicData uri="http://schemas.openxmlformats.org/drawingml/2006/table">
            <a:tbl>
              <a:tblPr/>
              <a:tblGrid>
                <a:gridCol w="1969943"/>
                <a:gridCol w="5734912"/>
              </a:tblGrid>
              <a:tr h="4536504">
                <a:tc>
                  <a:txBody>
                    <a:bodyPr/>
                    <a:lstStyle/>
                    <a:p>
                      <a:pPr algn="ctr">
                        <a:spcAft>
                          <a:spcPts val="0"/>
                        </a:spcAft>
                      </a:pPr>
                      <a:r>
                        <a:rPr lang="ru-RU" sz="2000" dirty="0">
                          <a:effectLst/>
                          <a:latin typeface="Times New Roman"/>
                          <a:ea typeface="Times New Roman"/>
                        </a:rPr>
                        <a:t>Структура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000" u="sng" dirty="0">
                          <a:effectLst/>
                          <a:latin typeface="Times New Roman"/>
                          <a:ea typeface="Times New Roman"/>
                        </a:rPr>
                        <a:t>Л.П. Назарова </a:t>
                      </a:r>
                      <a:r>
                        <a:rPr lang="ru-RU" sz="2000" dirty="0">
                          <a:effectLst/>
                          <a:latin typeface="Times New Roman"/>
                          <a:ea typeface="Times New Roman"/>
                        </a:rPr>
                        <a:t>рекомендует следующую структуру занятия:</a:t>
                      </a:r>
                    </a:p>
                    <a:p>
                      <a:pPr marL="342900" lvl="0" indent="-342900" algn="just">
                        <a:spcAft>
                          <a:spcPts val="0"/>
                        </a:spcAft>
                        <a:buFont typeface="+mj-lt"/>
                        <a:buAutoNum type="arabicPeriod"/>
                      </a:pPr>
                      <a:r>
                        <a:rPr lang="ru-RU" sz="2000" dirty="0">
                          <a:effectLst/>
                          <a:latin typeface="Times New Roman"/>
                          <a:ea typeface="Times New Roman"/>
                        </a:rPr>
                        <a:t>Организация начала занятия.</a:t>
                      </a:r>
                    </a:p>
                    <a:p>
                      <a:pPr marL="342900" lvl="0" indent="-342900" algn="just">
                        <a:spcAft>
                          <a:spcPts val="0"/>
                        </a:spcAft>
                        <a:buFont typeface="+mj-lt"/>
                        <a:buAutoNum type="arabicPeriod"/>
                      </a:pPr>
                      <a:r>
                        <a:rPr lang="ru-RU" sz="2000" dirty="0">
                          <a:effectLst/>
                          <a:latin typeface="Times New Roman"/>
                          <a:ea typeface="Times New Roman"/>
                        </a:rPr>
                        <a:t>Разминка.</a:t>
                      </a:r>
                    </a:p>
                    <a:p>
                      <a:pPr marL="342900" lvl="0" indent="-342900" algn="just">
                        <a:spcAft>
                          <a:spcPts val="0"/>
                        </a:spcAft>
                        <a:buFont typeface="+mj-lt"/>
                        <a:buAutoNum type="arabicPeriod"/>
                      </a:pPr>
                      <a:r>
                        <a:rPr lang="ru-RU" sz="2000" dirty="0">
                          <a:effectLst/>
                          <a:latin typeface="Times New Roman"/>
                          <a:ea typeface="Times New Roman"/>
                        </a:rPr>
                        <a:t>Основная часть:</a:t>
                      </a:r>
                    </a:p>
                    <a:p>
                      <a:pPr marL="342900" lvl="0" indent="-342900" algn="just">
                        <a:spcAft>
                          <a:spcPts val="0"/>
                        </a:spcAft>
                        <a:buFont typeface="Symbol"/>
                        <a:buChar char=""/>
                      </a:pPr>
                      <a:r>
                        <a:rPr lang="ru-RU" sz="2000" dirty="0">
                          <a:effectLst/>
                          <a:latin typeface="Times New Roman"/>
                          <a:ea typeface="Times New Roman"/>
                        </a:rPr>
                        <a:t>развитие моторики тела в сочетании с мелкой моторикой (речью) и развитие слухового восприятия;</a:t>
                      </a:r>
                    </a:p>
                    <a:p>
                      <a:pPr marL="342900" lvl="0" indent="-342900" algn="just">
                        <a:spcAft>
                          <a:spcPts val="0"/>
                        </a:spcAft>
                        <a:buFont typeface="Symbol"/>
                        <a:buChar char=""/>
                      </a:pPr>
                      <a:r>
                        <a:rPr lang="ru-RU" sz="2000" dirty="0">
                          <a:effectLst/>
                          <a:latin typeface="Times New Roman"/>
                          <a:ea typeface="Times New Roman"/>
                        </a:rPr>
                        <a:t>автоматизация и коррекция произношения в сочетании с крупной моторикой и развитием слухового восприятия;</a:t>
                      </a:r>
                    </a:p>
                    <a:p>
                      <a:pPr marL="342900" lvl="0" indent="-342900" algn="just">
                        <a:spcAft>
                          <a:spcPts val="0"/>
                        </a:spcAft>
                        <a:buFont typeface="Symbol"/>
                        <a:buChar char=""/>
                      </a:pPr>
                      <a:r>
                        <a:rPr lang="ru-RU" sz="2000" dirty="0">
                          <a:effectLst/>
                          <a:latin typeface="Times New Roman"/>
                          <a:ea typeface="Times New Roman"/>
                        </a:rPr>
                        <a:t>развитие слухового восприятия в сочетании с речью и движениями.</a:t>
                      </a:r>
                    </a:p>
                    <a:p>
                      <a:pPr algn="just">
                        <a:spcAft>
                          <a:spcPts val="0"/>
                        </a:spcAft>
                      </a:pPr>
                      <a:r>
                        <a:rPr lang="ru-RU" sz="2000" dirty="0">
                          <a:effectLst/>
                          <a:latin typeface="Times New Roman"/>
                          <a:ea typeface="Times New Roman"/>
                        </a:rPr>
                        <a:t>4. Организация окончания занятия.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45021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b="1" dirty="0"/>
              <a:t>Этапы формирования слуховых представлений у детей с нарушенным слухом</a:t>
            </a:r>
          </a:p>
        </p:txBody>
      </p:sp>
      <p:graphicFrame>
        <p:nvGraphicFramePr>
          <p:cNvPr id="4" name="Объект 3"/>
          <p:cNvGraphicFramePr>
            <a:graphicFrameLocks noGrp="1"/>
          </p:cNvGraphicFramePr>
          <p:nvPr>
            <p:ph idx="1"/>
            <p:extLst>
              <p:ext uri="{D42A27DB-BD31-4B8C-83A1-F6EECF244321}">
                <p14:modId xmlns:p14="http://schemas.microsoft.com/office/powerpoint/2010/main" val="3944954114"/>
              </p:ext>
            </p:extLst>
          </p:nvPr>
        </p:nvGraphicFramePr>
        <p:xfrm>
          <a:off x="755576" y="1628801"/>
          <a:ext cx="7776865" cy="4493095"/>
        </p:xfrm>
        <a:graphic>
          <a:graphicData uri="http://schemas.openxmlformats.org/drawingml/2006/table">
            <a:tbl>
              <a:tblPr/>
              <a:tblGrid>
                <a:gridCol w="466094"/>
                <a:gridCol w="1671347"/>
                <a:gridCol w="5639424"/>
              </a:tblGrid>
              <a:tr h="432048">
                <a:tc>
                  <a:txBody>
                    <a:bodyPr/>
                    <a:lstStyle/>
                    <a:p>
                      <a:pPr algn="ctr">
                        <a:spcAft>
                          <a:spcPts val="0"/>
                        </a:spcAft>
                      </a:pPr>
                      <a:r>
                        <a:rPr lang="ru-RU" sz="2000" b="0" dirty="0">
                          <a:effectLst/>
                          <a:latin typeface="Times New Roman"/>
                          <a:ea typeface="Times New Roman"/>
                        </a:rPr>
                        <a:t>№ п/п</a:t>
                      </a:r>
                      <a:endParaRPr lang="ru-RU" sz="20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0" dirty="0">
                          <a:effectLst/>
                          <a:latin typeface="Times New Roman"/>
                          <a:ea typeface="Times New Roman"/>
                        </a:rPr>
                        <a:t>Этап</a:t>
                      </a:r>
                      <a:endParaRPr lang="ru-RU" sz="2000" b="1"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0">
                          <a:effectLst/>
                          <a:latin typeface="Times New Roman"/>
                          <a:ea typeface="Times New Roman"/>
                        </a:rPr>
                        <a:t>Характеристика</a:t>
                      </a:r>
                      <a:endParaRPr lang="ru-RU" sz="2000" b="1">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8072">
                <a:tc>
                  <a:txBody>
                    <a:bodyPr/>
                    <a:lstStyle/>
                    <a:p>
                      <a:pPr algn="ctr">
                        <a:spcAft>
                          <a:spcPts val="0"/>
                        </a:spcAft>
                      </a:pPr>
                      <a:r>
                        <a:rPr lang="ru-RU" sz="2000" b="0">
                          <a:effectLst/>
                          <a:latin typeface="Times New Roman"/>
                          <a:ea typeface="Times New Roman"/>
                        </a:rPr>
                        <a:t>1</a:t>
                      </a:r>
                      <a:endParaRPr lang="ru-RU" sz="20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0" dirty="0">
                          <a:effectLst/>
                          <a:latin typeface="Times New Roman"/>
                          <a:ea typeface="Times New Roman"/>
                        </a:rPr>
                        <a:t>Ощущения</a:t>
                      </a:r>
                      <a:endParaRPr lang="ru-RU" sz="20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0" dirty="0">
                          <a:effectLst/>
                          <a:latin typeface="Times New Roman"/>
                          <a:ea typeface="Times New Roman"/>
                        </a:rPr>
                        <a:t>Наличие реакции на речевой стимул. Отсутствие связи слуховых представлений с артикуляцией и зрительным образом.</a:t>
                      </a:r>
                      <a:endParaRPr lang="ru-RU" sz="2000" b="1"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4295">
                <a:tc>
                  <a:txBody>
                    <a:bodyPr/>
                    <a:lstStyle/>
                    <a:p>
                      <a:pPr algn="ctr">
                        <a:spcAft>
                          <a:spcPts val="0"/>
                        </a:spcAft>
                      </a:pPr>
                      <a:r>
                        <a:rPr lang="ru-RU" sz="2000" b="0" dirty="0">
                          <a:effectLst/>
                          <a:latin typeface="Times New Roman"/>
                          <a:ea typeface="Times New Roman"/>
                        </a:rPr>
                        <a:t>2</a:t>
                      </a:r>
                      <a:endParaRPr lang="ru-RU" sz="20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0" dirty="0">
                          <a:effectLst/>
                          <a:latin typeface="Times New Roman"/>
                          <a:ea typeface="Times New Roman"/>
                        </a:rPr>
                        <a:t>Различение (дифференциация)</a:t>
                      </a:r>
                      <a:endParaRPr lang="ru-RU" sz="20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0" dirty="0">
                          <a:effectLst/>
                          <a:latin typeface="Times New Roman"/>
                          <a:ea typeface="Times New Roman"/>
                        </a:rPr>
                        <a:t>Восприятие учащимися на слух речевого материала, знакомого по звучанию. Осуществляется в ситуации ограниченного наглядного выбора (при использовании </a:t>
                      </a:r>
                      <a:endParaRPr lang="ru-RU" sz="20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8013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548680"/>
            <a:ext cx="7992888" cy="5904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86867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05992341"/>
              </p:ext>
            </p:extLst>
          </p:nvPr>
        </p:nvGraphicFramePr>
        <p:xfrm>
          <a:off x="539553" y="332654"/>
          <a:ext cx="8208910" cy="6120681"/>
        </p:xfrm>
        <a:graphic>
          <a:graphicData uri="http://schemas.openxmlformats.org/drawingml/2006/table">
            <a:tbl>
              <a:tblPr/>
              <a:tblGrid>
                <a:gridCol w="2098817"/>
                <a:gridCol w="3054632"/>
                <a:gridCol w="3055461"/>
              </a:tblGrid>
              <a:tr h="2040227">
                <a:tc>
                  <a:txBody>
                    <a:bodyPr/>
                    <a:lstStyle/>
                    <a:p>
                      <a:pPr algn="ctr">
                        <a:spcAft>
                          <a:spcPts val="0"/>
                        </a:spcAft>
                      </a:pPr>
                      <a:r>
                        <a:rPr lang="ru-RU" sz="1800" dirty="0">
                          <a:effectLst/>
                          <a:latin typeface="Times New Roman"/>
                          <a:ea typeface="Times New Roman"/>
                        </a:rPr>
                        <a:t>Использование звукоусиливающей аппаратуры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190500" algn="just">
                        <a:spcAft>
                          <a:spcPts val="0"/>
                        </a:spcAft>
                      </a:pPr>
                      <a:r>
                        <a:rPr lang="ru-RU" sz="1800" dirty="0">
                          <a:effectLst/>
                          <a:latin typeface="Times New Roman"/>
                          <a:ea typeface="Times New Roman"/>
                        </a:rPr>
                        <a:t>Восприятие музыки и речи осуществляется с помощью индивидуальных слуховых аппаратов. Слуховые аппараты работают в режиме, определенном для постоянного ношения. При оснащении кабинета индукционной петлей устанавливается соответствующий режим.</a:t>
                      </a:r>
                    </a:p>
                    <a:p>
                      <a:pPr indent="190500" algn="just">
                        <a:spcAft>
                          <a:spcPts val="0"/>
                        </a:spcAft>
                      </a:pPr>
                      <a:r>
                        <a:rPr lang="ru-RU" sz="1800" dirty="0">
                          <a:effectLst/>
                          <a:latin typeface="Times New Roman"/>
                          <a:ea typeface="Times New Roman"/>
                        </a:rPr>
                        <a:t>Возможно использование другой беспроводной ЗУА.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2040227">
                <a:tc>
                  <a:txBody>
                    <a:bodyPr/>
                    <a:lstStyle/>
                    <a:p>
                      <a:pPr algn="ctr">
                        <a:spcAft>
                          <a:spcPts val="0"/>
                        </a:spcAft>
                      </a:pPr>
                      <a:r>
                        <a:rPr lang="ru-RU" sz="1800">
                          <a:effectLst/>
                          <a:latin typeface="Times New Roman"/>
                          <a:ea typeface="Times New Roman"/>
                        </a:rPr>
                        <a:t>Способ восприятия материала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1285" algn="just">
                        <a:spcAft>
                          <a:spcPts val="0"/>
                        </a:spcAft>
                      </a:pPr>
                      <a:r>
                        <a:rPr lang="ru-RU" sz="1800" dirty="0">
                          <a:effectLst/>
                          <a:latin typeface="Times New Roman"/>
                          <a:ea typeface="Times New Roman"/>
                        </a:rPr>
                        <a:t>Основным способом </a:t>
                      </a:r>
                      <a:r>
                        <a:rPr lang="ru-RU" sz="1800" dirty="0" err="1">
                          <a:effectLst/>
                          <a:latin typeface="Times New Roman"/>
                          <a:ea typeface="Times New Roman"/>
                        </a:rPr>
                        <a:t>вос</a:t>
                      </a:r>
                      <a:r>
                        <a:rPr lang="ru-RU" sz="1800" dirty="0">
                          <a:effectLst/>
                          <a:latin typeface="Times New Roman"/>
                          <a:ea typeface="Times New Roman"/>
                        </a:rPr>
                        <a:t>-приятия речевого материала является </a:t>
                      </a:r>
                      <a:r>
                        <a:rPr lang="ru-RU" sz="1800" dirty="0" err="1">
                          <a:effectLst/>
                          <a:latin typeface="Times New Roman"/>
                          <a:ea typeface="Times New Roman"/>
                        </a:rPr>
                        <a:t>слухо</a:t>
                      </a:r>
                      <a:r>
                        <a:rPr lang="ru-RU" sz="1800" dirty="0">
                          <a:effectLst/>
                          <a:latin typeface="Times New Roman"/>
                          <a:ea typeface="Times New Roman"/>
                        </a:rPr>
                        <a:t>-зрительный. Восприятие музыки осу-</a:t>
                      </a:r>
                      <a:r>
                        <a:rPr lang="ru-RU" sz="1800" dirty="0" err="1">
                          <a:effectLst/>
                          <a:latin typeface="Times New Roman"/>
                          <a:ea typeface="Times New Roman"/>
                        </a:rPr>
                        <a:t>ществляется</a:t>
                      </a:r>
                      <a:r>
                        <a:rPr lang="ru-RU" sz="1800" dirty="0">
                          <a:effectLst/>
                          <a:latin typeface="Times New Roman"/>
                          <a:ea typeface="Times New Roman"/>
                        </a:rPr>
                        <a:t> также на поли-сенсорной основе.</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63500" algn="just">
                        <a:spcAft>
                          <a:spcPts val="0"/>
                        </a:spcAft>
                      </a:pPr>
                      <a:r>
                        <a:rPr lang="ru-RU" sz="1800" dirty="0">
                          <a:effectLst/>
                          <a:latin typeface="Times New Roman"/>
                          <a:ea typeface="Times New Roman"/>
                        </a:rPr>
                        <a:t>Зависит от состояния слуха учащихся</a:t>
                      </a:r>
                      <a:r>
                        <a:rPr lang="ru-RU" sz="1400" dirty="0">
                          <a:effectLst/>
                          <a:latin typeface="Times New Roman"/>
                          <a:ea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0227">
                <a:tc>
                  <a:txBody>
                    <a:bodyPr/>
                    <a:lstStyle/>
                    <a:p>
                      <a:pPr algn="ctr">
                        <a:spcAft>
                          <a:spcPts val="0"/>
                        </a:spcAft>
                      </a:pPr>
                      <a:r>
                        <a:rPr lang="ru-RU" sz="1800">
                          <a:effectLst/>
                          <a:latin typeface="Times New Roman"/>
                          <a:ea typeface="Times New Roman"/>
                        </a:rPr>
                        <a:t>Планирование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ru-RU" sz="1800" dirty="0">
                          <a:effectLst/>
                          <a:latin typeface="Times New Roman"/>
                          <a:ea typeface="Times New Roman"/>
                        </a:rPr>
                        <a:t>   Календарное планирование осуществляется по всем</a:t>
                      </a:r>
                      <a:r>
                        <a:rPr lang="ru-RU" sz="1800" u="sng" dirty="0">
                          <a:effectLst/>
                          <a:latin typeface="Times New Roman"/>
                          <a:ea typeface="Times New Roman"/>
                        </a:rPr>
                        <a:t> </a:t>
                      </a:r>
                      <a:r>
                        <a:rPr lang="ru-RU" sz="1800" dirty="0">
                          <a:effectLst/>
                          <a:latin typeface="Times New Roman"/>
                          <a:ea typeface="Times New Roman"/>
                        </a:rPr>
                        <a:t>разделам обучения и включает: требования программы, содержание работы, музыкальный и дидактический материалы, сроки обучения, речевой материал.</a:t>
                      </a:r>
                    </a:p>
                    <a:p>
                      <a:pPr indent="190500" algn="just">
                        <a:spcAft>
                          <a:spcPts val="0"/>
                        </a:spcAft>
                      </a:pPr>
                      <a:r>
                        <a:rPr lang="ru-RU" sz="1800" dirty="0">
                          <a:effectLst/>
                          <a:latin typeface="Times New Roman"/>
                          <a:ea typeface="Times New Roman"/>
                        </a:rPr>
                        <a:t>В ежедневном плане отмечаются тема и задачи занятия, оборудование, план урока.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bl>
          </a:graphicData>
        </a:graphic>
      </p:graphicFrame>
    </p:spTree>
    <p:extLst>
      <p:ext uri="{BB962C8B-B14F-4D97-AF65-F5344CB8AC3E}">
        <p14:creationId xmlns:p14="http://schemas.microsoft.com/office/powerpoint/2010/main" val="21677934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b="1" dirty="0"/>
              <a:t>Организация работы по развитию слухового восприятия на общеобразовательных уроках в классах глухих и  слабослышащих</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568583096"/>
              </p:ext>
            </p:extLst>
          </p:nvPr>
        </p:nvGraphicFramePr>
        <p:xfrm>
          <a:off x="755576" y="1700809"/>
          <a:ext cx="7632847" cy="4176463"/>
        </p:xfrm>
        <a:graphic>
          <a:graphicData uri="http://schemas.openxmlformats.org/drawingml/2006/table">
            <a:tbl>
              <a:tblPr/>
              <a:tblGrid>
                <a:gridCol w="1951532"/>
                <a:gridCol w="5681315"/>
              </a:tblGrid>
              <a:tr h="767809">
                <a:tc>
                  <a:txBody>
                    <a:bodyPr/>
                    <a:lstStyle/>
                    <a:p>
                      <a:pPr algn="ctr">
                        <a:spcAft>
                          <a:spcPts val="0"/>
                        </a:spcAft>
                      </a:pPr>
                      <a:r>
                        <a:rPr lang="ru-RU" sz="2000" dirty="0">
                          <a:effectLst/>
                          <a:latin typeface="Times New Roman"/>
                          <a:ea typeface="Times New Roman"/>
                        </a:rPr>
                        <a:t>Характеристики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a:effectLst/>
                          <a:latin typeface="Times New Roman"/>
                          <a:ea typeface="Times New Roman"/>
                        </a:rPr>
                        <a:t>Особенности организации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70748">
                <a:tc>
                  <a:txBody>
                    <a:bodyPr/>
                    <a:lstStyle/>
                    <a:p>
                      <a:pPr algn="ctr">
                        <a:spcAft>
                          <a:spcPts val="0"/>
                        </a:spcAft>
                      </a:pPr>
                      <a:r>
                        <a:rPr lang="ru-RU" sz="2000">
                          <a:effectLst/>
                          <a:latin typeface="Times New Roman"/>
                          <a:ea typeface="Times New Roman"/>
                        </a:rPr>
                        <a:t>Задачи развития слухового восприятия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1285" algn="just">
                        <a:spcAft>
                          <a:spcPts val="0"/>
                        </a:spcAft>
                      </a:pPr>
                      <a:r>
                        <a:rPr lang="ru-RU" sz="2000" dirty="0">
                          <a:effectLst/>
                          <a:latin typeface="Times New Roman"/>
                          <a:ea typeface="Times New Roman"/>
                        </a:rPr>
                        <a:t>Включение слухового восприятия в учебно-воспитательный процесс, развитие коммуникативной функции речи.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7906">
                <a:tc>
                  <a:txBody>
                    <a:bodyPr/>
                    <a:lstStyle/>
                    <a:p>
                      <a:pPr algn="ctr">
                        <a:spcAft>
                          <a:spcPts val="0"/>
                        </a:spcAft>
                      </a:pPr>
                      <a:r>
                        <a:rPr lang="ru-RU" sz="2000">
                          <a:effectLst/>
                          <a:latin typeface="Times New Roman"/>
                          <a:ea typeface="Times New Roman"/>
                        </a:rPr>
                        <a:t>Способ восприятия речевого материала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1285" algn="just">
                        <a:spcAft>
                          <a:spcPts val="0"/>
                        </a:spcAft>
                      </a:pPr>
                      <a:r>
                        <a:rPr lang="ru-RU" sz="2000" dirty="0">
                          <a:effectLst/>
                          <a:latin typeface="Times New Roman"/>
                          <a:ea typeface="Times New Roman"/>
                        </a:rPr>
                        <a:t>Основной способ восприятия в классах глухих и слабослышащих – </a:t>
                      </a:r>
                      <a:r>
                        <a:rPr lang="ru-RU" sz="2000" dirty="0" err="1">
                          <a:effectLst/>
                          <a:latin typeface="Times New Roman"/>
                          <a:ea typeface="Times New Roman"/>
                        </a:rPr>
                        <a:t>слухо</a:t>
                      </a:r>
                      <a:r>
                        <a:rPr lang="ru-RU" sz="2000" dirty="0">
                          <a:effectLst/>
                          <a:latin typeface="Times New Roman"/>
                          <a:ea typeface="Times New Roman"/>
                        </a:rPr>
                        <a:t>-зрительный. Часть материала предлагается для восприятия на слух. Дозировка слуховой нагрузки зависит от этапа обучения и состояния слуховой функции учащихся (от 10 до 25 – 30 фраз).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000160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545170084"/>
              </p:ext>
            </p:extLst>
          </p:nvPr>
        </p:nvGraphicFramePr>
        <p:xfrm>
          <a:off x="683568" y="620688"/>
          <a:ext cx="7992887" cy="5267663"/>
        </p:xfrm>
        <a:graphic>
          <a:graphicData uri="http://schemas.openxmlformats.org/drawingml/2006/table">
            <a:tbl>
              <a:tblPr/>
              <a:tblGrid>
                <a:gridCol w="2043586"/>
                <a:gridCol w="5949301"/>
              </a:tblGrid>
              <a:tr h="3024336">
                <a:tc>
                  <a:txBody>
                    <a:bodyPr/>
                    <a:lstStyle/>
                    <a:p>
                      <a:pPr algn="ctr">
                        <a:spcAft>
                          <a:spcPts val="0"/>
                        </a:spcAft>
                      </a:pPr>
                      <a:r>
                        <a:rPr lang="ru-RU" sz="2000" dirty="0">
                          <a:effectLst/>
                          <a:latin typeface="Times New Roman"/>
                          <a:ea typeface="Times New Roman"/>
                        </a:rPr>
                        <a:t>Использование ЗУА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1285" algn="just">
                        <a:spcAft>
                          <a:spcPts val="0"/>
                        </a:spcAft>
                      </a:pPr>
                      <a:r>
                        <a:rPr lang="ru-RU" sz="2000" dirty="0">
                          <a:effectLst/>
                          <a:latin typeface="Times New Roman"/>
                          <a:ea typeface="Times New Roman"/>
                        </a:rPr>
                        <a:t>Работа осуществляется как со звукоусиливающей аппаратурой, так и без нее. ЗУА выступает на общеобразовательных уроках в двоякой функции:</a:t>
                      </a:r>
                    </a:p>
                    <a:p>
                      <a:pPr marL="742950" lvl="1" indent="-285750" algn="just">
                        <a:spcAft>
                          <a:spcPts val="0"/>
                        </a:spcAft>
                        <a:buFont typeface="Times New Roman"/>
                        <a:buChar char="-"/>
                      </a:pPr>
                      <a:r>
                        <a:rPr lang="ru-RU" sz="2000" dirty="0">
                          <a:effectLst/>
                          <a:latin typeface="Times New Roman"/>
                          <a:ea typeface="Times New Roman"/>
                        </a:rPr>
                        <a:t>как средство усиления речи;</a:t>
                      </a:r>
                    </a:p>
                    <a:p>
                      <a:pPr marL="742950" lvl="1" indent="-285750" algn="just">
                        <a:spcAft>
                          <a:spcPts val="0"/>
                        </a:spcAft>
                        <a:buFont typeface="Times New Roman"/>
                        <a:buChar char="-"/>
                      </a:pPr>
                      <a:r>
                        <a:rPr lang="ru-RU" sz="2000" dirty="0">
                          <a:effectLst/>
                          <a:latin typeface="Times New Roman"/>
                          <a:ea typeface="Times New Roman"/>
                        </a:rPr>
                        <a:t>как средство развития слухового восприятия.</a:t>
                      </a:r>
                    </a:p>
                    <a:p>
                      <a:pPr algn="just">
                        <a:spcAft>
                          <a:spcPts val="0"/>
                        </a:spcAft>
                      </a:pPr>
                      <a:r>
                        <a:rPr lang="ru-RU" sz="2000" dirty="0">
                          <a:effectLst/>
                          <a:latin typeface="Times New Roman"/>
                          <a:ea typeface="Times New Roman"/>
                        </a:rPr>
                        <a:t>Рекомендуется приемы восприятия материала без аппаратуры, т.е. на «голое ухо». Такая работа носит индивидуальный характер.</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3327">
                <a:tc>
                  <a:txBody>
                    <a:bodyPr/>
                    <a:lstStyle/>
                    <a:p>
                      <a:pPr algn="ctr">
                        <a:spcAft>
                          <a:spcPts val="0"/>
                        </a:spcAft>
                      </a:pPr>
                      <a:r>
                        <a:rPr lang="ru-RU" sz="2000">
                          <a:effectLst/>
                          <a:latin typeface="Times New Roman"/>
                          <a:ea typeface="Times New Roman"/>
                        </a:rPr>
                        <a:t>Содержание работы по развитию слухового восприятия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1285" algn="just">
                        <a:spcAft>
                          <a:spcPts val="0"/>
                        </a:spcAft>
                      </a:pPr>
                      <a:r>
                        <a:rPr lang="ru-RU" sz="2000" dirty="0">
                          <a:effectLst/>
                          <a:latin typeface="Times New Roman"/>
                          <a:ea typeface="Times New Roman"/>
                        </a:rPr>
                        <a:t>Для восприятия на слух предлагаются:</a:t>
                      </a:r>
                    </a:p>
                    <a:p>
                      <a:pPr algn="just">
                        <a:spcAft>
                          <a:spcPts val="0"/>
                        </a:spcAft>
                      </a:pPr>
                      <a:r>
                        <a:rPr lang="ru-RU" sz="2000" dirty="0">
                          <a:effectLst/>
                          <a:latin typeface="Times New Roman"/>
                          <a:ea typeface="Times New Roman"/>
                        </a:rPr>
                        <a:t>● материал разговорно-обиходного характера;</a:t>
                      </a:r>
                    </a:p>
                    <a:p>
                      <a:pPr algn="just">
                        <a:spcAft>
                          <a:spcPts val="0"/>
                        </a:spcAft>
                      </a:pPr>
                      <a:r>
                        <a:rPr lang="ru-RU" sz="2000" dirty="0">
                          <a:effectLst/>
                          <a:latin typeface="Times New Roman"/>
                          <a:ea typeface="Times New Roman"/>
                        </a:rPr>
                        <a:t>● фразы, связанные с организацией урока;</a:t>
                      </a:r>
                    </a:p>
                    <a:p>
                      <a:pPr algn="just">
                        <a:spcAft>
                          <a:spcPts val="0"/>
                        </a:spcAft>
                      </a:pPr>
                      <a:r>
                        <a:rPr lang="ru-RU" sz="2000" dirty="0">
                          <a:effectLst/>
                          <a:latin typeface="Times New Roman"/>
                          <a:ea typeface="Times New Roman"/>
                        </a:rPr>
                        <a:t>● целевые установки;</a:t>
                      </a:r>
                    </a:p>
                    <a:p>
                      <a:pPr algn="just">
                        <a:spcAft>
                          <a:spcPts val="0"/>
                        </a:spcAft>
                      </a:pPr>
                      <a:r>
                        <a:rPr lang="ru-RU" sz="2000" dirty="0">
                          <a:effectLst/>
                          <a:latin typeface="Times New Roman"/>
                          <a:ea typeface="Times New Roman"/>
                        </a:rPr>
                        <a:t>● материал, характерный для данного типа или темы урока.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878333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t>Организация работы по развитию слухового восприятия на внеклассных занятиях в классах глухих и  слабослышащих</a:t>
            </a:r>
          </a:p>
        </p:txBody>
      </p:sp>
      <p:graphicFrame>
        <p:nvGraphicFramePr>
          <p:cNvPr id="4" name="Объект 3"/>
          <p:cNvGraphicFramePr>
            <a:graphicFrameLocks noGrp="1"/>
          </p:cNvGraphicFramePr>
          <p:nvPr>
            <p:ph idx="1"/>
            <p:extLst>
              <p:ext uri="{D42A27DB-BD31-4B8C-83A1-F6EECF244321}">
                <p14:modId xmlns:p14="http://schemas.microsoft.com/office/powerpoint/2010/main" val="1566410782"/>
              </p:ext>
            </p:extLst>
          </p:nvPr>
        </p:nvGraphicFramePr>
        <p:xfrm>
          <a:off x="755576" y="1340768"/>
          <a:ext cx="8064896" cy="5066838"/>
        </p:xfrm>
        <a:graphic>
          <a:graphicData uri="http://schemas.openxmlformats.org/drawingml/2006/table">
            <a:tbl>
              <a:tblPr/>
              <a:tblGrid>
                <a:gridCol w="2061996"/>
                <a:gridCol w="6002900"/>
              </a:tblGrid>
              <a:tr h="891337">
                <a:tc>
                  <a:txBody>
                    <a:bodyPr/>
                    <a:lstStyle/>
                    <a:p>
                      <a:pPr algn="ctr">
                        <a:spcAft>
                          <a:spcPts val="0"/>
                        </a:spcAft>
                      </a:pPr>
                      <a:r>
                        <a:rPr lang="ru-RU" sz="2000" dirty="0">
                          <a:effectLst/>
                          <a:latin typeface="Times New Roman"/>
                          <a:ea typeface="Times New Roman"/>
                        </a:rPr>
                        <a:t>Характеристики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dirty="0">
                          <a:effectLst/>
                          <a:latin typeface="Times New Roman"/>
                          <a:ea typeface="Times New Roman"/>
                        </a:rPr>
                        <a:t>Особенности организации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2491">
                <a:tc>
                  <a:txBody>
                    <a:bodyPr/>
                    <a:lstStyle/>
                    <a:p>
                      <a:pPr algn="ctr">
                        <a:spcAft>
                          <a:spcPts val="0"/>
                        </a:spcAft>
                      </a:pPr>
                      <a:r>
                        <a:rPr lang="ru-RU" sz="2000">
                          <a:effectLst/>
                          <a:latin typeface="Times New Roman"/>
                          <a:ea typeface="Times New Roman"/>
                        </a:rPr>
                        <a:t>Задачи развития слухового восприятия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000" dirty="0">
                          <a:effectLst/>
                          <a:latin typeface="Times New Roman"/>
                          <a:ea typeface="Times New Roman"/>
                        </a:rPr>
                        <a:t>Развитие умений воспринимать речевой материал, отработанный на занятиях и уроках; формирование новых слуховых образов (словаря, характерного для внеклассных занятий); расширение представлений детей о звуках окружающего мира; развитие ориентировки в окружающей среде.</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3010">
                <a:tc>
                  <a:txBody>
                    <a:bodyPr/>
                    <a:lstStyle/>
                    <a:p>
                      <a:pPr algn="ctr">
                        <a:spcAft>
                          <a:spcPts val="0"/>
                        </a:spcAft>
                      </a:pPr>
                      <a:r>
                        <a:rPr lang="ru-RU" sz="2000">
                          <a:effectLst/>
                          <a:latin typeface="Times New Roman"/>
                          <a:ea typeface="Times New Roman"/>
                        </a:rPr>
                        <a:t>Направления работы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000" dirty="0">
                          <a:effectLst/>
                          <a:latin typeface="Times New Roman"/>
                          <a:ea typeface="Times New Roman"/>
                        </a:rPr>
                        <a:t>Развитие слухового восприятия осуществляется:</a:t>
                      </a:r>
                    </a:p>
                    <a:p>
                      <a:pPr marL="342900" lvl="0" indent="-342900" algn="just">
                        <a:spcAft>
                          <a:spcPts val="0"/>
                        </a:spcAft>
                        <a:buFont typeface="+mj-lt"/>
                        <a:buAutoNum type="arabicParenR"/>
                      </a:pPr>
                      <a:r>
                        <a:rPr lang="ru-RU" sz="2000" dirty="0">
                          <a:effectLst/>
                          <a:latin typeface="Times New Roman"/>
                          <a:ea typeface="Times New Roman"/>
                        </a:rPr>
                        <a:t>в процессе выполнения режимных моментов и внеклассных мероприятий;</a:t>
                      </a:r>
                    </a:p>
                    <a:p>
                      <a:pPr marL="342900" lvl="0" indent="-342900" algn="just">
                        <a:spcAft>
                          <a:spcPts val="0"/>
                        </a:spcAft>
                        <a:buFont typeface="+mj-lt"/>
                        <a:buAutoNum type="arabicParenR"/>
                      </a:pPr>
                      <a:r>
                        <a:rPr lang="ru-RU" sz="2000" dirty="0">
                          <a:effectLst/>
                          <a:latin typeface="Times New Roman"/>
                          <a:ea typeface="Times New Roman"/>
                        </a:rPr>
                        <a:t>в ходе специальной работы по развитию слухового восприятия.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343883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815583413"/>
              </p:ext>
            </p:extLst>
          </p:nvPr>
        </p:nvGraphicFramePr>
        <p:xfrm>
          <a:off x="755576" y="404664"/>
          <a:ext cx="7776863" cy="5585132"/>
        </p:xfrm>
        <a:graphic>
          <a:graphicData uri="http://schemas.openxmlformats.org/drawingml/2006/table">
            <a:tbl>
              <a:tblPr/>
              <a:tblGrid>
                <a:gridCol w="1988353"/>
                <a:gridCol w="5788510"/>
              </a:tblGrid>
              <a:tr h="542003">
                <a:tc>
                  <a:txBody>
                    <a:bodyPr/>
                    <a:lstStyle/>
                    <a:p>
                      <a:pPr algn="ctr">
                        <a:spcAft>
                          <a:spcPts val="0"/>
                        </a:spcAft>
                      </a:pPr>
                      <a:r>
                        <a:rPr lang="ru-RU" sz="1800" dirty="0">
                          <a:effectLst/>
                          <a:latin typeface="Times New Roman"/>
                          <a:ea typeface="Times New Roman"/>
                        </a:rPr>
                        <a:t>Характеристики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effectLst/>
                          <a:latin typeface="Times New Roman"/>
                          <a:ea typeface="Times New Roman"/>
                        </a:rPr>
                        <a:t>Особенности организации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1391">
                <a:tc>
                  <a:txBody>
                    <a:bodyPr/>
                    <a:lstStyle/>
                    <a:p>
                      <a:pPr algn="ctr">
                        <a:spcAft>
                          <a:spcPts val="0"/>
                        </a:spcAft>
                      </a:pPr>
                      <a:r>
                        <a:rPr lang="ru-RU" sz="1800">
                          <a:effectLst/>
                          <a:latin typeface="Times New Roman"/>
                          <a:ea typeface="Times New Roman"/>
                        </a:rPr>
                        <a:t>Использование звукоусиливающей аппаратуры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90500" algn="just">
                        <a:spcAft>
                          <a:spcPts val="0"/>
                        </a:spcAft>
                      </a:pPr>
                      <a:r>
                        <a:rPr lang="ru-RU" sz="1800" dirty="0">
                          <a:effectLst/>
                          <a:latin typeface="Times New Roman"/>
                          <a:ea typeface="Times New Roman"/>
                        </a:rPr>
                        <a:t>Внеклассные занятия проводятся с использованием звукоусиливающей аппаратуры коллективного и индивидуального назначения. При помощи стационарной звукоусиливающей аппаратуры воспринимается любой речевой материал. Для восприятия с индивидуальными слуховыми аппаратами предлагается материал, знакомый по звучанию. Рекомендуется использовать приемы работы без ЗУА (индивидуально).</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1738">
                <a:tc>
                  <a:txBody>
                    <a:bodyPr/>
                    <a:lstStyle/>
                    <a:p>
                      <a:pPr algn="ctr">
                        <a:spcAft>
                          <a:spcPts val="0"/>
                        </a:spcAft>
                      </a:pPr>
                      <a:r>
                        <a:rPr lang="ru-RU" sz="1800">
                          <a:effectLst/>
                          <a:latin typeface="Times New Roman"/>
                          <a:ea typeface="Times New Roman"/>
                        </a:rPr>
                        <a:t>Содержание работы по развитию слухового восприятия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90500" algn="just">
                        <a:spcAft>
                          <a:spcPts val="0"/>
                        </a:spcAft>
                      </a:pPr>
                      <a:r>
                        <a:rPr lang="ru-RU" sz="1800" dirty="0">
                          <a:effectLst/>
                          <a:latin typeface="Times New Roman"/>
                          <a:ea typeface="Times New Roman"/>
                        </a:rPr>
                        <a:t>Материал для развития слухового восприятия тематически может быть представлен несколькими группами:</a:t>
                      </a:r>
                    </a:p>
                    <a:p>
                      <a:pPr marL="742950" lvl="1" indent="-285750" algn="just">
                        <a:spcAft>
                          <a:spcPts val="0"/>
                        </a:spcAft>
                        <a:buFont typeface="Symbol"/>
                        <a:buChar char=""/>
                      </a:pPr>
                      <a:r>
                        <a:rPr lang="ru-RU" sz="1800" dirty="0">
                          <a:effectLst/>
                          <a:latin typeface="Times New Roman"/>
                          <a:ea typeface="Times New Roman"/>
                        </a:rPr>
                        <a:t>разговорно-обиходный словарь;</a:t>
                      </a:r>
                    </a:p>
                    <a:p>
                      <a:pPr marL="742950" lvl="1" indent="-285750" algn="just">
                        <a:spcAft>
                          <a:spcPts val="0"/>
                        </a:spcAft>
                        <a:buFont typeface="Symbol"/>
                        <a:buChar char=""/>
                      </a:pPr>
                      <a:r>
                        <a:rPr lang="ru-RU" sz="1800" dirty="0">
                          <a:effectLst/>
                          <a:latin typeface="Times New Roman"/>
                          <a:ea typeface="Times New Roman"/>
                        </a:rPr>
                        <a:t>материал, связанный с изучением общеобразовательных предметов (преимущественно терминологический словарь, связанный с изучением определенного предмета);</a:t>
                      </a:r>
                    </a:p>
                    <a:p>
                      <a:pPr marL="742950" lvl="1" indent="-285750" algn="just">
                        <a:spcAft>
                          <a:spcPts val="0"/>
                        </a:spcAft>
                        <a:buFont typeface="Symbol"/>
                        <a:buChar char=""/>
                      </a:pPr>
                      <a:r>
                        <a:rPr lang="ru-RU" sz="1800" dirty="0">
                          <a:effectLst/>
                          <a:latin typeface="Times New Roman"/>
                          <a:ea typeface="Times New Roman"/>
                        </a:rPr>
                        <a:t>речевой материал, связанный с содержанием внеклассных занятий (игр, экскурсий и т. 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20568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829038026"/>
              </p:ext>
            </p:extLst>
          </p:nvPr>
        </p:nvGraphicFramePr>
        <p:xfrm>
          <a:off x="395536" y="332656"/>
          <a:ext cx="8352928" cy="5846440"/>
        </p:xfrm>
        <a:graphic>
          <a:graphicData uri="http://schemas.openxmlformats.org/drawingml/2006/table">
            <a:tbl>
              <a:tblPr/>
              <a:tblGrid>
                <a:gridCol w="2135639"/>
                <a:gridCol w="6217289"/>
              </a:tblGrid>
              <a:tr h="5846440">
                <a:tc>
                  <a:txBody>
                    <a:bodyPr/>
                    <a:lstStyle/>
                    <a:p>
                      <a:pPr algn="ctr">
                        <a:spcAft>
                          <a:spcPts val="0"/>
                        </a:spcAft>
                      </a:pPr>
                      <a:r>
                        <a:rPr lang="ru-RU" sz="2400" dirty="0">
                          <a:effectLst/>
                          <a:latin typeface="Times New Roman"/>
                          <a:ea typeface="Times New Roman"/>
                        </a:rPr>
                        <a:t>Требования к планированию работы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90500" algn="just">
                        <a:spcAft>
                          <a:spcPts val="0"/>
                        </a:spcAft>
                      </a:pPr>
                      <a:r>
                        <a:rPr lang="ru-RU" sz="2400" dirty="0">
                          <a:effectLst/>
                          <a:latin typeface="Times New Roman"/>
                          <a:ea typeface="Times New Roman"/>
                        </a:rPr>
                        <a:t>Должна обеспечиваться преемственность в содержании работы по развитию слухового восприятия и требованиях к учащимся между всеми специалистами (учителем-дефектологом, учителем, воспитателем). </a:t>
                      </a:r>
                    </a:p>
                    <a:p>
                      <a:pPr indent="190500" algn="just">
                        <a:spcAft>
                          <a:spcPts val="0"/>
                        </a:spcAft>
                      </a:pPr>
                      <a:r>
                        <a:rPr lang="ru-RU" sz="2400" dirty="0">
                          <a:effectLst/>
                          <a:latin typeface="Times New Roman"/>
                          <a:ea typeface="Times New Roman"/>
                        </a:rPr>
                        <a:t>Содержание четвертного плана внеклассной работы по развитию слухового восприятия может быть представлено следующими разделами (Т. И. Обухова):</a:t>
                      </a:r>
                    </a:p>
                    <a:p>
                      <a:pPr marL="342900" lvl="0" indent="-342900" algn="just">
                        <a:spcAft>
                          <a:spcPts val="0"/>
                        </a:spcAft>
                        <a:buFont typeface="+mj-lt"/>
                        <a:buAutoNum type="arabicParenR"/>
                        <a:tabLst>
                          <a:tab pos="457200" algn="l"/>
                        </a:tabLst>
                      </a:pPr>
                      <a:r>
                        <a:rPr lang="ru-RU" sz="2400" dirty="0">
                          <a:effectLst/>
                          <a:latin typeface="Times New Roman"/>
                          <a:ea typeface="Times New Roman"/>
                        </a:rPr>
                        <a:t>разделы речевого материала;</a:t>
                      </a:r>
                    </a:p>
                    <a:p>
                      <a:pPr marL="342900" lvl="0" indent="-342900" algn="just">
                        <a:spcAft>
                          <a:spcPts val="0"/>
                        </a:spcAft>
                        <a:buFont typeface="+mj-lt"/>
                        <a:buAutoNum type="arabicParenR"/>
                        <a:tabLst>
                          <a:tab pos="457200" algn="l"/>
                        </a:tabLst>
                      </a:pPr>
                      <a:r>
                        <a:rPr lang="ru-RU" sz="2400" dirty="0">
                          <a:effectLst/>
                          <a:latin typeface="Times New Roman"/>
                          <a:ea typeface="Times New Roman"/>
                        </a:rPr>
                        <a:t>содержание речевого материала;</a:t>
                      </a:r>
                    </a:p>
                    <a:p>
                      <a:pPr marL="342900" lvl="0" indent="-342900" algn="just">
                        <a:spcAft>
                          <a:spcPts val="0"/>
                        </a:spcAft>
                        <a:buFont typeface="+mj-lt"/>
                        <a:buAutoNum type="arabicParenR"/>
                        <a:tabLst>
                          <a:tab pos="457200" algn="l"/>
                        </a:tabLst>
                      </a:pPr>
                      <a:r>
                        <a:rPr lang="ru-RU" sz="2400" dirty="0">
                          <a:effectLst/>
                          <a:latin typeface="Times New Roman"/>
                          <a:ea typeface="Times New Roman"/>
                        </a:rPr>
                        <a:t>этап восприятия;</a:t>
                      </a:r>
                    </a:p>
                    <a:p>
                      <a:pPr marL="342900" lvl="0" indent="-342900" algn="just">
                        <a:spcAft>
                          <a:spcPts val="0"/>
                        </a:spcAft>
                        <a:buFont typeface="+mj-lt"/>
                        <a:buAutoNum type="arabicParenR"/>
                        <a:tabLst>
                          <a:tab pos="457200" algn="l"/>
                        </a:tabLst>
                      </a:pPr>
                      <a:r>
                        <a:rPr lang="ru-RU" sz="2400" dirty="0">
                          <a:effectLst/>
                          <a:latin typeface="Times New Roman"/>
                          <a:ea typeface="Times New Roman"/>
                        </a:rPr>
                        <a:t>вид восприятия (с аппаратурой и без нее, тип звукоусиливающей аппаратуры, расстояние).</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409100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a:latin typeface="Times New Roman"/>
                <a:ea typeface="Times New Roman"/>
              </a:rPr>
              <a:t>СОДЕРЖАНИЕ РАБОТЫ ПО РАЗВИТИЮ СЛУХОВОГО ВОСПРИЯТИЯ В ШКОЛЕ ДЛЯ ДЕТЕЙ С НАРУШЕНИЕМ СЛУХА</a:t>
            </a:r>
            <a:br>
              <a:rPr lang="ru-RU" sz="2400" b="1" dirty="0">
                <a:latin typeface="Times New Roman"/>
                <a:ea typeface="Times New Roman"/>
              </a:rPr>
            </a:br>
            <a:r>
              <a:rPr lang="ru-RU" sz="2400" b="1" dirty="0">
                <a:latin typeface="Times New Roman"/>
                <a:ea typeface="Times New Roman"/>
              </a:rPr>
              <a:t> </a:t>
            </a:r>
            <a:r>
              <a:rPr lang="ru-RU" sz="2000" dirty="0">
                <a:latin typeface="Times New Roman"/>
                <a:ea typeface="Times New Roman"/>
              </a:rPr>
              <a:t/>
            </a:r>
            <a:br>
              <a:rPr lang="ru-RU" sz="2000" dirty="0">
                <a:latin typeface="Times New Roman"/>
                <a:ea typeface="Times New Roman"/>
              </a:rPr>
            </a:br>
            <a:endParaRPr lang="ru-RU" sz="2400" dirty="0"/>
          </a:p>
        </p:txBody>
      </p:sp>
      <p:sp>
        <p:nvSpPr>
          <p:cNvPr id="3" name="Объект 2"/>
          <p:cNvSpPr>
            <a:spLocks noGrp="1"/>
          </p:cNvSpPr>
          <p:nvPr>
            <p:ph idx="1"/>
          </p:nvPr>
        </p:nvSpPr>
        <p:spPr>
          <a:xfrm>
            <a:off x="457200" y="1052736"/>
            <a:ext cx="8229600" cy="5472608"/>
          </a:xfrm>
        </p:spPr>
        <p:txBody>
          <a:bodyPr/>
          <a:lstStyle/>
          <a:p>
            <a:pPr marL="0" indent="0" algn="ctr">
              <a:spcAft>
                <a:spcPts val="0"/>
              </a:spcAft>
              <a:buNone/>
            </a:pPr>
            <a:r>
              <a:rPr lang="ru-RU" sz="2000" b="1" dirty="0">
                <a:latin typeface="Times New Roman"/>
                <a:ea typeface="Times New Roman"/>
              </a:rPr>
              <a:t>Этапы работы по развитию слухового восприятия</a:t>
            </a:r>
            <a:endParaRPr lang="ru-RU" sz="2000" dirty="0">
              <a:latin typeface="Times New Roman"/>
              <a:ea typeface="Times New Roman"/>
            </a:endParaRPr>
          </a:p>
          <a:p>
            <a:pPr marL="0" indent="0" algn="ctr">
              <a:spcAft>
                <a:spcPts val="0"/>
              </a:spcAft>
              <a:buNone/>
            </a:pPr>
            <a:r>
              <a:rPr lang="ru-RU" b="1" dirty="0">
                <a:latin typeface="Times New Roman"/>
                <a:ea typeface="Times New Roman"/>
              </a:rPr>
              <a:t> </a:t>
            </a:r>
            <a:endParaRPr lang="ru-RU" sz="2800" dirty="0">
              <a:latin typeface="Times New Roman"/>
              <a:ea typeface="Times New Roman"/>
            </a:endParaRPr>
          </a:p>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1920659487"/>
              </p:ext>
            </p:extLst>
          </p:nvPr>
        </p:nvGraphicFramePr>
        <p:xfrm>
          <a:off x="457200" y="1484783"/>
          <a:ext cx="8229600" cy="4965184"/>
        </p:xfrm>
        <a:graphic>
          <a:graphicData uri="http://schemas.openxmlformats.org/drawingml/2006/table">
            <a:tbl>
              <a:tblPr/>
              <a:tblGrid>
                <a:gridCol w="1695490"/>
                <a:gridCol w="3267055"/>
                <a:gridCol w="3267055"/>
              </a:tblGrid>
              <a:tr h="275844">
                <a:tc>
                  <a:txBody>
                    <a:bodyPr/>
                    <a:lstStyle/>
                    <a:p>
                      <a:pPr algn="ctr">
                        <a:spcAft>
                          <a:spcPts val="0"/>
                        </a:spcAft>
                      </a:pPr>
                      <a:r>
                        <a:rPr lang="ru-RU" sz="1600" b="0" dirty="0">
                          <a:effectLst/>
                          <a:latin typeface="Times New Roman"/>
                          <a:ea typeface="Times New Roman"/>
                        </a:rPr>
                        <a:t>Раздел работы</a:t>
                      </a:r>
                      <a:endParaRPr lang="ru-RU" sz="1600" b="1" dirty="0">
                        <a:effectLst/>
                        <a:latin typeface="Times New Roman"/>
                        <a:ea typeface="Times New Roman"/>
                      </a:endParaRPr>
                    </a:p>
                  </a:txBody>
                  <a:tcPr marL="60017" marR="600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0">
                          <a:effectLst/>
                          <a:latin typeface="Times New Roman"/>
                          <a:ea typeface="Times New Roman"/>
                        </a:rPr>
                        <a:t>Этап</a:t>
                      </a:r>
                      <a:endParaRPr lang="ru-RU" sz="1600" b="1">
                        <a:effectLst/>
                        <a:latin typeface="Times New Roman"/>
                        <a:ea typeface="Times New Roman"/>
                      </a:endParaRPr>
                    </a:p>
                  </a:txBody>
                  <a:tcPr marL="60017" marR="600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0">
                          <a:effectLst/>
                          <a:latin typeface="Times New Roman"/>
                          <a:ea typeface="Times New Roman"/>
                        </a:rPr>
                        <a:t>Содержание</a:t>
                      </a:r>
                      <a:endParaRPr lang="ru-RU" sz="1600" b="1">
                        <a:effectLst/>
                        <a:latin typeface="Times New Roman"/>
                        <a:ea typeface="Times New Roman"/>
                      </a:endParaRPr>
                    </a:p>
                  </a:txBody>
                  <a:tcPr marL="60017" marR="600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7531">
                <a:tc rowSpan="2">
                  <a:txBody>
                    <a:bodyPr/>
                    <a:lstStyle/>
                    <a:p>
                      <a:pPr algn="ctr">
                        <a:spcAft>
                          <a:spcPts val="0"/>
                        </a:spcAft>
                      </a:pPr>
                      <a:r>
                        <a:rPr lang="ru-RU" sz="1600" b="0" dirty="0">
                          <a:effectLst/>
                          <a:latin typeface="Times New Roman"/>
                          <a:ea typeface="Times New Roman"/>
                        </a:rPr>
                        <a:t>Развитие слухового восприятия </a:t>
                      </a:r>
                      <a:r>
                        <a:rPr lang="ru-RU" sz="1600" b="0" dirty="0" smtClean="0">
                          <a:effectLst/>
                          <a:latin typeface="Times New Roman"/>
                          <a:ea typeface="Times New Roman"/>
                        </a:rPr>
                        <a:t>неречевыми </a:t>
                      </a:r>
                      <a:r>
                        <a:rPr lang="ru-RU" sz="1600" b="0" dirty="0">
                          <a:effectLst/>
                          <a:latin typeface="Times New Roman"/>
                          <a:ea typeface="Times New Roman"/>
                        </a:rPr>
                        <a:t>звучаниями</a:t>
                      </a:r>
                      <a:endParaRPr lang="ru-RU" sz="1600" b="1" dirty="0">
                        <a:effectLst/>
                        <a:latin typeface="Times New Roman"/>
                        <a:ea typeface="Times New Roman"/>
                      </a:endParaRPr>
                    </a:p>
                  </a:txBody>
                  <a:tcPr marL="60017" marR="600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0" dirty="0">
                          <a:effectLst/>
                          <a:latin typeface="Times New Roman"/>
                          <a:ea typeface="Times New Roman"/>
                        </a:rPr>
                        <a:t>I</a:t>
                      </a:r>
                      <a:endParaRPr lang="ru-RU" sz="1600" b="1" dirty="0">
                        <a:effectLst/>
                        <a:latin typeface="Times New Roman"/>
                        <a:ea typeface="Times New Roman"/>
                      </a:endParaRPr>
                    </a:p>
                  </a:txBody>
                  <a:tcPr marL="60017" marR="600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600" b="0" dirty="0">
                          <a:effectLst/>
                          <a:latin typeface="Times New Roman"/>
                          <a:ea typeface="Times New Roman"/>
                        </a:rPr>
                        <a:t>Выработка недифференцированного </a:t>
                      </a:r>
                      <a:r>
                        <a:rPr lang="ru-RU" sz="1600" b="0" dirty="0" err="1">
                          <a:effectLst/>
                          <a:latin typeface="Times New Roman"/>
                          <a:ea typeface="Times New Roman"/>
                        </a:rPr>
                        <a:t>вос</a:t>
                      </a:r>
                      <a:r>
                        <a:rPr lang="ru-RU" sz="1600" b="0" dirty="0">
                          <a:effectLst/>
                          <a:latin typeface="Times New Roman"/>
                          <a:ea typeface="Times New Roman"/>
                        </a:rPr>
                        <a:t>-приятия неречевых звуков</a:t>
                      </a:r>
                      <a:endParaRPr lang="ru-RU" sz="1600" b="1" dirty="0">
                        <a:effectLst/>
                        <a:latin typeface="Times New Roman"/>
                        <a:ea typeface="Times New Roman"/>
                      </a:endParaRPr>
                    </a:p>
                  </a:txBody>
                  <a:tcPr marL="60017" marR="600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1687">
                <a:tc vMerge="1">
                  <a:txBody>
                    <a:bodyPr/>
                    <a:lstStyle/>
                    <a:p>
                      <a:endParaRPr lang="ru-RU"/>
                    </a:p>
                  </a:txBody>
                  <a:tcPr/>
                </a:tc>
                <a:tc>
                  <a:txBody>
                    <a:bodyPr/>
                    <a:lstStyle/>
                    <a:p>
                      <a:pPr algn="ctr">
                        <a:spcAft>
                          <a:spcPts val="0"/>
                        </a:spcAft>
                      </a:pPr>
                      <a:r>
                        <a:rPr lang="en-US" sz="1600" b="0" dirty="0">
                          <a:effectLst/>
                          <a:latin typeface="Times New Roman"/>
                          <a:ea typeface="Times New Roman"/>
                        </a:rPr>
                        <a:t>II</a:t>
                      </a:r>
                      <a:endParaRPr lang="ru-RU" sz="1600" b="1" dirty="0">
                        <a:effectLst/>
                        <a:latin typeface="Times New Roman"/>
                        <a:ea typeface="Times New Roman"/>
                      </a:endParaRPr>
                    </a:p>
                  </a:txBody>
                  <a:tcPr marL="60017" marR="600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600" b="0" dirty="0">
                          <a:effectLst/>
                          <a:latin typeface="Times New Roman"/>
                          <a:ea typeface="Times New Roman"/>
                        </a:rPr>
                        <a:t>Развитие дифференцированного восприятия неречевых звуков</a:t>
                      </a:r>
                      <a:endParaRPr lang="ru-RU" sz="1600" b="1" dirty="0">
                        <a:effectLst/>
                        <a:latin typeface="Times New Roman"/>
                        <a:ea typeface="Times New Roman"/>
                      </a:endParaRPr>
                    </a:p>
                  </a:txBody>
                  <a:tcPr marL="60017" marR="600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5061">
                <a:tc rowSpan="2">
                  <a:txBody>
                    <a:bodyPr/>
                    <a:lstStyle/>
                    <a:p>
                      <a:pPr algn="ctr">
                        <a:spcAft>
                          <a:spcPts val="0"/>
                        </a:spcAft>
                      </a:pPr>
                      <a:r>
                        <a:rPr lang="ru-RU" sz="1600" b="0">
                          <a:effectLst/>
                          <a:latin typeface="Times New Roman"/>
                          <a:ea typeface="Times New Roman"/>
                        </a:rPr>
                        <a:t>Развитие слухового восприятия речью</a:t>
                      </a:r>
                      <a:endParaRPr lang="ru-RU" sz="1600" b="1">
                        <a:effectLst/>
                        <a:latin typeface="Times New Roman"/>
                        <a:ea typeface="Times New Roman"/>
                      </a:endParaRPr>
                    </a:p>
                  </a:txBody>
                  <a:tcPr marL="60017" marR="600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0" dirty="0">
                          <a:effectLst/>
                          <a:latin typeface="Times New Roman"/>
                          <a:ea typeface="Times New Roman"/>
                        </a:rPr>
                        <a:t>I</a:t>
                      </a:r>
                      <a:endParaRPr lang="ru-RU" sz="1600" b="1" dirty="0">
                        <a:effectLst/>
                        <a:latin typeface="Times New Roman"/>
                        <a:ea typeface="Times New Roman"/>
                      </a:endParaRPr>
                    </a:p>
                  </a:txBody>
                  <a:tcPr marL="60017" marR="600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600" b="0" dirty="0">
                          <a:effectLst/>
                          <a:latin typeface="Times New Roman"/>
                          <a:ea typeface="Times New Roman"/>
                        </a:rPr>
                        <a:t>Формирование умения дифференцированно воспринимать речевой сигнал с помощью звукоусиливающей аппаратуры, выделяя в нем длительность и интенсивность.</a:t>
                      </a:r>
                      <a:endParaRPr lang="ru-RU" sz="1600" b="1" dirty="0">
                        <a:effectLst/>
                        <a:latin typeface="Times New Roman"/>
                        <a:ea typeface="Times New Roman"/>
                      </a:endParaRPr>
                    </a:p>
                  </a:txBody>
                  <a:tcPr marL="60017" marR="600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5061">
                <a:tc vMerge="1">
                  <a:txBody>
                    <a:bodyPr/>
                    <a:lstStyle/>
                    <a:p>
                      <a:endParaRPr lang="ru-RU"/>
                    </a:p>
                  </a:txBody>
                  <a:tcPr/>
                </a:tc>
                <a:tc>
                  <a:txBody>
                    <a:bodyPr/>
                    <a:lstStyle/>
                    <a:p>
                      <a:pPr algn="ctr">
                        <a:spcAft>
                          <a:spcPts val="0"/>
                        </a:spcAft>
                      </a:pPr>
                      <a:r>
                        <a:rPr lang="en-US" sz="1600" b="0">
                          <a:effectLst/>
                          <a:latin typeface="Times New Roman"/>
                          <a:ea typeface="Times New Roman"/>
                        </a:rPr>
                        <a:t>II</a:t>
                      </a:r>
                      <a:endParaRPr lang="ru-RU" sz="1600" b="1">
                        <a:effectLst/>
                        <a:latin typeface="Times New Roman"/>
                        <a:ea typeface="Times New Roman"/>
                      </a:endParaRPr>
                    </a:p>
                  </a:txBody>
                  <a:tcPr marL="60017" marR="600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600" b="0" dirty="0">
                          <a:effectLst/>
                          <a:latin typeface="Times New Roman"/>
                          <a:ea typeface="Times New Roman"/>
                        </a:rPr>
                        <a:t>Формирование умения дифференцированно воспринимать на слух элементы фонетической структуры речи в различных условиях: различения, опознавания, распознавания.</a:t>
                      </a:r>
                      <a:endParaRPr lang="ru-RU" sz="1600" b="1" dirty="0">
                        <a:effectLst/>
                        <a:latin typeface="Times New Roman"/>
                        <a:ea typeface="Times New Roman"/>
                      </a:endParaRPr>
                    </a:p>
                  </a:txBody>
                  <a:tcPr marL="60017" marR="600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105562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b="1" dirty="0">
                <a:latin typeface="Times New Roman"/>
                <a:ea typeface="Times New Roman"/>
              </a:rPr>
              <a:t>Периоды работы по развитию слухового восприятия у детей с нарушенным слухом</a:t>
            </a:r>
            <a:r>
              <a:rPr lang="ru-RU" sz="1800" dirty="0">
                <a:latin typeface="Times New Roman"/>
                <a:ea typeface="Times New Roman"/>
              </a:rPr>
              <a:t/>
            </a:r>
            <a:br>
              <a:rPr lang="ru-RU" sz="1800" dirty="0">
                <a:latin typeface="Times New Roman"/>
                <a:ea typeface="Times New Roman"/>
              </a:rPr>
            </a:br>
            <a:endParaRPr lang="ru-RU" sz="20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314486323"/>
              </p:ext>
            </p:extLst>
          </p:nvPr>
        </p:nvGraphicFramePr>
        <p:xfrm>
          <a:off x="611560" y="1340768"/>
          <a:ext cx="7848871" cy="4653880"/>
        </p:xfrm>
        <a:graphic>
          <a:graphicData uri="http://schemas.openxmlformats.org/drawingml/2006/table">
            <a:tbl>
              <a:tblPr/>
              <a:tblGrid>
                <a:gridCol w="1811948"/>
                <a:gridCol w="1294814"/>
                <a:gridCol w="4742109"/>
              </a:tblGrid>
              <a:tr h="504056">
                <a:tc>
                  <a:txBody>
                    <a:bodyPr/>
                    <a:lstStyle/>
                    <a:p>
                      <a:pPr algn="ctr">
                        <a:spcAft>
                          <a:spcPts val="0"/>
                        </a:spcAft>
                      </a:pPr>
                      <a:r>
                        <a:rPr lang="ru-RU" sz="2000" b="0" dirty="0">
                          <a:effectLst/>
                          <a:latin typeface="Times New Roman"/>
                          <a:ea typeface="Times New Roman"/>
                        </a:rPr>
                        <a:t>Период</a:t>
                      </a:r>
                      <a:endParaRPr lang="ru-RU" sz="20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a:effectLst/>
                          <a:latin typeface="Times New Roman"/>
                          <a:ea typeface="Times New Roman"/>
                        </a:rPr>
                        <a:t>Сроки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a:effectLst/>
                          <a:latin typeface="Times New Roman"/>
                          <a:ea typeface="Times New Roman"/>
                        </a:rPr>
                        <a:t>Содержание</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6224">
                <a:tc>
                  <a:txBody>
                    <a:bodyPr/>
                    <a:lstStyle/>
                    <a:p>
                      <a:pPr algn="ctr">
                        <a:spcAft>
                          <a:spcPts val="0"/>
                        </a:spcAft>
                      </a:pPr>
                      <a:r>
                        <a:rPr lang="ru-RU" sz="2000" b="0">
                          <a:effectLst/>
                          <a:latin typeface="Times New Roman"/>
                          <a:ea typeface="Times New Roman"/>
                        </a:rPr>
                        <a:t>Первоначальный </a:t>
                      </a:r>
                      <a:endParaRPr lang="ru-RU" sz="20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dirty="0" smtClean="0">
                          <a:effectLst/>
                          <a:latin typeface="Times New Roman"/>
                          <a:ea typeface="Times New Roman"/>
                        </a:rPr>
                        <a:t>Подготовительный </a:t>
                      </a:r>
                      <a:r>
                        <a:rPr lang="ru-RU" sz="2000" dirty="0">
                          <a:effectLst/>
                          <a:latin typeface="Times New Roman"/>
                          <a:ea typeface="Times New Roman"/>
                        </a:rPr>
                        <a:t>–   1 классы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9065" algn="just">
                        <a:spcAft>
                          <a:spcPts val="0"/>
                        </a:spcAft>
                      </a:pPr>
                      <a:r>
                        <a:rPr lang="ru-RU" sz="2000" dirty="0">
                          <a:effectLst/>
                          <a:latin typeface="Times New Roman"/>
                          <a:ea typeface="Times New Roman"/>
                        </a:rPr>
                        <a:t>Создание базы для развития речевого слуха у учащихся, определение слухового резерва, на основе которого будет осуществляться работа по развитию слухового восприятия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6224">
                <a:tc>
                  <a:txBody>
                    <a:bodyPr/>
                    <a:lstStyle/>
                    <a:p>
                      <a:pPr algn="ctr">
                        <a:spcAft>
                          <a:spcPts val="0"/>
                        </a:spcAft>
                      </a:pPr>
                      <a:r>
                        <a:rPr lang="ru-RU" sz="2000" b="0">
                          <a:effectLst/>
                          <a:latin typeface="Times New Roman"/>
                          <a:ea typeface="Times New Roman"/>
                        </a:rPr>
                        <a:t>Основной </a:t>
                      </a:r>
                      <a:endParaRPr lang="ru-RU" sz="20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a:effectLst/>
                          <a:latin typeface="Times New Roman"/>
                          <a:ea typeface="Times New Roman"/>
                        </a:rPr>
                        <a:t>2 – 5 классы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9065" algn="just">
                        <a:spcAft>
                          <a:spcPts val="0"/>
                        </a:spcAft>
                      </a:pPr>
                      <a:r>
                        <a:rPr lang="ru-RU" sz="2000" dirty="0">
                          <a:effectLst/>
                          <a:latin typeface="Times New Roman"/>
                          <a:ea typeface="Times New Roman"/>
                        </a:rPr>
                        <a:t>Интенсивное развитие слухового восприятия, формирование навыка восприятия речи на слух, активное использование слухового восприятия в процессе обучения произношению. Основная </a:t>
                      </a:r>
                      <a:r>
                        <a:rPr lang="ru-RU" sz="2000" dirty="0" smtClean="0">
                          <a:effectLst/>
                          <a:latin typeface="Times New Roman"/>
                          <a:ea typeface="Times New Roman"/>
                        </a:rPr>
                        <a:t>задача – формирование четкой дифференциации слов.</a:t>
                      </a:r>
                      <a:endParaRPr lang="ru-RU" sz="2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44827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731283885"/>
              </p:ext>
            </p:extLst>
          </p:nvPr>
        </p:nvGraphicFramePr>
        <p:xfrm>
          <a:off x="899592" y="1196752"/>
          <a:ext cx="7488831" cy="4464496"/>
        </p:xfrm>
        <a:graphic>
          <a:graphicData uri="http://schemas.openxmlformats.org/drawingml/2006/table">
            <a:tbl>
              <a:tblPr/>
              <a:tblGrid>
                <a:gridCol w="1728831"/>
                <a:gridCol w="1235419"/>
                <a:gridCol w="4524581"/>
              </a:tblGrid>
              <a:tr h="4464496">
                <a:tc>
                  <a:txBody>
                    <a:bodyPr/>
                    <a:lstStyle/>
                    <a:p>
                      <a:pPr algn="ctr">
                        <a:spcAft>
                          <a:spcPts val="0"/>
                        </a:spcAft>
                      </a:pPr>
                      <a:r>
                        <a:rPr lang="ru-RU" sz="2400" b="0" dirty="0">
                          <a:effectLst/>
                          <a:latin typeface="Times New Roman"/>
                          <a:ea typeface="Times New Roman"/>
                        </a:rPr>
                        <a:t>Период активного использования индивидуальных слуховых аппаратов</a:t>
                      </a:r>
                      <a:endParaRPr lang="ru-RU" sz="24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400" dirty="0">
                          <a:effectLst/>
                          <a:latin typeface="Times New Roman"/>
                          <a:ea typeface="Times New Roman"/>
                        </a:rPr>
                        <a:t>С 6 класса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9065" algn="just">
                        <a:spcAft>
                          <a:spcPts val="0"/>
                        </a:spcAft>
                      </a:pPr>
                      <a:r>
                        <a:rPr lang="ru-RU" sz="2400" dirty="0">
                          <a:effectLst/>
                          <a:latin typeface="Times New Roman"/>
                          <a:ea typeface="Times New Roman"/>
                        </a:rPr>
                        <a:t>Продолжение работы, направленной на развитие слухового восприятия. Развитие </a:t>
                      </a:r>
                      <a:r>
                        <a:rPr lang="ru-RU" sz="2400" dirty="0" err="1">
                          <a:effectLst/>
                          <a:latin typeface="Times New Roman"/>
                          <a:ea typeface="Times New Roman"/>
                        </a:rPr>
                        <a:t>слухо</a:t>
                      </a:r>
                      <a:r>
                        <a:rPr lang="ru-RU" sz="2400" dirty="0">
                          <a:effectLst/>
                          <a:latin typeface="Times New Roman"/>
                          <a:ea typeface="Times New Roman"/>
                        </a:rPr>
                        <a:t>-зрительного восприятия устной речи, направленного на социализацию школьников с нарушенным слухом.</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71267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Продолжение</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831781794"/>
              </p:ext>
            </p:extLst>
          </p:nvPr>
        </p:nvGraphicFramePr>
        <p:xfrm>
          <a:off x="683568" y="1556792"/>
          <a:ext cx="7920879" cy="4536504"/>
        </p:xfrm>
        <a:graphic>
          <a:graphicData uri="http://schemas.openxmlformats.org/drawingml/2006/table">
            <a:tbl>
              <a:tblPr/>
              <a:tblGrid>
                <a:gridCol w="474725"/>
                <a:gridCol w="1963636"/>
                <a:gridCol w="5482518"/>
              </a:tblGrid>
              <a:tr h="756084">
                <a:tc>
                  <a:txBody>
                    <a:bodyPr/>
                    <a:lstStyle/>
                    <a:p>
                      <a:pPr algn="ctr">
                        <a:spcAft>
                          <a:spcPts val="0"/>
                        </a:spcAft>
                      </a:pPr>
                      <a:r>
                        <a:rPr lang="ru-RU" sz="1800" b="0" dirty="0">
                          <a:effectLst/>
                          <a:latin typeface="Times New Roman"/>
                          <a:ea typeface="Times New Roman"/>
                        </a:rPr>
                        <a:t>№ п/п</a:t>
                      </a:r>
                      <a:endParaRPr lang="ru-RU" sz="18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0" dirty="0">
                          <a:effectLst/>
                          <a:latin typeface="Times New Roman"/>
                          <a:ea typeface="Times New Roman"/>
                        </a:rPr>
                        <a:t>Этап</a:t>
                      </a:r>
                      <a:endParaRPr lang="ru-RU" sz="1800" b="1"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0" dirty="0">
                          <a:effectLst/>
                          <a:latin typeface="Times New Roman"/>
                          <a:ea typeface="Times New Roman"/>
                        </a:rPr>
                        <a:t>Характеристика</a:t>
                      </a:r>
                      <a:endParaRPr lang="ru-RU" sz="1800" b="1"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34126">
                <a:tc>
                  <a:txBody>
                    <a:bodyPr/>
                    <a:lstStyle/>
                    <a:p>
                      <a:pPr algn="ctr">
                        <a:spcAft>
                          <a:spcPts val="0"/>
                        </a:spcAft>
                      </a:pPr>
                      <a:r>
                        <a:rPr lang="ru-RU" sz="1800" b="0">
                          <a:effectLst/>
                          <a:latin typeface="Times New Roman"/>
                          <a:ea typeface="Times New Roman"/>
                        </a:rPr>
                        <a:t> </a:t>
                      </a:r>
                      <a:endParaRPr lang="ru-RU" sz="18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0">
                          <a:effectLst/>
                          <a:latin typeface="Times New Roman"/>
                          <a:ea typeface="Times New Roman"/>
                        </a:rPr>
                        <a:t> </a:t>
                      </a:r>
                      <a:endParaRPr lang="ru-RU" sz="1800" b="1">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0" dirty="0">
                          <a:effectLst/>
                          <a:latin typeface="Times New Roman"/>
                          <a:ea typeface="Times New Roman"/>
                        </a:rPr>
                        <a:t>картинок, предметов, табличек и т.д.). Различение может осуществляться как на </a:t>
                      </a:r>
                      <a:r>
                        <a:rPr lang="ru-RU" sz="1800" b="0" dirty="0" err="1">
                          <a:effectLst/>
                          <a:latin typeface="Times New Roman"/>
                          <a:ea typeface="Times New Roman"/>
                        </a:rPr>
                        <a:t>слухо</a:t>
                      </a:r>
                      <a:r>
                        <a:rPr lang="ru-RU" sz="1800" b="0" dirty="0">
                          <a:effectLst/>
                          <a:latin typeface="Times New Roman"/>
                          <a:ea typeface="Times New Roman"/>
                        </a:rPr>
                        <a:t>-зрительной, так и на слуховой основе.</a:t>
                      </a:r>
                      <a:endParaRPr lang="ru-RU" sz="1800" b="1"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34126">
                <a:tc>
                  <a:txBody>
                    <a:bodyPr/>
                    <a:lstStyle/>
                    <a:p>
                      <a:pPr algn="ctr">
                        <a:spcAft>
                          <a:spcPts val="0"/>
                        </a:spcAft>
                      </a:pPr>
                      <a:r>
                        <a:rPr lang="ru-RU" sz="1800" b="0">
                          <a:effectLst/>
                          <a:latin typeface="Times New Roman"/>
                          <a:ea typeface="Times New Roman"/>
                        </a:rPr>
                        <a:t>3</a:t>
                      </a:r>
                      <a:endParaRPr lang="ru-RU" sz="18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0">
                          <a:effectLst/>
                          <a:latin typeface="Times New Roman"/>
                          <a:ea typeface="Times New Roman"/>
                        </a:rPr>
                        <a:t>Опознавание</a:t>
                      </a:r>
                      <a:endParaRPr lang="ru-RU" sz="18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0" dirty="0">
                          <a:effectLst/>
                          <a:latin typeface="Times New Roman"/>
                          <a:ea typeface="Times New Roman"/>
                        </a:rPr>
                        <a:t>Восприятие учащимися на слух речевого материала, знакомого по звучанию, вне ситуации наглядного выбора. </a:t>
                      </a:r>
                      <a:endParaRPr lang="ru-RU" sz="1800" b="1"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2168">
                <a:tc>
                  <a:txBody>
                    <a:bodyPr/>
                    <a:lstStyle/>
                    <a:p>
                      <a:pPr algn="ctr">
                        <a:spcAft>
                          <a:spcPts val="0"/>
                        </a:spcAft>
                      </a:pPr>
                      <a:r>
                        <a:rPr lang="ru-RU" sz="1800" b="0">
                          <a:effectLst/>
                          <a:latin typeface="Times New Roman"/>
                          <a:ea typeface="Times New Roman"/>
                        </a:rPr>
                        <a:t>4</a:t>
                      </a:r>
                      <a:endParaRPr lang="ru-RU" sz="18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0">
                          <a:effectLst/>
                          <a:latin typeface="Times New Roman"/>
                          <a:ea typeface="Times New Roman"/>
                        </a:rPr>
                        <a:t>Распознавание</a:t>
                      </a:r>
                      <a:endParaRPr lang="ru-RU" sz="18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0" dirty="0">
                          <a:effectLst/>
                          <a:latin typeface="Times New Roman"/>
                          <a:ea typeface="Times New Roman"/>
                        </a:rPr>
                        <a:t>Восприятие на слух незнакомого по звучанию речевого материала, т.е. не  использовавшегося ранее в слуховой тренировке. Осуществляется вне ситуации наглядного выбора.</a:t>
                      </a:r>
                      <a:endParaRPr lang="ru-RU" sz="1800" b="1"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829104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b="1" dirty="0">
                <a:latin typeface="Times New Roman"/>
                <a:ea typeface="Times New Roman"/>
              </a:rPr>
              <a:t>Развитие слухового восприятия неречевыми звучаниями</a:t>
            </a:r>
            <a:br>
              <a:rPr lang="ru-RU" sz="2000" b="1" dirty="0">
                <a:latin typeface="Times New Roman"/>
                <a:ea typeface="Times New Roman"/>
              </a:rPr>
            </a:br>
            <a:r>
              <a:rPr lang="ru-RU" sz="2000" b="1" dirty="0">
                <a:latin typeface="Times New Roman"/>
                <a:ea typeface="Times New Roman"/>
              </a:rPr>
              <a:t> </a:t>
            </a:r>
            <a:r>
              <a:rPr lang="ru-RU" sz="2000" dirty="0">
                <a:latin typeface="Times New Roman"/>
                <a:ea typeface="Times New Roman"/>
              </a:rPr>
              <a:t/>
            </a:r>
            <a:br>
              <a:rPr lang="ru-RU" sz="2000" dirty="0">
                <a:latin typeface="Times New Roman"/>
                <a:ea typeface="Times New Roman"/>
              </a:rPr>
            </a:br>
            <a:endParaRPr lang="ru-RU" sz="20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743076151"/>
              </p:ext>
            </p:extLst>
          </p:nvPr>
        </p:nvGraphicFramePr>
        <p:xfrm>
          <a:off x="323528" y="873789"/>
          <a:ext cx="8568952" cy="5996217"/>
        </p:xfrm>
        <a:graphic>
          <a:graphicData uri="http://schemas.openxmlformats.org/drawingml/2006/table">
            <a:tbl>
              <a:tblPr/>
              <a:tblGrid>
                <a:gridCol w="2072423"/>
                <a:gridCol w="6496529"/>
              </a:tblGrid>
              <a:tr h="348876">
                <a:tc>
                  <a:txBody>
                    <a:bodyPr/>
                    <a:lstStyle/>
                    <a:p>
                      <a:pPr algn="ctr">
                        <a:spcAft>
                          <a:spcPts val="0"/>
                        </a:spcAft>
                      </a:pPr>
                      <a:r>
                        <a:rPr lang="ru-RU" sz="1600" b="0" dirty="0">
                          <a:effectLst/>
                          <a:latin typeface="Times New Roman"/>
                          <a:ea typeface="Times New Roman"/>
                        </a:rPr>
                        <a:t>Характеристики </a:t>
                      </a:r>
                      <a:endParaRPr lang="ru-RU" sz="1600" b="1" dirty="0">
                        <a:effectLst/>
                        <a:latin typeface="Times New Roman"/>
                        <a:ea typeface="Times New Roman"/>
                      </a:endParaRPr>
                    </a:p>
                  </a:txBody>
                  <a:tcPr marL="57967" marR="57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0">
                          <a:effectLst/>
                          <a:latin typeface="Times New Roman"/>
                          <a:ea typeface="Times New Roman"/>
                        </a:rPr>
                        <a:t>Особенности реализации</a:t>
                      </a:r>
                      <a:endParaRPr lang="ru-RU" sz="1600" b="1">
                        <a:effectLst/>
                        <a:latin typeface="Times New Roman"/>
                        <a:ea typeface="Times New Roman"/>
                      </a:endParaRPr>
                    </a:p>
                  </a:txBody>
                  <a:tcPr marL="57967" marR="579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1026">
                <a:tc>
                  <a:txBody>
                    <a:bodyPr/>
                    <a:lstStyle/>
                    <a:p>
                      <a:pPr algn="ctr">
                        <a:spcAft>
                          <a:spcPts val="0"/>
                        </a:spcAft>
                      </a:pPr>
                      <a:r>
                        <a:rPr lang="ru-RU" sz="1600" b="0" dirty="0">
                          <a:effectLst/>
                          <a:latin typeface="Times New Roman"/>
                          <a:ea typeface="Times New Roman"/>
                        </a:rPr>
                        <a:t>Задачи работы</a:t>
                      </a:r>
                      <a:endParaRPr lang="ru-RU" sz="1600" b="1" dirty="0">
                        <a:effectLst/>
                        <a:latin typeface="Times New Roman"/>
                        <a:ea typeface="Times New Roman"/>
                      </a:endParaRPr>
                    </a:p>
                  </a:txBody>
                  <a:tcPr marL="57967" marR="57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600" b="0" dirty="0">
                          <a:effectLst/>
                          <a:latin typeface="Times New Roman"/>
                          <a:ea typeface="Times New Roman"/>
                        </a:rPr>
                        <a:t>Обогащение и уточнение представлений детей об окружающей среде, подготовка их слухового анализатора к ориентировке в быту, а в последующем к восприятию речи.</a:t>
                      </a:r>
                      <a:endParaRPr lang="ru-RU" sz="1600" b="1" dirty="0">
                        <a:effectLst/>
                        <a:latin typeface="Times New Roman"/>
                        <a:ea typeface="Times New Roman"/>
                      </a:endParaRPr>
                    </a:p>
                  </a:txBody>
                  <a:tcPr marL="57967" marR="57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1368">
                <a:tc>
                  <a:txBody>
                    <a:bodyPr/>
                    <a:lstStyle/>
                    <a:p>
                      <a:pPr algn="ctr">
                        <a:spcAft>
                          <a:spcPts val="0"/>
                        </a:spcAft>
                      </a:pPr>
                      <a:r>
                        <a:rPr lang="ru-RU" sz="1600" b="0">
                          <a:effectLst/>
                          <a:latin typeface="Times New Roman"/>
                          <a:ea typeface="Times New Roman"/>
                        </a:rPr>
                        <a:t>Этапы работы</a:t>
                      </a:r>
                      <a:endParaRPr lang="ru-RU" sz="1600" b="1">
                        <a:effectLst/>
                        <a:latin typeface="Times New Roman"/>
                        <a:ea typeface="Times New Roman"/>
                      </a:endParaRPr>
                    </a:p>
                  </a:txBody>
                  <a:tcPr marL="57967" marR="57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b="0" dirty="0">
                          <a:effectLst/>
                          <a:latin typeface="Times New Roman"/>
                          <a:ea typeface="Times New Roman"/>
                        </a:rPr>
                        <a:t>I</a:t>
                      </a:r>
                      <a:r>
                        <a:rPr lang="ru-RU" sz="1600" b="0" dirty="0">
                          <a:effectLst/>
                          <a:latin typeface="Times New Roman"/>
                          <a:ea typeface="Times New Roman"/>
                        </a:rPr>
                        <a:t> этап – выработка недифференцированного восприятия неречевых звуков</a:t>
                      </a:r>
                      <a:endParaRPr lang="ru-RU" sz="1600" b="1" dirty="0">
                        <a:effectLst/>
                        <a:latin typeface="Times New Roman"/>
                        <a:ea typeface="Times New Roman"/>
                      </a:endParaRPr>
                    </a:p>
                    <a:p>
                      <a:pPr algn="just">
                        <a:spcAft>
                          <a:spcPts val="0"/>
                        </a:spcAft>
                      </a:pPr>
                      <a:r>
                        <a:rPr lang="en-US" sz="1600" b="0" dirty="0">
                          <a:effectLst/>
                          <a:latin typeface="Times New Roman"/>
                          <a:ea typeface="Times New Roman"/>
                        </a:rPr>
                        <a:t>II</a:t>
                      </a:r>
                      <a:r>
                        <a:rPr lang="ru-RU" sz="1600" b="0" dirty="0">
                          <a:effectLst/>
                          <a:latin typeface="Times New Roman"/>
                          <a:ea typeface="Times New Roman"/>
                        </a:rPr>
                        <a:t> этап – развитие дифференцированного восприятия неречевых звуков</a:t>
                      </a:r>
                      <a:endParaRPr lang="ru-RU" sz="1600" b="1" dirty="0">
                        <a:effectLst/>
                        <a:latin typeface="Times New Roman"/>
                        <a:ea typeface="Times New Roman"/>
                      </a:endParaRPr>
                    </a:p>
                  </a:txBody>
                  <a:tcPr marL="57967" marR="57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84301">
                <a:tc>
                  <a:txBody>
                    <a:bodyPr/>
                    <a:lstStyle/>
                    <a:p>
                      <a:pPr algn="ctr">
                        <a:spcAft>
                          <a:spcPts val="0"/>
                        </a:spcAft>
                      </a:pPr>
                      <a:r>
                        <a:rPr lang="ru-RU" sz="1600" b="0">
                          <a:effectLst/>
                          <a:latin typeface="Times New Roman"/>
                          <a:ea typeface="Times New Roman"/>
                        </a:rPr>
                        <a:t>Методические требования </a:t>
                      </a:r>
                      <a:endParaRPr lang="ru-RU" sz="1600" b="1">
                        <a:effectLst/>
                        <a:latin typeface="Times New Roman"/>
                        <a:ea typeface="Times New Roman"/>
                      </a:endParaRPr>
                    </a:p>
                  </a:txBody>
                  <a:tcPr marL="57967" marR="57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600" b="0" dirty="0">
                          <a:effectLst/>
                          <a:latin typeface="Times New Roman"/>
                          <a:ea typeface="Times New Roman"/>
                        </a:rPr>
                        <a:t>По определению Ф. Ф. </a:t>
                      </a:r>
                      <a:r>
                        <a:rPr lang="ru-RU" sz="1600" b="0" dirty="0" err="1">
                          <a:effectLst/>
                          <a:latin typeface="Times New Roman"/>
                          <a:ea typeface="Times New Roman"/>
                        </a:rPr>
                        <a:t>Рау</a:t>
                      </a:r>
                      <a:r>
                        <a:rPr lang="ru-RU" sz="1600" b="0" dirty="0">
                          <a:effectLst/>
                          <a:latin typeface="Times New Roman"/>
                          <a:ea typeface="Times New Roman"/>
                        </a:rPr>
                        <a:t>, Л. В. Неймана, В. И. </a:t>
                      </a:r>
                      <a:r>
                        <a:rPr lang="ru-RU" sz="1600" b="0" dirty="0" smtClean="0">
                          <a:effectLst/>
                          <a:latin typeface="Times New Roman"/>
                          <a:ea typeface="Times New Roman"/>
                        </a:rPr>
                        <a:t>Бельтюкова</a:t>
                      </a:r>
                      <a:r>
                        <a:rPr lang="ru-RU" sz="1600" b="0" dirty="0">
                          <a:effectLst/>
                          <a:latin typeface="Times New Roman"/>
                          <a:ea typeface="Times New Roman"/>
                        </a:rPr>
                        <a:t>, работа должна быть основана на реализации следующих положений:</a:t>
                      </a:r>
                      <a:endParaRPr lang="ru-RU" sz="1600" b="1" dirty="0">
                        <a:effectLst/>
                        <a:latin typeface="Times New Roman"/>
                        <a:ea typeface="Times New Roman"/>
                      </a:endParaRPr>
                    </a:p>
                    <a:p>
                      <a:pPr algn="just">
                        <a:spcAft>
                          <a:spcPts val="0"/>
                        </a:spcAft>
                      </a:pPr>
                      <a:r>
                        <a:rPr lang="ru-RU" sz="1600" b="0" dirty="0">
                          <a:effectLst/>
                          <a:latin typeface="Times New Roman"/>
                          <a:ea typeface="Times New Roman"/>
                        </a:rPr>
                        <a:t>1) первичным при восприятии неречевых звучаний глухими детьми является </a:t>
                      </a:r>
                      <a:r>
                        <a:rPr lang="ru-RU" sz="1600" b="0" dirty="0" err="1" smtClean="0">
                          <a:effectLst/>
                          <a:latin typeface="Times New Roman"/>
                          <a:ea typeface="Times New Roman"/>
                        </a:rPr>
                        <a:t>слухо</a:t>
                      </a:r>
                      <a:r>
                        <a:rPr lang="ru-RU" sz="1600" b="0" dirty="0" smtClean="0">
                          <a:effectLst/>
                          <a:latin typeface="Times New Roman"/>
                          <a:ea typeface="Times New Roman"/>
                        </a:rPr>
                        <a:t>-зрительное</a:t>
                      </a:r>
                      <a:r>
                        <a:rPr lang="ru-RU" sz="1600" b="0" dirty="0">
                          <a:effectLst/>
                          <a:latin typeface="Times New Roman"/>
                          <a:ea typeface="Times New Roman"/>
                        </a:rPr>
                        <a:t>, вторичным – слуховое. При работе со слабослышащими детьми первичным является слуховое восприятия, </a:t>
                      </a:r>
                      <a:r>
                        <a:rPr lang="ru-RU" sz="1600" b="0" dirty="0" err="1" smtClean="0">
                          <a:effectLst/>
                          <a:latin typeface="Times New Roman"/>
                          <a:ea typeface="Times New Roman"/>
                        </a:rPr>
                        <a:t>слухо</a:t>
                      </a:r>
                      <a:r>
                        <a:rPr lang="ru-RU" sz="1600" b="0" dirty="0" smtClean="0">
                          <a:effectLst/>
                          <a:latin typeface="Times New Roman"/>
                          <a:ea typeface="Times New Roman"/>
                        </a:rPr>
                        <a:t>-зрительное </a:t>
                      </a:r>
                      <a:r>
                        <a:rPr lang="ru-RU" sz="1600" b="0" dirty="0">
                          <a:effectLst/>
                          <a:latin typeface="Times New Roman"/>
                          <a:ea typeface="Times New Roman"/>
                        </a:rPr>
                        <a:t>используется при необходимости в виде помощи;</a:t>
                      </a:r>
                      <a:endParaRPr lang="ru-RU" sz="1600" b="1" dirty="0">
                        <a:effectLst/>
                        <a:latin typeface="Times New Roman"/>
                        <a:ea typeface="Times New Roman"/>
                      </a:endParaRPr>
                    </a:p>
                    <a:p>
                      <a:pPr algn="just">
                        <a:spcAft>
                          <a:spcPts val="0"/>
                        </a:spcAft>
                      </a:pPr>
                      <a:r>
                        <a:rPr lang="ru-RU" sz="1600" b="0" dirty="0">
                          <a:effectLst/>
                          <a:latin typeface="Times New Roman"/>
                          <a:ea typeface="Times New Roman"/>
                        </a:rPr>
                        <a:t>2) предъявляемый звуковой материал должен </a:t>
                      </a:r>
                      <a:r>
                        <a:rPr lang="ru-RU" sz="1600" b="0" dirty="0" smtClean="0">
                          <a:effectLst/>
                          <a:latin typeface="Times New Roman"/>
                          <a:ea typeface="Times New Roman"/>
                        </a:rPr>
                        <a:t>соответствовать </a:t>
                      </a:r>
                      <a:r>
                        <a:rPr lang="ru-RU" sz="1600" b="0" dirty="0">
                          <a:effectLst/>
                          <a:latin typeface="Times New Roman"/>
                          <a:ea typeface="Times New Roman"/>
                        </a:rPr>
                        <a:t>динамическому и частотному диапазонам слуха учащихся;</a:t>
                      </a:r>
                      <a:endParaRPr lang="ru-RU" sz="1600" b="1" dirty="0">
                        <a:effectLst/>
                        <a:latin typeface="Times New Roman"/>
                        <a:ea typeface="Times New Roman"/>
                      </a:endParaRPr>
                    </a:p>
                    <a:p>
                      <a:pPr algn="just">
                        <a:spcAft>
                          <a:spcPts val="0"/>
                        </a:spcAft>
                      </a:pPr>
                      <a:r>
                        <a:rPr lang="ru-RU" sz="1600" b="0" dirty="0">
                          <a:effectLst/>
                          <a:latin typeface="Times New Roman"/>
                          <a:ea typeface="Times New Roman"/>
                        </a:rPr>
                        <a:t>3) предусматривается постепенный переход от </a:t>
                      </a:r>
                      <a:r>
                        <a:rPr lang="ru-RU" sz="1600" b="0" dirty="0" smtClean="0">
                          <a:effectLst/>
                          <a:latin typeface="Times New Roman"/>
                          <a:ea typeface="Times New Roman"/>
                        </a:rPr>
                        <a:t>недифференцированного </a:t>
                      </a:r>
                      <a:r>
                        <a:rPr lang="ru-RU" sz="1600" b="0" dirty="0">
                          <a:effectLst/>
                          <a:latin typeface="Times New Roman"/>
                          <a:ea typeface="Times New Roman"/>
                        </a:rPr>
                        <a:t>восприятия к дифференцированному, от более грубых дифференцировок к тонким;</a:t>
                      </a:r>
                      <a:endParaRPr lang="ru-RU" sz="1600" b="1" dirty="0">
                        <a:effectLst/>
                        <a:latin typeface="Times New Roman"/>
                        <a:ea typeface="Times New Roman"/>
                      </a:endParaRPr>
                    </a:p>
                    <a:p>
                      <a:pPr algn="just">
                        <a:spcAft>
                          <a:spcPts val="0"/>
                        </a:spcAft>
                      </a:pPr>
                      <a:r>
                        <a:rPr lang="ru-RU" sz="1600" b="0" dirty="0">
                          <a:effectLst/>
                          <a:latin typeface="Times New Roman"/>
                          <a:ea typeface="Times New Roman"/>
                        </a:rPr>
                        <a:t>4) количество предлагаемых для различения звучаний должно увеличиваться постепенно;</a:t>
                      </a:r>
                      <a:endParaRPr lang="ru-RU" sz="1600" b="1" dirty="0">
                        <a:effectLst/>
                        <a:latin typeface="Times New Roman"/>
                        <a:ea typeface="Times New Roman"/>
                      </a:endParaRPr>
                    </a:p>
                    <a:p>
                      <a:pPr algn="just">
                        <a:spcAft>
                          <a:spcPts val="0"/>
                        </a:spcAft>
                      </a:pPr>
                      <a:r>
                        <a:rPr lang="ru-RU" sz="1600" b="0" dirty="0">
                          <a:effectLst/>
                          <a:latin typeface="Times New Roman"/>
                          <a:ea typeface="Times New Roman"/>
                        </a:rPr>
                        <a:t>5) используемые в упражнениях звуки должны быть для ребенка сигналами реальных предметов окружающего мира, знакомых ему из жизненного опыта и представляющие интерес. </a:t>
                      </a:r>
                      <a:endParaRPr lang="ru-RU" sz="1600" b="1" dirty="0">
                        <a:effectLst/>
                        <a:latin typeface="Times New Roman"/>
                        <a:ea typeface="Times New Roman"/>
                      </a:endParaRPr>
                    </a:p>
                  </a:txBody>
                  <a:tcPr marL="57967" marR="57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762801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293505329"/>
              </p:ext>
            </p:extLst>
          </p:nvPr>
        </p:nvGraphicFramePr>
        <p:xfrm>
          <a:off x="611560" y="548680"/>
          <a:ext cx="7992887" cy="5904656"/>
        </p:xfrm>
        <a:graphic>
          <a:graphicData uri="http://schemas.openxmlformats.org/drawingml/2006/table">
            <a:tbl>
              <a:tblPr/>
              <a:tblGrid>
                <a:gridCol w="1933100"/>
                <a:gridCol w="6059787"/>
              </a:tblGrid>
              <a:tr h="655177">
                <a:tc>
                  <a:txBody>
                    <a:bodyPr/>
                    <a:lstStyle/>
                    <a:p>
                      <a:pPr algn="ctr">
                        <a:spcAft>
                          <a:spcPts val="0"/>
                        </a:spcAft>
                      </a:pPr>
                      <a:r>
                        <a:rPr lang="ru-RU" sz="2000" b="0" dirty="0">
                          <a:effectLst/>
                          <a:latin typeface="Times New Roman"/>
                          <a:ea typeface="Times New Roman"/>
                        </a:rPr>
                        <a:t>Характеристики </a:t>
                      </a:r>
                      <a:endParaRPr lang="ru-RU" sz="2000" b="1"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0">
                          <a:effectLst/>
                          <a:latin typeface="Times New Roman"/>
                          <a:ea typeface="Times New Roman"/>
                        </a:rPr>
                        <a:t>Особенности реализации</a:t>
                      </a:r>
                      <a:endParaRPr lang="ru-RU" sz="2000" b="1">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49479">
                <a:tc>
                  <a:txBody>
                    <a:bodyPr/>
                    <a:lstStyle/>
                    <a:p>
                      <a:pPr algn="ctr">
                        <a:spcAft>
                          <a:spcPts val="0"/>
                        </a:spcAft>
                      </a:pPr>
                      <a:r>
                        <a:rPr lang="ru-RU" sz="2000" b="0">
                          <a:effectLst/>
                          <a:latin typeface="Times New Roman"/>
                          <a:ea typeface="Times New Roman"/>
                        </a:rPr>
                        <a:t>Содержание работы</a:t>
                      </a:r>
                      <a:endParaRPr lang="ru-RU" sz="20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000" b="0" dirty="0">
                          <a:effectLst/>
                          <a:latin typeface="Times New Roman"/>
                          <a:ea typeface="Times New Roman"/>
                        </a:rPr>
                        <a:t>Развитие слухового восприятия неречевыми звучаниями включает:</a:t>
                      </a:r>
                      <a:endParaRPr lang="ru-RU" sz="2000" b="1" dirty="0">
                        <a:effectLst/>
                        <a:latin typeface="Times New Roman"/>
                        <a:ea typeface="Times New Roman"/>
                      </a:endParaRPr>
                    </a:p>
                    <a:p>
                      <a:pPr marL="742950" lvl="1" indent="-285750" algn="just">
                        <a:spcAft>
                          <a:spcPts val="0"/>
                        </a:spcAft>
                        <a:buFont typeface="Symbol"/>
                        <a:buChar char=""/>
                      </a:pPr>
                      <a:r>
                        <a:rPr lang="ru-RU" sz="2000" dirty="0">
                          <a:effectLst/>
                          <a:latin typeface="Times New Roman"/>
                          <a:ea typeface="Times New Roman"/>
                        </a:rPr>
                        <a:t>выработку недифференцированного восприятия звуков;</a:t>
                      </a:r>
                    </a:p>
                    <a:p>
                      <a:pPr marL="742950" lvl="1" indent="-285750" algn="just">
                        <a:spcAft>
                          <a:spcPts val="0"/>
                        </a:spcAft>
                        <a:buFont typeface="Symbol"/>
                        <a:buChar char=""/>
                      </a:pPr>
                      <a:r>
                        <a:rPr lang="ru-RU" sz="2000" dirty="0">
                          <a:effectLst/>
                          <a:latin typeface="Times New Roman"/>
                          <a:ea typeface="Times New Roman"/>
                        </a:rPr>
                        <a:t>формирование дифференцированного восприятия звучаний;</a:t>
                      </a:r>
                    </a:p>
                    <a:p>
                      <a:pPr marL="742950" lvl="1" indent="-285750" algn="just">
                        <a:spcAft>
                          <a:spcPts val="0"/>
                        </a:spcAft>
                        <a:buFont typeface="Symbol"/>
                        <a:buChar char=""/>
                      </a:pPr>
                      <a:r>
                        <a:rPr lang="ru-RU" sz="2000" dirty="0">
                          <a:effectLst/>
                          <a:latin typeface="Times New Roman"/>
                          <a:ea typeface="Times New Roman"/>
                        </a:rPr>
                        <a:t>определение количества звучаний;</a:t>
                      </a:r>
                    </a:p>
                    <a:p>
                      <a:pPr marL="742950" lvl="1" indent="-285750" algn="just">
                        <a:spcAft>
                          <a:spcPts val="0"/>
                        </a:spcAft>
                        <a:buFont typeface="Symbol"/>
                        <a:buChar char=""/>
                      </a:pPr>
                      <a:r>
                        <a:rPr lang="ru-RU" sz="2000" dirty="0">
                          <a:effectLst/>
                          <a:latin typeface="Times New Roman"/>
                          <a:ea typeface="Times New Roman"/>
                        </a:rPr>
                        <a:t>определение направления источника звука;</a:t>
                      </a:r>
                    </a:p>
                    <a:p>
                      <a:pPr marL="742950" lvl="1" indent="-285750" algn="just">
                        <a:spcAft>
                          <a:spcPts val="0"/>
                        </a:spcAft>
                        <a:buFont typeface="Symbol"/>
                        <a:buChar char=""/>
                      </a:pPr>
                      <a:r>
                        <a:rPr lang="ru-RU" sz="2000" dirty="0">
                          <a:effectLst/>
                          <a:latin typeface="Times New Roman"/>
                          <a:ea typeface="Times New Roman"/>
                        </a:rPr>
                        <a:t>определение силы, краткости, длительности, слитности и прерывистости звучания;</a:t>
                      </a:r>
                    </a:p>
                    <a:p>
                      <a:pPr marL="742950" lvl="1" indent="-285750" algn="just">
                        <a:spcAft>
                          <a:spcPts val="0"/>
                        </a:spcAft>
                        <a:buFont typeface="Symbol"/>
                        <a:buChar char=""/>
                      </a:pPr>
                      <a:r>
                        <a:rPr lang="ru-RU" sz="2000" dirty="0">
                          <a:effectLst/>
                          <a:latin typeface="Times New Roman"/>
                          <a:ea typeface="Times New Roman"/>
                        </a:rPr>
                        <a:t>различение неречевых ритмов, ритмов простейших </a:t>
                      </a:r>
                      <a:r>
                        <a:rPr lang="ru-RU" sz="2000" dirty="0" err="1">
                          <a:effectLst/>
                          <a:latin typeface="Times New Roman"/>
                          <a:ea typeface="Times New Roman"/>
                        </a:rPr>
                        <a:t>слогосочетаний</a:t>
                      </a:r>
                      <a:r>
                        <a:rPr lang="ru-RU" sz="2000" dirty="0">
                          <a:effectLst/>
                          <a:latin typeface="Times New Roman"/>
                          <a:ea typeface="Times New Roman"/>
                        </a:rPr>
                        <a:t> и речи;</a:t>
                      </a:r>
                    </a:p>
                    <a:p>
                      <a:pPr marL="742950" lvl="1" indent="-285750" algn="just">
                        <a:spcAft>
                          <a:spcPts val="0"/>
                        </a:spcAft>
                        <a:buFont typeface="Symbol"/>
                        <a:buChar char=""/>
                      </a:pPr>
                      <a:r>
                        <a:rPr lang="ru-RU" sz="2000" dirty="0">
                          <a:effectLst/>
                          <a:latin typeface="Times New Roman"/>
                          <a:ea typeface="Times New Roman"/>
                        </a:rPr>
                        <a:t>определение характера музыки;</a:t>
                      </a:r>
                    </a:p>
                    <a:p>
                      <a:pPr marL="742950" lvl="1" indent="-285750" algn="just">
                        <a:spcAft>
                          <a:spcPts val="0"/>
                        </a:spcAft>
                        <a:buFont typeface="Symbol"/>
                        <a:buChar char=""/>
                      </a:pPr>
                      <a:r>
                        <a:rPr lang="ru-RU" sz="2000" dirty="0">
                          <a:effectLst/>
                          <a:latin typeface="Times New Roman"/>
                          <a:ea typeface="Times New Roman"/>
                        </a:rPr>
                        <a:t>различение на слух голосов (мужской от женского, детский от мужского и женского).</a:t>
                      </a:r>
                    </a:p>
                    <a:p>
                      <a:pPr marL="742950" lvl="1" indent="-285750" algn="just">
                        <a:spcAft>
                          <a:spcPts val="0"/>
                        </a:spcAft>
                        <a:buFont typeface="Symbol"/>
                        <a:buChar char=""/>
                      </a:pPr>
                      <a:r>
                        <a:rPr lang="ru-RU" sz="2000" dirty="0">
                          <a:effectLst/>
                          <a:latin typeface="Times New Roman"/>
                          <a:ea typeface="Times New Roman"/>
                        </a:rPr>
                        <a:t>различение голосов птиц и животных.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102528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200" b="1" dirty="0"/>
              <a:t>Развитие слухового восприятия речью</a:t>
            </a:r>
            <a:br>
              <a:rPr lang="ru-RU" sz="3200" b="1" dirty="0"/>
            </a:br>
            <a:r>
              <a:rPr lang="ru-RU" sz="3200" dirty="0"/>
              <a:t/>
            </a:r>
            <a:br>
              <a:rPr lang="ru-RU" sz="3200" dirty="0"/>
            </a:br>
            <a:endParaRPr lang="ru-RU" sz="3200" dirty="0"/>
          </a:p>
        </p:txBody>
      </p:sp>
      <p:pic>
        <p:nvPicPr>
          <p:cNvPr id="5120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836712"/>
            <a:ext cx="8352928" cy="5688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127279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500992409"/>
              </p:ext>
            </p:extLst>
          </p:nvPr>
        </p:nvGraphicFramePr>
        <p:xfrm>
          <a:off x="395535" y="476670"/>
          <a:ext cx="8208912" cy="5976665"/>
        </p:xfrm>
        <a:graphic>
          <a:graphicData uri="http://schemas.openxmlformats.org/drawingml/2006/table">
            <a:tbl>
              <a:tblPr/>
              <a:tblGrid>
                <a:gridCol w="2736304"/>
                <a:gridCol w="2736304"/>
                <a:gridCol w="2736304"/>
              </a:tblGrid>
              <a:tr h="582674">
                <a:tc rowSpan="2">
                  <a:txBody>
                    <a:bodyPr/>
                    <a:lstStyle/>
                    <a:p>
                      <a:pPr algn="ctr">
                        <a:spcAft>
                          <a:spcPts val="0"/>
                        </a:spcAft>
                      </a:pPr>
                      <a:r>
                        <a:rPr lang="ru-RU" sz="1800" b="0" dirty="0">
                          <a:effectLst/>
                          <a:latin typeface="Times New Roman"/>
                          <a:ea typeface="Times New Roman"/>
                        </a:rPr>
                        <a:t>Характеристики </a:t>
                      </a:r>
                      <a:endParaRPr lang="ru-RU" sz="1800" b="1"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ru-RU" sz="1800" b="0" dirty="0">
                          <a:effectLst/>
                          <a:latin typeface="Times New Roman"/>
                          <a:ea typeface="Times New Roman"/>
                        </a:rPr>
                        <a:t>Особенности реализации</a:t>
                      </a:r>
                      <a:endParaRPr lang="ru-RU" sz="1800" b="1"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392349">
                <a:tc vMerge="1">
                  <a:txBody>
                    <a:bodyPr/>
                    <a:lstStyle/>
                    <a:p>
                      <a:endParaRPr lang="ru-RU"/>
                    </a:p>
                  </a:txBody>
                  <a:tcPr/>
                </a:tc>
                <a:tc>
                  <a:txBody>
                    <a:bodyPr/>
                    <a:lstStyle/>
                    <a:p>
                      <a:pPr algn="ctr">
                        <a:spcAft>
                          <a:spcPts val="0"/>
                        </a:spcAft>
                      </a:pPr>
                      <a:r>
                        <a:rPr lang="ru-RU" sz="1800" b="0" dirty="0">
                          <a:effectLst/>
                          <a:latin typeface="Times New Roman"/>
                          <a:ea typeface="Times New Roman"/>
                        </a:rPr>
                        <a:t>в классах глухих</a:t>
                      </a:r>
                      <a:endParaRPr lang="ru-RU" sz="18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0">
                          <a:effectLst/>
                          <a:latin typeface="Times New Roman"/>
                          <a:ea typeface="Times New Roman"/>
                        </a:rPr>
                        <a:t>в классах слабослышащих</a:t>
                      </a:r>
                      <a:endParaRPr lang="ru-RU" sz="18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8081">
                <a:tc>
                  <a:txBody>
                    <a:bodyPr/>
                    <a:lstStyle/>
                    <a:p>
                      <a:pPr algn="ctr">
                        <a:spcAft>
                          <a:spcPts val="0"/>
                        </a:spcAft>
                      </a:pPr>
                      <a:r>
                        <a:rPr lang="ru-RU" sz="1800" b="0">
                          <a:effectLst/>
                          <a:latin typeface="Times New Roman"/>
                          <a:ea typeface="Times New Roman"/>
                        </a:rPr>
                        <a:t>Требования к отбору и последо-вательности вве-дения речевого материала</a:t>
                      </a:r>
                      <a:endParaRPr lang="ru-RU" sz="18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ru-RU" sz="1800" b="1" dirty="0">
                          <a:effectLst/>
                          <a:latin typeface="Times New Roman"/>
                          <a:ea typeface="Times New Roman"/>
                        </a:rPr>
                        <a:t>● </a:t>
                      </a:r>
                      <a:r>
                        <a:rPr lang="ru-RU" sz="1800" b="0" dirty="0">
                          <a:effectLst/>
                          <a:latin typeface="Times New Roman"/>
                          <a:ea typeface="Times New Roman"/>
                        </a:rPr>
                        <a:t>доступность по содержанию, т.е. значения слов и их сочетаний во фразах должно быть знакомым детям;</a:t>
                      </a:r>
                      <a:endParaRPr lang="ru-RU" sz="1800" b="1" dirty="0">
                        <a:effectLst/>
                        <a:latin typeface="Times New Roman"/>
                        <a:ea typeface="Times New Roman"/>
                      </a:endParaRPr>
                    </a:p>
                    <a:p>
                      <a:pPr algn="just">
                        <a:spcAft>
                          <a:spcPts val="0"/>
                        </a:spcAft>
                      </a:pPr>
                      <a:r>
                        <a:rPr lang="ru-RU" sz="1800" b="1" dirty="0">
                          <a:effectLst/>
                          <a:latin typeface="Times New Roman"/>
                          <a:ea typeface="Times New Roman"/>
                        </a:rPr>
                        <a:t>● </a:t>
                      </a:r>
                      <a:r>
                        <a:rPr lang="ru-RU" sz="1800" b="0" dirty="0">
                          <a:effectLst/>
                          <a:latin typeface="Times New Roman"/>
                          <a:ea typeface="Times New Roman"/>
                        </a:rPr>
                        <a:t>доступность по грамматическому оформлению;</a:t>
                      </a:r>
                      <a:endParaRPr lang="ru-RU" sz="1800" b="1" dirty="0">
                        <a:effectLst/>
                        <a:latin typeface="Times New Roman"/>
                        <a:ea typeface="Times New Roman"/>
                      </a:endParaRPr>
                    </a:p>
                    <a:p>
                      <a:pPr algn="just">
                        <a:spcAft>
                          <a:spcPts val="0"/>
                        </a:spcAft>
                      </a:pPr>
                      <a:r>
                        <a:rPr lang="ru-RU" sz="1800" b="1" dirty="0">
                          <a:effectLst/>
                          <a:latin typeface="Times New Roman"/>
                          <a:ea typeface="Times New Roman"/>
                        </a:rPr>
                        <a:t>● </a:t>
                      </a:r>
                      <a:r>
                        <a:rPr lang="ru-RU" sz="1800" b="0" dirty="0">
                          <a:effectLst/>
                          <a:latin typeface="Times New Roman"/>
                          <a:ea typeface="Times New Roman"/>
                        </a:rPr>
                        <a:t>соответствие слуховым возможностям детей;</a:t>
                      </a:r>
                      <a:endParaRPr lang="ru-RU" sz="1800" b="1" dirty="0">
                        <a:effectLst/>
                        <a:latin typeface="Times New Roman"/>
                        <a:ea typeface="Times New Roman"/>
                      </a:endParaRPr>
                    </a:p>
                    <a:p>
                      <a:pPr algn="just">
                        <a:spcAft>
                          <a:spcPts val="0"/>
                        </a:spcAft>
                      </a:pPr>
                      <a:r>
                        <a:rPr lang="ru-RU" sz="1800" b="1" dirty="0">
                          <a:effectLst/>
                          <a:latin typeface="Times New Roman"/>
                          <a:ea typeface="Times New Roman"/>
                        </a:rPr>
                        <a:t>● </a:t>
                      </a:r>
                      <a:r>
                        <a:rPr lang="ru-RU" sz="1800" b="0" dirty="0">
                          <a:effectLst/>
                          <a:latin typeface="Times New Roman"/>
                          <a:ea typeface="Times New Roman"/>
                        </a:rPr>
                        <a:t>постепенный переход от грубых дифференцировок к тонким;</a:t>
                      </a:r>
                      <a:endParaRPr lang="ru-RU" sz="1800" b="1" dirty="0">
                        <a:effectLst/>
                        <a:latin typeface="Times New Roman"/>
                        <a:ea typeface="Times New Roman"/>
                      </a:endParaRPr>
                    </a:p>
                    <a:p>
                      <a:pPr algn="just">
                        <a:spcAft>
                          <a:spcPts val="0"/>
                        </a:spcAft>
                      </a:pPr>
                      <a:r>
                        <a:rPr lang="ru-RU" sz="1800" b="1" dirty="0">
                          <a:effectLst/>
                          <a:latin typeface="Times New Roman"/>
                          <a:ea typeface="Times New Roman"/>
                        </a:rPr>
                        <a:t>● </a:t>
                      </a:r>
                      <a:r>
                        <a:rPr lang="ru-RU" sz="1800" b="0" dirty="0" err="1">
                          <a:effectLst/>
                          <a:latin typeface="Times New Roman"/>
                          <a:ea typeface="Times New Roman"/>
                        </a:rPr>
                        <a:t>сигнальность</a:t>
                      </a:r>
                      <a:r>
                        <a:rPr lang="ru-RU" sz="1800" b="0" dirty="0">
                          <a:effectLst/>
                          <a:latin typeface="Times New Roman"/>
                          <a:ea typeface="Times New Roman"/>
                        </a:rPr>
                        <a:t> речевого материала;</a:t>
                      </a:r>
                      <a:endParaRPr lang="ru-RU" sz="1800" b="1" dirty="0">
                        <a:effectLst/>
                        <a:latin typeface="Times New Roman"/>
                        <a:ea typeface="Times New Roman"/>
                      </a:endParaRPr>
                    </a:p>
                    <a:p>
                      <a:pPr algn="just">
                        <a:spcAft>
                          <a:spcPts val="0"/>
                        </a:spcAft>
                      </a:pPr>
                      <a:r>
                        <a:rPr lang="ru-RU" sz="1800" b="1" dirty="0">
                          <a:effectLst/>
                          <a:latin typeface="Times New Roman"/>
                          <a:ea typeface="Times New Roman"/>
                        </a:rPr>
                        <a:t>● </a:t>
                      </a:r>
                      <a:r>
                        <a:rPr lang="ru-RU" sz="1800" b="0" dirty="0">
                          <a:effectLst/>
                          <a:latin typeface="Times New Roman"/>
                          <a:ea typeface="Times New Roman"/>
                        </a:rPr>
                        <a:t>связь с материалом общеобразовательных уроков.</a:t>
                      </a:r>
                      <a:endParaRPr lang="ru-RU" sz="18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2143561">
                <a:tc>
                  <a:txBody>
                    <a:bodyPr/>
                    <a:lstStyle/>
                    <a:p>
                      <a:pPr algn="ctr">
                        <a:spcAft>
                          <a:spcPts val="0"/>
                        </a:spcAft>
                      </a:pPr>
                      <a:r>
                        <a:rPr lang="ru-RU" sz="1800" b="0">
                          <a:effectLst/>
                          <a:latin typeface="Times New Roman"/>
                          <a:ea typeface="Times New Roman"/>
                        </a:rPr>
                        <a:t>Направления работы</a:t>
                      </a:r>
                      <a:endParaRPr lang="ru-RU" sz="18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0" dirty="0">
                          <a:effectLst/>
                          <a:latin typeface="Times New Roman"/>
                          <a:ea typeface="Times New Roman"/>
                        </a:rPr>
                        <a:t>развитие слухового </a:t>
                      </a:r>
                      <a:r>
                        <a:rPr lang="ru-RU" sz="1800" b="0" dirty="0" smtClean="0">
                          <a:effectLst/>
                          <a:latin typeface="Times New Roman"/>
                          <a:ea typeface="Times New Roman"/>
                        </a:rPr>
                        <a:t>восприятия </a:t>
                      </a:r>
                      <a:r>
                        <a:rPr lang="ru-RU" sz="1800" b="0" dirty="0">
                          <a:effectLst/>
                          <a:latin typeface="Times New Roman"/>
                          <a:ea typeface="Times New Roman"/>
                        </a:rPr>
                        <a:t>словами;</a:t>
                      </a:r>
                      <a:endParaRPr lang="ru-RU" sz="1800" b="1" dirty="0">
                        <a:effectLst/>
                        <a:latin typeface="Times New Roman"/>
                        <a:ea typeface="Times New Roman"/>
                      </a:endParaRPr>
                    </a:p>
                    <a:p>
                      <a:pPr algn="just">
                        <a:spcAft>
                          <a:spcPts val="0"/>
                        </a:spcAft>
                      </a:pPr>
                      <a:r>
                        <a:rPr lang="ru-RU" sz="1800" b="0" dirty="0">
                          <a:effectLst/>
                          <a:latin typeface="Times New Roman"/>
                          <a:ea typeface="Times New Roman"/>
                        </a:rPr>
                        <a:t>развитие слухового </a:t>
                      </a:r>
                      <a:r>
                        <a:rPr lang="ru-RU" sz="1800" b="0" dirty="0" smtClean="0">
                          <a:effectLst/>
                          <a:latin typeface="Times New Roman"/>
                          <a:ea typeface="Times New Roman"/>
                        </a:rPr>
                        <a:t>восприятия </a:t>
                      </a:r>
                      <a:r>
                        <a:rPr lang="ru-RU" sz="1800" b="0" dirty="0">
                          <a:effectLst/>
                          <a:latin typeface="Times New Roman"/>
                          <a:ea typeface="Times New Roman"/>
                        </a:rPr>
                        <a:t>фразами;</a:t>
                      </a:r>
                      <a:endParaRPr lang="ru-RU" sz="1800" b="1" dirty="0">
                        <a:effectLst/>
                        <a:latin typeface="Times New Roman"/>
                        <a:ea typeface="Times New Roman"/>
                      </a:endParaRPr>
                    </a:p>
                    <a:p>
                      <a:pPr algn="just">
                        <a:spcAft>
                          <a:spcPts val="0"/>
                        </a:spcAft>
                      </a:pPr>
                      <a:r>
                        <a:rPr lang="ru-RU" sz="1800" b="0" dirty="0">
                          <a:effectLst/>
                          <a:latin typeface="Times New Roman"/>
                          <a:ea typeface="Times New Roman"/>
                        </a:rPr>
                        <a:t>развитие слухового </a:t>
                      </a:r>
                      <a:r>
                        <a:rPr lang="ru-RU" sz="1800" b="0" dirty="0" smtClean="0">
                          <a:effectLst/>
                          <a:latin typeface="Times New Roman"/>
                          <a:ea typeface="Times New Roman"/>
                        </a:rPr>
                        <a:t>восприятия </a:t>
                      </a:r>
                      <a:r>
                        <a:rPr lang="ru-RU" sz="1800" b="0" dirty="0">
                          <a:effectLst/>
                          <a:latin typeface="Times New Roman"/>
                          <a:ea typeface="Times New Roman"/>
                        </a:rPr>
                        <a:t>текстами.</a:t>
                      </a:r>
                      <a:endParaRPr lang="ru-RU" sz="18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0" dirty="0">
                          <a:effectLst/>
                          <a:latin typeface="Times New Roman"/>
                          <a:ea typeface="Times New Roman"/>
                        </a:rPr>
                        <a:t>развитие слухового </a:t>
                      </a:r>
                      <a:r>
                        <a:rPr lang="ru-RU" sz="1800" b="0" dirty="0" err="1">
                          <a:effectLst/>
                          <a:latin typeface="Times New Roman"/>
                          <a:ea typeface="Times New Roman"/>
                        </a:rPr>
                        <a:t>вос</a:t>
                      </a:r>
                      <a:r>
                        <a:rPr lang="ru-RU" sz="1800" b="0" dirty="0">
                          <a:effectLst/>
                          <a:latin typeface="Times New Roman"/>
                          <a:ea typeface="Times New Roman"/>
                        </a:rPr>
                        <a:t>-приятия фразами;</a:t>
                      </a:r>
                      <a:endParaRPr lang="ru-RU" sz="1800" b="1" dirty="0">
                        <a:effectLst/>
                        <a:latin typeface="Times New Roman"/>
                        <a:ea typeface="Times New Roman"/>
                      </a:endParaRPr>
                    </a:p>
                    <a:p>
                      <a:pPr algn="just">
                        <a:spcAft>
                          <a:spcPts val="0"/>
                        </a:spcAft>
                      </a:pPr>
                      <a:r>
                        <a:rPr lang="ru-RU" sz="1800" b="0" dirty="0">
                          <a:effectLst/>
                          <a:latin typeface="Times New Roman"/>
                          <a:ea typeface="Times New Roman"/>
                        </a:rPr>
                        <a:t>развитие слухового </a:t>
                      </a:r>
                      <a:r>
                        <a:rPr lang="ru-RU" sz="1800" b="0" dirty="0" err="1">
                          <a:effectLst/>
                          <a:latin typeface="Times New Roman"/>
                          <a:ea typeface="Times New Roman"/>
                        </a:rPr>
                        <a:t>вос</a:t>
                      </a:r>
                      <a:r>
                        <a:rPr lang="ru-RU" sz="1800" b="0" dirty="0">
                          <a:effectLst/>
                          <a:latin typeface="Times New Roman"/>
                          <a:ea typeface="Times New Roman"/>
                        </a:rPr>
                        <a:t>-приятия текстами.</a:t>
                      </a:r>
                      <a:endParaRPr lang="ru-RU" sz="18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432658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60848"/>
            <a:ext cx="8229600" cy="1152128"/>
          </a:xfrm>
        </p:spPr>
        <p:txBody>
          <a:bodyPr/>
          <a:lstStyle/>
          <a:p>
            <a:r>
              <a:rPr lang="ru-RU" dirty="0" smtClean="0"/>
              <a:t>Спасибо за внимание!</a:t>
            </a:r>
            <a:endParaRPr lang="ru-RU" dirty="0"/>
          </a:p>
        </p:txBody>
      </p:sp>
    </p:spTree>
    <p:extLst>
      <p:ext uri="{BB962C8B-B14F-4D97-AF65-F5344CB8AC3E}">
        <p14:creationId xmlns:p14="http://schemas.microsoft.com/office/powerpoint/2010/main" val="3725498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a:t>Фазы формирования слуховых образов (Л. П. Назарова)</a:t>
            </a:r>
            <a:br>
              <a:rPr lang="ru-RU" sz="2400" b="1" dirty="0"/>
            </a:br>
            <a:r>
              <a:rPr lang="ru-RU" sz="2400" b="1" dirty="0"/>
              <a:t/>
            </a:r>
            <a:br>
              <a:rPr lang="ru-RU" sz="2400" b="1" dirty="0"/>
            </a:br>
            <a:endParaRPr lang="ru-RU" sz="24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070456211"/>
              </p:ext>
            </p:extLst>
          </p:nvPr>
        </p:nvGraphicFramePr>
        <p:xfrm>
          <a:off x="467544" y="908720"/>
          <a:ext cx="8064895" cy="5328593"/>
        </p:xfrm>
        <a:graphic>
          <a:graphicData uri="http://schemas.openxmlformats.org/drawingml/2006/table">
            <a:tbl>
              <a:tblPr/>
              <a:tblGrid>
                <a:gridCol w="483357"/>
                <a:gridCol w="1112371"/>
                <a:gridCol w="6469167"/>
              </a:tblGrid>
              <a:tr h="710479">
                <a:tc>
                  <a:txBody>
                    <a:bodyPr/>
                    <a:lstStyle/>
                    <a:p>
                      <a:pPr algn="ctr">
                        <a:spcAft>
                          <a:spcPts val="0"/>
                        </a:spcAft>
                      </a:pPr>
                      <a:r>
                        <a:rPr lang="ru-RU" sz="1800" dirty="0">
                          <a:effectLst/>
                          <a:latin typeface="Times New Roman"/>
                          <a:ea typeface="Times New Roman"/>
                        </a:rPr>
                        <a:t>№ п/п</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0" dirty="0">
                          <a:effectLst/>
                          <a:latin typeface="Times New Roman"/>
                          <a:ea typeface="Times New Roman"/>
                        </a:rPr>
                        <a:t>Фаза</a:t>
                      </a:r>
                      <a:endParaRPr lang="ru-RU" sz="1800" b="1"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dirty="0">
                          <a:effectLst/>
                          <a:latin typeface="Times New Roman"/>
                          <a:ea typeface="Times New Roman"/>
                        </a:rPr>
                        <a:t>Характеристика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0479">
                <a:tc>
                  <a:txBody>
                    <a:bodyPr/>
                    <a:lstStyle/>
                    <a:p>
                      <a:pPr algn="ctr">
                        <a:spcAft>
                          <a:spcPts val="0"/>
                        </a:spcAft>
                      </a:pPr>
                      <a:r>
                        <a:rPr lang="ru-RU" sz="1800" b="0">
                          <a:effectLst/>
                          <a:latin typeface="Times New Roman"/>
                          <a:ea typeface="Times New Roman"/>
                        </a:rPr>
                        <a:t>1</a:t>
                      </a:r>
                      <a:endParaRPr lang="ru-RU" sz="18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0" dirty="0">
                          <a:effectLst/>
                          <a:latin typeface="Times New Roman"/>
                          <a:ea typeface="Times New Roman"/>
                        </a:rPr>
                        <a:t>Нулевая </a:t>
                      </a:r>
                      <a:endParaRPr lang="ru-RU" sz="18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0" dirty="0">
                          <a:effectLst/>
                          <a:latin typeface="Times New Roman"/>
                          <a:ea typeface="Times New Roman"/>
                        </a:rPr>
                        <a:t>Отсутствие слуховых представлений. Характерны пропуски слов в предложениях и пропуски предложений.</a:t>
                      </a:r>
                      <a:endParaRPr lang="ru-RU" sz="1800" b="1"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6197">
                <a:tc>
                  <a:txBody>
                    <a:bodyPr/>
                    <a:lstStyle/>
                    <a:p>
                      <a:pPr algn="ctr">
                        <a:spcAft>
                          <a:spcPts val="0"/>
                        </a:spcAft>
                      </a:pPr>
                      <a:r>
                        <a:rPr lang="ru-RU" sz="1800" b="0">
                          <a:effectLst/>
                          <a:latin typeface="Times New Roman"/>
                          <a:ea typeface="Times New Roman"/>
                        </a:rPr>
                        <a:t>2</a:t>
                      </a:r>
                      <a:endParaRPr lang="ru-RU" sz="18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0" dirty="0">
                          <a:effectLst/>
                          <a:latin typeface="Times New Roman"/>
                          <a:ea typeface="Times New Roman"/>
                        </a:rPr>
                        <a:t>Первая </a:t>
                      </a:r>
                      <a:endParaRPr lang="ru-RU" sz="18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0" dirty="0">
                          <a:effectLst/>
                          <a:latin typeface="Times New Roman"/>
                          <a:ea typeface="Times New Roman"/>
                        </a:rPr>
                        <a:t>Наличие реакции на слово, фразу, появление </a:t>
                      </a:r>
                      <a:r>
                        <a:rPr lang="ru-RU" sz="1800" b="0" dirty="0" err="1">
                          <a:effectLst/>
                          <a:latin typeface="Times New Roman"/>
                          <a:ea typeface="Times New Roman"/>
                        </a:rPr>
                        <a:t>недиф-ференцированного</a:t>
                      </a:r>
                      <a:r>
                        <a:rPr lang="ru-RU" sz="1800" b="0" dirty="0">
                          <a:effectLst/>
                          <a:latin typeface="Times New Roman"/>
                          <a:ea typeface="Times New Roman"/>
                        </a:rPr>
                        <a:t> слухового образа, неустойчивого, фрагментарного представления о речевой единице (слове, фразе). Для этой фазы характерны замены случайного характера.</a:t>
                      </a:r>
                      <a:endParaRPr lang="ru-RU" sz="1800" b="1"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5719">
                <a:tc>
                  <a:txBody>
                    <a:bodyPr/>
                    <a:lstStyle/>
                    <a:p>
                      <a:pPr algn="ctr">
                        <a:spcAft>
                          <a:spcPts val="0"/>
                        </a:spcAft>
                      </a:pPr>
                      <a:r>
                        <a:rPr lang="ru-RU" sz="1800" b="0">
                          <a:effectLst/>
                          <a:latin typeface="Times New Roman"/>
                          <a:ea typeface="Times New Roman"/>
                        </a:rPr>
                        <a:t>3</a:t>
                      </a:r>
                      <a:endParaRPr lang="ru-RU" sz="18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0">
                          <a:effectLst/>
                          <a:latin typeface="Times New Roman"/>
                          <a:ea typeface="Times New Roman"/>
                        </a:rPr>
                        <a:t>Вторая </a:t>
                      </a:r>
                      <a:endParaRPr lang="ru-RU" sz="18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0" dirty="0">
                          <a:effectLst/>
                          <a:latin typeface="Times New Roman"/>
                          <a:ea typeface="Times New Roman"/>
                        </a:rPr>
                        <a:t>Недостаточно точная дифференциация речевых единиц, наличие обоснованных замен (т.е. общих существенных признаков в заменяющем и заменяемом материале).</a:t>
                      </a:r>
                      <a:endParaRPr lang="ru-RU" sz="1800" b="1"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5719">
                <a:tc>
                  <a:txBody>
                    <a:bodyPr/>
                    <a:lstStyle/>
                    <a:p>
                      <a:pPr algn="ctr">
                        <a:spcAft>
                          <a:spcPts val="0"/>
                        </a:spcAft>
                      </a:pPr>
                      <a:r>
                        <a:rPr lang="ru-RU" sz="1800" b="0">
                          <a:effectLst/>
                          <a:latin typeface="Times New Roman"/>
                          <a:ea typeface="Times New Roman"/>
                        </a:rPr>
                        <a:t>4</a:t>
                      </a:r>
                      <a:endParaRPr lang="ru-RU" sz="18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0">
                          <a:effectLst/>
                          <a:latin typeface="Times New Roman"/>
                          <a:ea typeface="Times New Roman"/>
                        </a:rPr>
                        <a:t>Третья </a:t>
                      </a:r>
                      <a:endParaRPr lang="ru-RU" sz="1800" b="1">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0" dirty="0">
                          <a:effectLst/>
                          <a:latin typeface="Times New Roman"/>
                          <a:ea typeface="Times New Roman"/>
                        </a:rPr>
                        <a:t>Адекватные слуховые представления (т.е. достаточно четкие и прочные представления, полностью соответствующие предъявляемому для восприятия на слух материалу).</a:t>
                      </a:r>
                      <a:endParaRPr lang="ru-RU" sz="18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5800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b="1" dirty="0"/>
              <a:t>ПРИНЦИПЫ РАЗВИТИЯ СЛУХОВОГО ВОСПРИЯТИЯ</a:t>
            </a:r>
            <a:br>
              <a:rPr lang="ru-RU" sz="2000" b="1" dirty="0"/>
            </a:br>
            <a:r>
              <a:rPr lang="ru-RU" sz="2000" dirty="0"/>
              <a:t/>
            </a:r>
            <a:br>
              <a:rPr lang="ru-RU" sz="2000" dirty="0"/>
            </a:br>
            <a:endParaRPr lang="ru-RU" sz="2000" dirty="0"/>
          </a:p>
        </p:txBody>
      </p:sp>
      <p:sp>
        <p:nvSpPr>
          <p:cNvPr id="3" name="Объект 2"/>
          <p:cNvSpPr>
            <a:spLocks noGrp="1"/>
          </p:cNvSpPr>
          <p:nvPr>
            <p:ph idx="1"/>
          </p:nvPr>
        </p:nvSpPr>
        <p:spPr/>
        <p:txBody>
          <a:bodyPr>
            <a:normAutofit/>
          </a:bodyPr>
          <a:lstStyle/>
          <a:p>
            <a:pPr algn="ctr"/>
            <a:r>
              <a:rPr lang="ru-RU" b="1" dirty="0"/>
              <a:t>Общая характеристика принципов развития слухового восприятия</a:t>
            </a:r>
          </a:p>
          <a:p>
            <a:endParaRPr lang="ru-RU" dirty="0"/>
          </a:p>
          <a:p>
            <a:r>
              <a:rPr lang="ru-RU" b="1" dirty="0"/>
              <a:t>Принципы развития слухового </a:t>
            </a:r>
            <a:r>
              <a:rPr lang="ru-RU" b="1" dirty="0" smtClean="0"/>
              <a:t>восприятия:</a:t>
            </a:r>
            <a:endParaRPr lang="ru-RU" dirty="0"/>
          </a:p>
          <a:p>
            <a:r>
              <a:rPr lang="ru-RU" dirty="0" err="1" smtClean="0"/>
              <a:t>Общедидактические</a:t>
            </a:r>
            <a:endParaRPr lang="ru-RU" dirty="0" smtClean="0"/>
          </a:p>
          <a:p>
            <a:endParaRPr lang="ru-RU" dirty="0"/>
          </a:p>
          <a:p>
            <a:r>
              <a:rPr lang="ru-RU" dirty="0" smtClean="0"/>
              <a:t>Специальные</a:t>
            </a:r>
            <a:endParaRPr lang="ru-RU" dirty="0"/>
          </a:p>
          <a:p>
            <a:endParaRPr lang="ru-RU" dirty="0"/>
          </a:p>
        </p:txBody>
      </p:sp>
    </p:spTree>
    <p:extLst>
      <p:ext uri="{BB962C8B-B14F-4D97-AF65-F5344CB8AC3E}">
        <p14:creationId xmlns:p14="http://schemas.microsoft.com/office/powerpoint/2010/main" val="169465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652934"/>
          </a:xfrm>
        </p:spPr>
        <p:txBody>
          <a:bodyPr>
            <a:normAutofit fontScale="90000"/>
          </a:bodyPr>
          <a:lstStyle/>
          <a:p>
            <a:r>
              <a:rPr lang="ru-RU" sz="3600" b="1" dirty="0"/>
              <a:t>Специальные принципы развития слухового восприятия</a:t>
            </a:r>
            <a:br>
              <a:rPr lang="ru-RU" sz="3600" b="1" dirty="0"/>
            </a:br>
            <a:r>
              <a:rPr lang="ru-RU" dirty="0"/>
              <a:t/>
            </a:r>
            <a:br>
              <a:rPr lang="ru-RU" dirty="0"/>
            </a:br>
            <a:endParaRPr lang="ru-RU"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1543615239"/>
              </p:ext>
            </p:extLst>
          </p:nvPr>
        </p:nvGraphicFramePr>
        <p:xfrm>
          <a:off x="611560" y="980728"/>
          <a:ext cx="8352927" cy="5664708"/>
        </p:xfrm>
        <a:graphic>
          <a:graphicData uri="http://schemas.openxmlformats.org/drawingml/2006/table">
            <a:tbl>
              <a:tblPr/>
              <a:tblGrid>
                <a:gridCol w="2479498"/>
                <a:gridCol w="5873429"/>
              </a:tblGrid>
              <a:tr h="178308">
                <a:tc>
                  <a:txBody>
                    <a:bodyPr/>
                    <a:lstStyle/>
                    <a:p>
                      <a:pPr algn="ctr">
                        <a:spcAft>
                          <a:spcPts val="0"/>
                        </a:spcAft>
                      </a:pPr>
                      <a:r>
                        <a:rPr lang="ru-RU" sz="1100" b="0">
                          <a:effectLst/>
                          <a:latin typeface="Times New Roman"/>
                          <a:ea typeface="Times New Roman"/>
                        </a:rPr>
                        <a:t>Принцип</a:t>
                      </a:r>
                      <a:endParaRPr lang="ru-RU" sz="1100" b="1">
                        <a:effectLst/>
                        <a:latin typeface="Times New Roman"/>
                        <a:ea typeface="Times New Roman"/>
                      </a:endParaRPr>
                    </a:p>
                  </a:txBody>
                  <a:tcPr marL="55700" marR="557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b="0">
                          <a:effectLst/>
                          <a:latin typeface="Times New Roman"/>
                          <a:ea typeface="Times New Roman"/>
                        </a:rPr>
                        <a:t>Сущность</a:t>
                      </a:r>
                      <a:endParaRPr lang="ru-RU" sz="1100" b="1">
                        <a:effectLst/>
                        <a:latin typeface="Times New Roman"/>
                        <a:ea typeface="Times New Roman"/>
                      </a:endParaRPr>
                    </a:p>
                  </a:txBody>
                  <a:tcPr marL="55700" marR="557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7127">
                <a:tc>
                  <a:txBody>
                    <a:bodyPr/>
                    <a:lstStyle/>
                    <a:p>
                      <a:pPr algn="just">
                        <a:spcAft>
                          <a:spcPts val="0"/>
                        </a:spcAft>
                      </a:pPr>
                      <a:r>
                        <a:rPr lang="ru-RU" sz="1500" dirty="0">
                          <a:effectLst/>
                          <a:latin typeface="Times New Roman"/>
                          <a:ea typeface="Times New Roman"/>
                        </a:rPr>
                        <a:t>Принцип поэтапного формирования умений </a:t>
                      </a:r>
                    </a:p>
                  </a:txBody>
                  <a:tcPr marL="55700" marR="557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9065" algn="just">
                        <a:spcAft>
                          <a:spcPts val="0"/>
                        </a:spcAft>
                      </a:pPr>
                      <a:r>
                        <a:rPr lang="ru-RU" sz="1500" dirty="0">
                          <a:effectLst/>
                          <a:latin typeface="Times New Roman"/>
                          <a:ea typeface="Times New Roman"/>
                        </a:rPr>
                        <a:t>Предусматривает последовательный переход от грубых дифференцировок к более тонким и точным.</a:t>
                      </a:r>
                    </a:p>
                    <a:p>
                      <a:pPr marL="69850" algn="just">
                        <a:spcAft>
                          <a:spcPts val="0"/>
                        </a:spcAft>
                      </a:pPr>
                      <a:r>
                        <a:rPr lang="ru-RU" sz="1500" b="1" dirty="0">
                          <a:effectLst/>
                          <a:latin typeface="Times New Roman"/>
                          <a:ea typeface="Times New Roman"/>
                        </a:rPr>
                        <a:t>Е. П. Кузьмичева</a:t>
                      </a:r>
                      <a:r>
                        <a:rPr lang="ru-RU" sz="1500" dirty="0">
                          <a:effectLst/>
                          <a:latin typeface="Times New Roman"/>
                          <a:ea typeface="Times New Roman"/>
                        </a:rPr>
                        <a:t> определяет последовательность предъявления на слух глухим детям различных речевых единиц:</a:t>
                      </a:r>
                    </a:p>
                    <a:p>
                      <a:pPr indent="139065" algn="just">
                        <a:spcAft>
                          <a:spcPts val="0"/>
                        </a:spcAft>
                      </a:pPr>
                      <a:r>
                        <a:rPr lang="en-US" sz="1500" dirty="0">
                          <a:effectLst/>
                          <a:latin typeface="Times New Roman"/>
                          <a:ea typeface="Times New Roman"/>
                        </a:rPr>
                        <a:t>I</a:t>
                      </a:r>
                      <a:r>
                        <a:rPr lang="ru-RU" sz="1500" dirty="0">
                          <a:effectLst/>
                          <a:latin typeface="Times New Roman"/>
                          <a:ea typeface="Times New Roman"/>
                        </a:rPr>
                        <a:t> этап  – фраза → слово</a:t>
                      </a:r>
                    </a:p>
                    <a:p>
                      <a:pPr indent="139065" algn="just">
                        <a:spcAft>
                          <a:spcPts val="0"/>
                        </a:spcAft>
                      </a:pPr>
                      <a:r>
                        <a:rPr lang="en-US" sz="1500" dirty="0">
                          <a:effectLst/>
                          <a:latin typeface="Times New Roman"/>
                          <a:ea typeface="Times New Roman"/>
                        </a:rPr>
                        <a:t>II</a:t>
                      </a:r>
                      <a:r>
                        <a:rPr lang="ru-RU" sz="1500" dirty="0">
                          <a:effectLst/>
                          <a:latin typeface="Times New Roman"/>
                          <a:ea typeface="Times New Roman"/>
                        </a:rPr>
                        <a:t> этап – фраза ↔ слово</a:t>
                      </a:r>
                    </a:p>
                    <a:p>
                      <a:pPr indent="139065" algn="just">
                        <a:spcAft>
                          <a:spcPts val="0"/>
                        </a:spcAft>
                      </a:pPr>
                      <a:r>
                        <a:rPr lang="en-US" sz="1500" dirty="0">
                          <a:effectLst/>
                          <a:latin typeface="Times New Roman"/>
                          <a:ea typeface="Times New Roman"/>
                        </a:rPr>
                        <a:t>III</a:t>
                      </a:r>
                      <a:r>
                        <a:rPr lang="ru-RU" sz="1500" dirty="0">
                          <a:effectLst/>
                          <a:latin typeface="Times New Roman"/>
                          <a:ea typeface="Times New Roman"/>
                        </a:rPr>
                        <a:t> этап – фраза ↔ слово</a:t>
                      </a:r>
                    </a:p>
                    <a:p>
                      <a:pPr indent="139065" algn="just">
                        <a:spcAft>
                          <a:spcPts val="0"/>
                        </a:spcAft>
                      </a:pPr>
                      <a:r>
                        <a:rPr lang="ru-RU" sz="1500" dirty="0">
                          <a:effectLst/>
                          <a:latin typeface="Times New Roman"/>
                          <a:ea typeface="Times New Roman"/>
                        </a:rPr>
                        <a:t>                                   ↓</a:t>
                      </a:r>
                    </a:p>
                    <a:p>
                      <a:pPr indent="139065" algn="just">
                        <a:spcAft>
                          <a:spcPts val="0"/>
                        </a:spcAft>
                      </a:pPr>
                      <a:r>
                        <a:rPr lang="ru-RU" sz="1500" dirty="0">
                          <a:effectLst/>
                          <a:latin typeface="Times New Roman"/>
                          <a:ea typeface="Times New Roman"/>
                        </a:rPr>
                        <a:t>                                 слог</a:t>
                      </a:r>
                    </a:p>
                    <a:p>
                      <a:pPr indent="139065" algn="just">
                        <a:spcAft>
                          <a:spcPts val="0"/>
                        </a:spcAft>
                      </a:pPr>
                      <a:r>
                        <a:rPr lang="ru-RU" sz="1500" dirty="0">
                          <a:effectLst/>
                          <a:latin typeface="Times New Roman"/>
                          <a:ea typeface="Times New Roman"/>
                        </a:rPr>
                        <a:t>                                          ↓</a:t>
                      </a:r>
                    </a:p>
                    <a:p>
                      <a:pPr indent="139065" algn="just">
                        <a:spcAft>
                          <a:spcPts val="0"/>
                        </a:spcAft>
                      </a:pPr>
                      <a:r>
                        <a:rPr lang="ru-RU" sz="1500" dirty="0">
                          <a:effectLst/>
                          <a:latin typeface="Times New Roman"/>
                          <a:ea typeface="Times New Roman"/>
                        </a:rPr>
                        <a:t>                                 звук</a:t>
                      </a:r>
                    </a:p>
                    <a:p>
                      <a:pPr indent="208280" algn="just">
                        <a:spcAft>
                          <a:spcPts val="0"/>
                        </a:spcAft>
                      </a:pPr>
                      <a:r>
                        <a:rPr lang="ru-RU" sz="1500" b="1" dirty="0">
                          <a:effectLst/>
                          <a:latin typeface="Times New Roman"/>
                          <a:ea typeface="Times New Roman"/>
                        </a:rPr>
                        <a:t>Л. П. Назарова</a:t>
                      </a:r>
                      <a:r>
                        <a:rPr lang="ru-RU" sz="1500" dirty="0">
                          <a:effectLst/>
                          <a:latin typeface="Times New Roman"/>
                          <a:ea typeface="Times New Roman"/>
                        </a:rPr>
                        <a:t> выделяет следующие этапы:</a:t>
                      </a:r>
                    </a:p>
                    <a:p>
                      <a:pPr algn="just">
                        <a:spcAft>
                          <a:spcPts val="0"/>
                        </a:spcAft>
                      </a:pPr>
                      <a:r>
                        <a:rPr lang="en-US" sz="1500" dirty="0">
                          <a:effectLst/>
                          <a:latin typeface="Times New Roman"/>
                          <a:ea typeface="Times New Roman"/>
                        </a:rPr>
                        <a:t>I</a:t>
                      </a:r>
                      <a:r>
                        <a:rPr lang="ru-RU" sz="1500" dirty="0">
                          <a:effectLst/>
                          <a:latin typeface="Times New Roman"/>
                          <a:ea typeface="Times New Roman"/>
                        </a:rPr>
                        <a:t> этап – различение количества слогов в слове, соотнесение с табличкой, определение количества слогов, их называние.</a:t>
                      </a:r>
                    </a:p>
                    <a:p>
                      <a:pPr algn="just">
                        <a:spcAft>
                          <a:spcPts val="0"/>
                        </a:spcAft>
                      </a:pPr>
                      <a:r>
                        <a:rPr lang="en-US" sz="1500" dirty="0">
                          <a:effectLst/>
                          <a:latin typeface="Times New Roman"/>
                          <a:ea typeface="Times New Roman"/>
                        </a:rPr>
                        <a:t>II</a:t>
                      </a:r>
                      <a:r>
                        <a:rPr lang="ru-RU" sz="1500" dirty="0">
                          <a:effectLst/>
                          <a:latin typeface="Times New Roman"/>
                          <a:ea typeface="Times New Roman"/>
                        </a:rPr>
                        <a:t> этап – различение ритмической структуры слова, определение порядкового номера ударного слога, </a:t>
                      </a:r>
                      <a:r>
                        <a:rPr lang="ru-RU" sz="1500" dirty="0" err="1">
                          <a:effectLst/>
                          <a:latin typeface="Times New Roman"/>
                          <a:ea typeface="Times New Roman"/>
                        </a:rPr>
                        <a:t>отхлопывание</a:t>
                      </a:r>
                      <a:r>
                        <a:rPr lang="ru-RU" sz="1500" dirty="0">
                          <a:effectLst/>
                          <a:latin typeface="Times New Roman"/>
                          <a:ea typeface="Times New Roman"/>
                        </a:rPr>
                        <a:t>, воспроизведение ударения в речи.</a:t>
                      </a:r>
                    </a:p>
                    <a:p>
                      <a:pPr algn="just">
                        <a:spcAft>
                          <a:spcPts val="0"/>
                        </a:spcAft>
                      </a:pPr>
                      <a:r>
                        <a:rPr lang="en-US" sz="1500" dirty="0">
                          <a:effectLst/>
                          <a:latin typeface="Times New Roman"/>
                          <a:ea typeface="Times New Roman"/>
                        </a:rPr>
                        <a:t>III</a:t>
                      </a:r>
                      <a:r>
                        <a:rPr lang="ru-RU" sz="1500" dirty="0">
                          <a:effectLst/>
                          <a:latin typeface="Times New Roman"/>
                          <a:ea typeface="Times New Roman"/>
                        </a:rPr>
                        <a:t> этап – различение звуковой структуры слова, его воспроизведение.</a:t>
                      </a:r>
                    </a:p>
                    <a:p>
                      <a:pPr algn="just">
                        <a:spcAft>
                          <a:spcPts val="0"/>
                        </a:spcAft>
                      </a:pPr>
                      <a:r>
                        <a:rPr lang="en-US" sz="1500" dirty="0">
                          <a:effectLst/>
                          <a:latin typeface="Times New Roman"/>
                          <a:ea typeface="Times New Roman"/>
                        </a:rPr>
                        <a:t>IV</a:t>
                      </a:r>
                      <a:r>
                        <a:rPr lang="ru-RU" sz="1500" dirty="0">
                          <a:effectLst/>
                          <a:latin typeface="Times New Roman"/>
                          <a:ea typeface="Times New Roman"/>
                        </a:rPr>
                        <a:t> этап – дифференциация на слух слова и фразы.</a:t>
                      </a:r>
                    </a:p>
                    <a:p>
                      <a:pPr algn="just">
                        <a:spcAft>
                          <a:spcPts val="0"/>
                        </a:spcAft>
                      </a:pPr>
                      <a:r>
                        <a:rPr lang="en-US" sz="1500" dirty="0">
                          <a:effectLst/>
                          <a:latin typeface="Times New Roman"/>
                          <a:ea typeface="Times New Roman"/>
                        </a:rPr>
                        <a:t>V</a:t>
                      </a:r>
                      <a:r>
                        <a:rPr lang="ru-RU" sz="1500" dirty="0">
                          <a:effectLst/>
                          <a:latin typeface="Times New Roman"/>
                          <a:ea typeface="Times New Roman"/>
                        </a:rPr>
                        <a:t> этап – различение количества слов в предложении, определение их количества, соотнесение со схемой предложения и воспроизведение.</a:t>
                      </a:r>
                    </a:p>
                    <a:p>
                      <a:pPr algn="just">
                        <a:spcAft>
                          <a:spcPts val="0"/>
                        </a:spcAft>
                      </a:pPr>
                      <a:r>
                        <a:rPr lang="en-US" sz="1500" dirty="0">
                          <a:effectLst/>
                          <a:latin typeface="Times New Roman"/>
                          <a:ea typeface="Times New Roman"/>
                        </a:rPr>
                        <a:t>VI</a:t>
                      </a:r>
                      <a:r>
                        <a:rPr lang="ru-RU" sz="1500" dirty="0">
                          <a:effectLst/>
                          <a:latin typeface="Times New Roman"/>
                          <a:ea typeface="Times New Roman"/>
                        </a:rPr>
                        <a:t> этап – различение количества фраз в тексте.</a:t>
                      </a:r>
                    </a:p>
                    <a:p>
                      <a:pPr algn="just">
                        <a:spcAft>
                          <a:spcPts val="0"/>
                        </a:spcAft>
                      </a:pPr>
                      <a:r>
                        <a:rPr lang="en-US" sz="1500" dirty="0">
                          <a:effectLst/>
                          <a:latin typeface="Times New Roman"/>
                          <a:ea typeface="Times New Roman"/>
                        </a:rPr>
                        <a:t>VII</a:t>
                      </a:r>
                      <a:r>
                        <a:rPr lang="ru-RU" sz="1500" dirty="0">
                          <a:effectLst/>
                          <a:latin typeface="Times New Roman"/>
                          <a:ea typeface="Times New Roman"/>
                        </a:rPr>
                        <a:t> этап – различение текста, вопросов и заданий к нему, изолированных звуков.</a:t>
                      </a:r>
                    </a:p>
                  </a:txBody>
                  <a:tcPr marL="55700" marR="557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84698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390372502"/>
              </p:ext>
            </p:extLst>
          </p:nvPr>
        </p:nvGraphicFramePr>
        <p:xfrm>
          <a:off x="251520" y="404664"/>
          <a:ext cx="8712968" cy="1706880"/>
        </p:xfrm>
        <a:graphic>
          <a:graphicData uri="http://schemas.openxmlformats.org/drawingml/2006/table">
            <a:tbl>
              <a:tblPr/>
              <a:tblGrid>
                <a:gridCol w="2520280"/>
                <a:gridCol w="6192688"/>
              </a:tblGrid>
              <a:tr h="1296144">
                <a:tc>
                  <a:txBody>
                    <a:bodyPr/>
                    <a:lstStyle/>
                    <a:p>
                      <a:pPr algn="just">
                        <a:spcAft>
                          <a:spcPts val="0"/>
                        </a:spcAft>
                      </a:pPr>
                      <a:r>
                        <a:rPr lang="ru-RU" sz="1600" dirty="0">
                          <a:effectLst/>
                          <a:latin typeface="Times New Roman"/>
                          <a:ea typeface="Times New Roman"/>
                        </a:rPr>
                        <a:t>Принцип </a:t>
                      </a:r>
                      <a:r>
                        <a:rPr lang="ru-RU" sz="1600" dirty="0" smtClean="0">
                          <a:effectLst/>
                          <a:latin typeface="Times New Roman"/>
                          <a:ea typeface="Times New Roman"/>
                        </a:rPr>
                        <a:t>развивающих </a:t>
                      </a:r>
                      <a:r>
                        <a:rPr lang="ru-RU" sz="1600" dirty="0">
                          <a:effectLst/>
                          <a:latin typeface="Times New Roman"/>
                          <a:ea typeface="Times New Roman"/>
                        </a:rPr>
                        <a:t>упражнений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indent="139065" algn="just">
                        <a:spcAft>
                          <a:spcPts val="0"/>
                        </a:spcAft>
                      </a:pPr>
                      <a:r>
                        <a:rPr lang="ru-RU" sz="1600" dirty="0">
                          <a:effectLst/>
                          <a:latin typeface="Times New Roman"/>
                          <a:ea typeface="Times New Roman"/>
                        </a:rPr>
                        <a:t>Реализуется в процессе различения на слух материала упражнений, направленных на развитие различных психических функций (речи, памяти, внимания, </a:t>
                      </a:r>
                      <a:r>
                        <a:rPr lang="ru-RU" sz="1600" dirty="0" smtClean="0">
                          <a:effectLst/>
                          <a:latin typeface="Times New Roman"/>
                          <a:ea typeface="Times New Roman"/>
                        </a:rPr>
                        <a:t>мышления (операция сравнения, обобщения, анализа, синтеза) и т.д. Предъявляются задания различной степени сложности (от восприятия изолированного слова до восприятия целой фразы). Предусматриваются также задания творческого характера.</a:t>
                      </a:r>
                      <a:endParaRPr lang="ru-RU" sz="16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2078848399"/>
              </p:ext>
            </p:extLst>
          </p:nvPr>
        </p:nvGraphicFramePr>
        <p:xfrm>
          <a:off x="251520" y="2204864"/>
          <a:ext cx="8784976" cy="4536503"/>
        </p:xfrm>
        <a:graphic>
          <a:graphicData uri="http://schemas.openxmlformats.org/drawingml/2006/table">
            <a:tbl>
              <a:tblPr/>
              <a:tblGrid>
                <a:gridCol w="2607748"/>
                <a:gridCol w="6177228"/>
              </a:tblGrid>
              <a:tr h="2124233">
                <a:tc>
                  <a:txBody>
                    <a:bodyPr/>
                    <a:lstStyle/>
                    <a:p>
                      <a:pPr algn="just">
                        <a:spcAft>
                          <a:spcPts val="0"/>
                        </a:spcAft>
                      </a:pPr>
                      <a:r>
                        <a:rPr lang="ru-RU" sz="1600" b="0" dirty="0">
                          <a:effectLst/>
                          <a:latin typeface="Times New Roman"/>
                          <a:ea typeface="Times New Roman"/>
                        </a:rPr>
                        <a:t>Принцип интеграции речевого материала</a:t>
                      </a:r>
                      <a:endParaRPr lang="ru-RU" sz="16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9065" algn="just">
                        <a:spcAft>
                          <a:spcPts val="0"/>
                        </a:spcAft>
                      </a:pPr>
                      <a:r>
                        <a:rPr lang="ru-RU" sz="1600" dirty="0">
                          <a:effectLst/>
                          <a:latin typeface="Times New Roman"/>
                          <a:ea typeface="Times New Roman"/>
                        </a:rPr>
                        <a:t>Предполагает организацию </a:t>
                      </a:r>
                      <a:r>
                        <a:rPr lang="ru-RU" sz="1600" dirty="0" err="1">
                          <a:effectLst/>
                          <a:latin typeface="Times New Roman"/>
                          <a:ea typeface="Times New Roman"/>
                        </a:rPr>
                        <a:t>межпредметных</a:t>
                      </a:r>
                      <a:r>
                        <a:rPr lang="ru-RU" sz="1600" dirty="0">
                          <a:effectLst/>
                          <a:latin typeface="Times New Roman"/>
                          <a:ea typeface="Times New Roman"/>
                        </a:rPr>
                        <a:t> связей между разделами программ, темами различных учебных предметов. Т.е. развитие слухового восприятия осуществляется на материале уроков русского языка, чтения и др.</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2270">
                <a:tc>
                  <a:txBody>
                    <a:bodyPr/>
                    <a:lstStyle/>
                    <a:p>
                      <a:pPr algn="just">
                        <a:spcAft>
                          <a:spcPts val="0"/>
                        </a:spcAft>
                      </a:pPr>
                      <a:r>
                        <a:rPr lang="ru-RU" sz="1600" b="0" dirty="0">
                          <a:effectLst/>
                          <a:latin typeface="Times New Roman"/>
                          <a:ea typeface="Times New Roman"/>
                        </a:rPr>
                        <a:t>Принцип </a:t>
                      </a:r>
                      <a:r>
                        <a:rPr lang="ru-RU" sz="1600" b="0" dirty="0" smtClean="0">
                          <a:effectLst/>
                          <a:latin typeface="Times New Roman"/>
                          <a:ea typeface="Times New Roman"/>
                        </a:rPr>
                        <a:t>использования </a:t>
                      </a:r>
                      <a:r>
                        <a:rPr lang="ru-RU" sz="1600" b="0" dirty="0">
                          <a:effectLst/>
                          <a:latin typeface="Times New Roman"/>
                          <a:ea typeface="Times New Roman"/>
                        </a:rPr>
                        <a:t>речи как средства развития речевого слуха.</a:t>
                      </a:r>
                      <a:endParaRPr lang="ru-RU" sz="1600" b="1"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9065" algn="just">
                        <a:spcAft>
                          <a:spcPts val="0"/>
                        </a:spcAft>
                      </a:pPr>
                      <a:r>
                        <a:rPr lang="ru-RU" sz="1600" dirty="0">
                          <a:effectLst/>
                          <a:latin typeface="Times New Roman"/>
                          <a:ea typeface="Times New Roman"/>
                        </a:rPr>
                        <a:t>Поскольку речь является адекватным раздражителем для слухового анализатора, реализация принципа пред-полагает актуализацию слуховых образов, </a:t>
                      </a:r>
                      <a:r>
                        <a:rPr lang="ru-RU" sz="1600" dirty="0" smtClean="0">
                          <a:effectLst/>
                          <a:latin typeface="Times New Roman"/>
                          <a:ea typeface="Times New Roman"/>
                        </a:rPr>
                        <a:t>формирование </a:t>
                      </a:r>
                      <a:r>
                        <a:rPr lang="ru-RU" sz="1600" dirty="0">
                          <a:effectLst/>
                          <a:latin typeface="Times New Roman"/>
                          <a:ea typeface="Times New Roman"/>
                        </a:rPr>
                        <a:t>новых слуховых представлений с последующим воспроизведением различных речевых единиц.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5051246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4339</Words>
  <Application>Microsoft Office PowerPoint</Application>
  <PresentationFormat>Экран (4:3)</PresentationFormat>
  <Paragraphs>431</Paragraphs>
  <Slides>54</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54</vt:i4>
      </vt:variant>
    </vt:vector>
  </HeadingPairs>
  <TitlesOfParts>
    <vt:vector size="56" baseType="lpstr">
      <vt:lpstr>Тема Office</vt:lpstr>
      <vt:lpstr>Документ Microsoft Word</vt:lpstr>
      <vt:lpstr>ФОРМИРОВАНИЕ СЛУХОВЫХ ПРЕДСТАВЛЕНИЙ У УЧАЩИХСЯ С НАРУШЕНИЕМ СЛУХА </vt:lpstr>
      <vt:lpstr>Формирование слуховых представлений  у детей с нарушением слуха   </vt:lpstr>
      <vt:lpstr>Стадии развития слуховых представлений</vt:lpstr>
      <vt:lpstr>Этапы формирования слуховых представлений у детей с нарушенным слухом</vt:lpstr>
      <vt:lpstr>Продолжение</vt:lpstr>
      <vt:lpstr>Фазы формирования слуховых образов (Л. П. Назарова)  </vt:lpstr>
      <vt:lpstr>ПРИНЦИПЫ РАЗВИТИЯ СЛУХОВОГО ВОСПРИЯТИЯ  </vt:lpstr>
      <vt:lpstr>Специальные принципы развития слухового восприятия  </vt:lpstr>
      <vt:lpstr>Презентация PowerPoint</vt:lpstr>
      <vt:lpstr>Презентация PowerPoint</vt:lpstr>
      <vt:lpstr>МЕТОДИЧЕСКИЕ ТРЕБОВАНИЯ К ОРГАНИЗАЦИИ РАБОТЫ ПО РАЗВИТИЮ СЛУХОВОГО ВОСПРИЯТИЯ В ШКОЛЕ ДЛЯ ДЕТЕЙ С НАРУШЕНИЕМ СЛУХА </vt:lpstr>
      <vt:lpstr>Презентация PowerPoint</vt:lpstr>
      <vt:lpstr>Презентация PowerPoint</vt:lpstr>
      <vt:lpstr>Презентация PowerPoint</vt:lpstr>
      <vt:lpstr>Презентация PowerPoint</vt:lpstr>
      <vt:lpstr>Использование звукоусиливающей аппаратуры в процессе работы по развитию слухового восприятия в школе для детей с нарушением слуха </vt:lpstr>
      <vt:lpstr>Презентация PowerPoint</vt:lpstr>
      <vt:lpstr>Методика определения оптимального режима усиления на стационарной звукоусиливающей аппаратуре</vt:lpstr>
      <vt:lpstr>Презентация PowerPoint</vt:lpstr>
      <vt:lpstr>Методика определения оптимального режима усиления на индивидуальных слуховых аппаратах</vt:lpstr>
      <vt:lpstr>Презентация PowerPoint</vt:lpstr>
      <vt:lpstr>ФОРМЫ ОРГАНИЗАЦИИ РАБОТЫ ПО РАЗВИТИЮ СЛУХОВОГО ВОСПРИЯТИЯ В ШКОЛАХ ДЛЯ ДЕТЕЙ С НАРУШЕНИЯМИ СЛУХА</vt:lpstr>
      <vt:lpstr>Организация индивидуальных занятий по развитию слухового восприятия в классах глухих и  слабослышащих  </vt:lpstr>
      <vt:lpstr>Презентация PowerPoint</vt:lpstr>
      <vt:lpstr>Презентация PowerPoint</vt:lpstr>
      <vt:lpstr>Презентация PowerPoint</vt:lpstr>
      <vt:lpstr>Презентация PowerPoint</vt:lpstr>
      <vt:lpstr>Организация групповых занятий в классах глухих и  слабослышащих </vt:lpstr>
      <vt:lpstr>Презентация PowerPoint</vt:lpstr>
      <vt:lpstr>Презентация PowerPoint</vt:lpstr>
      <vt:lpstr>Презентация PowerPoint</vt:lpstr>
      <vt:lpstr>Организация фронтальных уроков по развитию слухового восприятия в классах глухих и  слабослышащих   </vt:lpstr>
      <vt:lpstr>Презентация PowerPoint</vt:lpstr>
      <vt:lpstr>Презентация PowerPoint</vt:lpstr>
      <vt:lpstr>Презентация PowerPoint</vt:lpstr>
      <vt:lpstr>Презентация PowerPoint</vt:lpstr>
      <vt:lpstr>Организация работы по развитию слухового восприятия на музыкально-ритмических занятиях в классах глухих и  слабослышащих   </vt:lpstr>
      <vt:lpstr>Презентация PowerPoint</vt:lpstr>
      <vt:lpstr>Презентация PowerPoint</vt:lpstr>
      <vt:lpstr>Презентация PowerPoint</vt:lpstr>
      <vt:lpstr>Презентация PowerPoint</vt:lpstr>
      <vt:lpstr>Организация работы по развитию слухового восприятия на общеобразовательных уроках в классах глухих и  слабослышащих</vt:lpstr>
      <vt:lpstr>Презентация PowerPoint</vt:lpstr>
      <vt:lpstr>Организация работы по развитию слухового восприятия на внеклассных занятиях в классах глухих и  слабослышащих</vt:lpstr>
      <vt:lpstr>Презентация PowerPoint</vt:lpstr>
      <vt:lpstr>Презентация PowerPoint</vt:lpstr>
      <vt:lpstr>СОДЕРЖАНИЕ РАБОТЫ ПО РАЗВИТИЮ СЛУХОВОГО ВОСПРИЯТИЯ В ШКОЛЕ ДЛЯ ДЕТЕЙ С НАРУШЕНИЕМ СЛУХА   </vt:lpstr>
      <vt:lpstr>Периоды работы по развитию слухового восприятия у детей с нарушенным слухом </vt:lpstr>
      <vt:lpstr>Презентация PowerPoint</vt:lpstr>
      <vt:lpstr>Развитие слухового восприятия неречевыми звучаниями   </vt:lpstr>
      <vt:lpstr>Презентация PowerPoint</vt:lpstr>
      <vt:lpstr>Развитие слухового восприятия речью  </vt:lpstr>
      <vt:lpstr>Презентация PowerPoint</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ФОРМИРОВАНИЕ СЛУХОВЫХ ПРЕДСТАВЛЕНИЙ У УЧАЩИХСЯ С НАРУШЕНИЕМ СЛУХА </dc:title>
  <dc:creator>Home</dc:creator>
  <cp:lastModifiedBy>Home</cp:lastModifiedBy>
  <cp:revision>55</cp:revision>
  <dcterms:created xsi:type="dcterms:W3CDTF">2020-04-06T10:17:41Z</dcterms:created>
  <dcterms:modified xsi:type="dcterms:W3CDTF">2020-04-06T12:37:21Z</dcterms:modified>
</cp:coreProperties>
</file>