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1"/>
  </p:notesMasterIdLst>
  <p:sldIdLst>
    <p:sldId id="275" r:id="rId3"/>
    <p:sldId id="276" r:id="rId4"/>
    <p:sldId id="277" r:id="rId5"/>
    <p:sldId id="278" r:id="rId6"/>
    <p:sldId id="279" r:id="rId7"/>
    <p:sldId id="281" r:id="rId8"/>
    <p:sldId id="283" r:id="rId9"/>
    <p:sldId id="284" r:id="rId10"/>
    <p:sldId id="286" r:id="rId11"/>
    <p:sldId id="287" r:id="rId12"/>
    <p:sldId id="280" r:id="rId13"/>
    <p:sldId id="256" r:id="rId14"/>
    <p:sldId id="258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ADB4B-64F9-4CB6-B64D-AADC63D4EC32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59BCB-07B1-4130-BDF6-0A4CF682E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545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25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25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729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04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/>
              <a:t>Образец заголовка</a:t>
            </a:r>
          </a:p>
        </p:txBody>
      </p:sp>
      <p:sp>
        <p:nvSpPr>
          <p:cNvPr id="604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84D4E1-0D48-40D7-9AAA-5568AEC921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982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2D843-BA88-451A-841E-AC2CC9C3D3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971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118FF-6121-4F70-9FA5-059EA79B32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154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BC939-BD0C-4045-B1AA-A48F5ABA85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3330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A9AE9-7A6F-44BB-9C56-25D438999F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9969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4074F-430C-45B6-84CC-BFB5E4594C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8719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8395B-188A-4908-AEC9-77B7800C57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4066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29E51-8B63-4F43-A204-593811B52F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75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1428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7C1E6-6559-4C53-8B4F-CD68E98F24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4918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D082E-4E61-4FDC-A4EC-7C725FC289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17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5D102-946E-4EEC-B3CB-130BD979636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97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38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81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36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54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82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47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90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143EC-08E6-4035-B18E-2A4208032AB6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769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329D4E36-66E1-4727-9FA8-FA33F9D7DC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5940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50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r>
              <a:rPr lang="ru-RU" sz="2800" dirty="0"/>
              <a:t>Общая классификация современных оценочных средств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032520"/>
          </a:xfrm>
          <a:blipFill>
            <a:blip r:embed="rId2"/>
            <a:tile tx="0" ty="0" sx="100000" sy="100000" flip="none" algn="tl"/>
          </a:blipFill>
          <a:ln>
            <a:gradFill>
              <a:gsLst>
                <a:gs pos="32000">
                  <a:schemeClr val="accent1">
                    <a:lumMod val="5000"/>
                    <a:lumOff val="95000"/>
                  </a:schemeClr>
                </a:gs>
                <a:gs pos="49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pPr algn="r"/>
            <a:r>
              <a:rPr lang="ru-RU" sz="2400" dirty="0">
                <a:solidFill>
                  <a:schemeClr val="tx1"/>
                </a:solidFill>
              </a:rPr>
              <a:t>Корчагина Тамара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Владимировна</a:t>
            </a:r>
          </a:p>
        </p:txBody>
      </p:sp>
    </p:spTree>
    <p:extLst>
      <p:ext uri="{BB962C8B-B14F-4D97-AF65-F5344CB8AC3E}">
        <p14:creationId xmlns:p14="http://schemas.microsoft.com/office/powerpoint/2010/main" val="3587586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/>
          </a:bodyPr>
          <a:lstStyle/>
          <a:p>
            <a:r>
              <a:rPr lang="ru-RU" sz="2800" dirty="0"/>
              <a:t>Дополнительные критерии оценивания для коммуникативных умений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Способность выявлять 1 или более противоположных позиций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Способность определить и охарактеризовать ценности, участвующие в конфликте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Способность объяснять позицию, противоположную </a:t>
            </a:r>
            <a:r>
              <a:rPr lang="ru-RU" sz="2400" dirty="0" err="1"/>
              <a:t>собственнной</a:t>
            </a:r>
            <a:endParaRPr lang="ru-RU" sz="2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prstClr val="black"/>
                </a:solidFill>
              </a:rPr>
              <a:t>Способность определить и охарактеризовать ценности, участвующие в конфликте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2308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000" dirty="0"/>
              <a:t> Из приведенного ниже списка выберите формулировки заданий, которые могут быть отнесены к заданиям </a:t>
            </a:r>
            <a:r>
              <a:rPr lang="ru-RU" altLang="ru-RU" sz="2000" b="1" dirty="0"/>
              <a:t>продуктивного</a:t>
            </a:r>
            <a:r>
              <a:rPr lang="ru-RU" altLang="ru-RU" sz="2000" dirty="0"/>
              <a:t> характера, и те, которые относятся к </a:t>
            </a:r>
            <a:r>
              <a:rPr lang="ru-RU" altLang="ru-RU" sz="2000" b="1" dirty="0"/>
              <a:t>репродуктивному</a:t>
            </a:r>
            <a:r>
              <a:rPr lang="ru-RU" altLang="ru-RU" sz="2000" dirty="0"/>
              <a:t> типу заданий.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16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1800"/>
              <a:t>сформулировать способ действия в изменившихся условиях;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1800"/>
              <a:t>записать;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1800"/>
              <a:t>сравнить с эталоном;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1800"/>
              <a:t>сформулировать собственную позицию;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1800"/>
              <a:t>объяснить принцип;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1800"/>
              <a:t>оценить предварительно результаты;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1800"/>
              <a:t>представить, изобразить иначе;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1800"/>
              <a:t>сравнить, выбрать нужный вариант;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1800"/>
              <a:t>найти основание для классификации, произвести классификацию;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1800"/>
              <a:t>перейти от более общей задачи к  частной модели;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1800"/>
              <a:t>решить;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1800"/>
              <a:t>указать границы применения закона;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1800"/>
              <a:t>осуществить адекватную самооценку (до и после выполнения задания);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1800"/>
              <a:t>осуществить самоконтроль в ходе работы и после ее выполнения;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1800"/>
              <a:t>найти ошибку;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1800"/>
              <a:t>выполнить по образцу и инструкции</a:t>
            </a:r>
          </a:p>
        </p:txBody>
      </p:sp>
    </p:spTree>
    <p:extLst>
      <p:ext uri="{BB962C8B-B14F-4D97-AF65-F5344CB8AC3E}">
        <p14:creationId xmlns:p14="http://schemas.microsoft.com/office/powerpoint/2010/main" val="1941163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Общая классификация современных оценочных средств и их использование в управлении качеством образования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6467" y="1484784"/>
            <a:ext cx="6400800" cy="792088"/>
          </a:xfrm>
        </p:spPr>
        <p:txBody>
          <a:bodyPr>
            <a:normAutofit/>
          </a:bodyPr>
          <a:lstStyle/>
          <a:p>
            <a:r>
              <a:rPr lang="ru-RU" sz="2000" dirty="0"/>
              <a:t>Виды оценочных средств</a:t>
            </a:r>
          </a:p>
        </p:txBody>
      </p:sp>
      <p:sp>
        <p:nvSpPr>
          <p:cNvPr id="4" name="Rectangle 3"/>
          <p:cNvSpPr/>
          <p:nvPr/>
        </p:nvSpPr>
        <p:spPr>
          <a:xfrm>
            <a:off x="2987824" y="1412776"/>
            <a:ext cx="340266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Виды оценочных средств</a:t>
            </a:r>
          </a:p>
        </p:txBody>
      </p:sp>
      <p:cxnSp>
        <p:nvCxnSpPr>
          <p:cNvPr id="6" name="Straight Arrow Connector 5"/>
          <p:cNvCxnSpPr>
            <a:stCxn id="3" idx="2"/>
          </p:cNvCxnSpPr>
          <p:nvPr/>
        </p:nvCxnSpPr>
        <p:spPr>
          <a:xfrm flipH="1">
            <a:off x="2411761" y="2276872"/>
            <a:ext cx="225510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3" idx="2"/>
          </p:cNvCxnSpPr>
          <p:nvPr/>
        </p:nvCxnSpPr>
        <p:spPr>
          <a:xfrm>
            <a:off x="4666867" y="2276872"/>
            <a:ext cx="22860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3" idx="2"/>
          </p:cNvCxnSpPr>
          <p:nvPr/>
        </p:nvCxnSpPr>
        <p:spPr>
          <a:xfrm>
            <a:off x="4666867" y="2276872"/>
            <a:ext cx="1993365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691679" y="2143708"/>
            <a:ext cx="1847633" cy="997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Количественные измерения</a:t>
            </a:r>
          </a:p>
          <a:p>
            <a:pPr algn="ctr"/>
            <a:endParaRPr lang="ru-RU" dirty="0"/>
          </a:p>
        </p:txBody>
      </p:sp>
      <p:sp>
        <p:nvSpPr>
          <p:cNvPr id="13" name="Rounded Rectangle 12"/>
          <p:cNvSpPr/>
          <p:nvPr/>
        </p:nvSpPr>
        <p:spPr>
          <a:xfrm>
            <a:off x="5663549" y="2141588"/>
            <a:ext cx="1453883" cy="999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Качественные измерения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635896" y="4546354"/>
            <a:ext cx="2160240" cy="1618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Сочетание количественных и качественных </a:t>
            </a:r>
          </a:p>
          <a:p>
            <a:pPr algn="ctr"/>
            <a:r>
              <a:rPr lang="ru-RU" dirty="0"/>
              <a:t>(ЕГЭ, тесты общепредметных умений)</a:t>
            </a:r>
          </a:p>
        </p:txBody>
      </p:sp>
      <p:cxnSp>
        <p:nvCxnSpPr>
          <p:cNvPr id="19" name="Straight Arrow Connector 18"/>
          <p:cNvCxnSpPr>
            <a:stCxn id="12" idx="2"/>
          </p:cNvCxnSpPr>
          <p:nvPr/>
        </p:nvCxnSpPr>
        <p:spPr>
          <a:xfrm flipH="1">
            <a:off x="971600" y="3140968"/>
            <a:ext cx="164389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2"/>
          </p:cNvCxnSpPr>
          <p:nvPr/>
        </p:nvCxnSpPr>
        <p:spPr>
          <a:xfrm>
            <a:off x="2615496" y="3140968"/>
            <a:ext cx="18616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117432" y="3140968"/>
            <a:ext cx="334888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179512" y="3465004"/>
            <a:ext cx="1418456" cy="14041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Стандартные тесты с выбором вариантов ответов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1979712" y="3573016"/>
            <a:ext cx="1440160" cy="1130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Стандартизированные анкеты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5940152" y="3519010"/>
            <a:ext cx="3024336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Традиционные средства оценивания, портфолио, кейс-измерители, тесты практических умений и пр.</a:t>
            </a:r>
          </a:p>
        </p:txBody>
      </p:sp>
    </p:spTree>
    <p:extLst>
      <p:ext uri="{BB962C8B-B14F-4D97-AF65-F5344CB8AC3E}">
        <p14:creationId xmlns:p14="http://schemas.microsoft.com/office/powerpoint/2010/main" val="4447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pPr eaLnBrk="1" hangingPunct="1"/>
            <a:r>
              <a:rPr lang="ru-RU" sz="3200" b="1" dirty="0"/>
              <a:t>Формы тестовых заданий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ru-RU" i="1" dirty="0"/>
              <a:t>	Тестовые задания могут быть двух видов:</a:t>
            </a:r>
          </a:p>
          <a:p>
            <a:r>
              <a:rPr lang="ru-RU" i="1" dirty="0"/>
              <a:t>- открытого типа (когда учащийся должен  самостоятельно изложить вариант ответа);</a:t>
            </a:r>
          </a:p>
          <a:p>
            <a:r>
              <a:rPr lang="ru-RU" i="1" dirty="0"/>
              <a:t>-  закрытого типа (когда ставится задача выбора  варианта ответа из заданных версий).</a:t>
            </a:r>
          </a:p>
          <a:p>
            <a:pPr eaLnBrk="1" hangingPunct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846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3600" b="1" dirty="0"/>
              <a:t>Классификация форм тестовых заданий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r>
              <a:rPr lang="ru-RU" dirty="0"/>
              <a:t>1. ТЗ множественного выбора с одним или несколькими правильными ответами из предложенного набора ответов.</a:t>
            </a:r>
          </a:p>
          <a:p>
            <a:r>
              <a:rPr lang="ru-RU" dirty="0"/>
              <a:t>2. ТЗ на установление соответствия.</a:t>
            </a:r>
          </a:p>
          <a:p>
            <a:r>
              <a:rPr lang="ru-RU" dirty="0"/>
              <a:t>3. ТЗ на установление последовательности.</a:t>
            </a:r>
          </a:p>
          <a:p>
            <a:r>
              <a:rPr lang="ru-RU" dirty="0"/>
              <a:t>4. ТЗ с конструированным ответом:</a:t>
            </a:r>
          </a:p>
          <a:p>
            <a:r>
              <a:rPr lang="ru-RU" dirty="0"/>
              <a:t>4.1. с кратким регламентированным ответом;</a:t>
            </a:r>
          </a:p>
          <a:p>
            <a:r>
              <a:rPr lang="ru-RU" dirty="0"/>
              <a:t>4.2. задания свободного изложения (с развернутым ответом в произвольной форме)</a:t>
            </a:r>
          </a:p>
        </p:txBody>
      </p:sp>
    </p:spTree>
    <p:extLst>
      <p:ext uri="{BB962C8B-B14F-4D97-AF65-F5344CB8AC3E}">
        <p14:creationId xmlns:p14="http://schemas.microsoft.com/office/powerpoint/2010/main" val="2478364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b="1" dirty="0"/>
              <a:t>Общие требования отбора содержания тестовых заданий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ru-RU" dirty="0"/>
              <a:t>- репрезентативность;</a:t>
            </a:r>
          </a:p>
          <a:p>
            <a:r>
              <a:rPr lang="ru-RU" dirty="0"/>
              <a:t>- высокая значимость;</a:t>
            </a:r>
          </a:p>
          <a:p>
            <a:r>
              <a:rPr lang="ru-RU" dirty="0"/>
              <a:t>- системность;</a:t>
            </a:r>
          </a:p>
          <a:p>
            <a:r>
              <a:rPr lang="ru-RU" dirty="0"/>
              <a:t>- правильность пропорций числа заданий по тематическим разделам (кол-во часов равняется кол-ву заданий)</a:t>
            </a:r>
          </a:p>
        </p:txBody>
      </p:sp>
    </p:spTree>
    <p:extLst>
      <p:ext uri="{BB962C8B-B14F-4D97-AF65-F5344CB8AC3E}">
        <p14:creationId xmlns:p14="http://schemas.microsoft.com/office/powerpoint/2010/main" val="1842603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Autofit/>
          </a:bodyPr>
          <a:lstStyle/>
          <a:p>
            <a:r>
              <a:rPr lang="ru-RU" sz="3200" b="1" dirty="0"/>
              <a:t>Система оценки выполнения тестового задания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sz="2800" dirty="0"/>
              <a:t>Дихотомическая ситема оценки – при большом объеме заданий, много времени, в рубежном и итоговом контроле;</a:t>
            </a:r>
          </a:p>
          <a:p>
            <a:r>
              <a:rPr lang="ru-RU" sz="2800" dirty="0"/>
              <a:t>Политомическая система оценки – при оценке больших, значительных элементов содержания и эти элементы могут быть структуированы (может быть 1-2);</a:t>
            </a:r>
          </a:p>
          <a:p>
            <a:r>
              <a:rPr lang="ru-RU" sz="2800" dirty="0"/>
              <a:t>Система оценок не должна быть самоцелью (зависит от и от типа и вида теста, от цели тестирования). </a:t>
            </a:r>
          </a:p>
        </p:txBody>
      </p:sp>
    </p:spTree>
    <p:extLst>
      <p:ext uri="{BB962C8B-B14F-4D97-AF65-F5344CB8AC3E}">
        <p14:creationId xmlns:p14="http://schemas.microsoft.com/office/powerpoint/2010/main" val="406262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Autofit/>
          </a:bodyPr>
          <a:lstStyle/>
          <a:p>
            <a:r>
              <a:rPr lang="ru-RU" sz="2800" b="1" dirty="0"/>
              <a:t>Общие требования к форме предоставления тестовых заданий во всех видах тестов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* тест должен обладать предельно простой синтаксической конструкцией, содержать минимальное количество информации, необходимое для правильного выполнения;</a:t>
            </a:r>
          </a:p>
          <a:p>
            <a:pPr marL="0" indent="0">
              <a:buNone/>
            </a:pPr>
            <a:r>
              <a:rPr lang="ru-RU" sz="2800" dirty="0"/>
              <a:t>* ответ на одно задание не должен служить ключом к правильным ответам на другие;</a:t>
            </a:r>
          </a:p>
          <a:p>
            <a:pPr marL="0" indent="0">
              <a:buNone/>
            </a:pPr>
            <a:r>
              <a:rPr lang="ru-RU" sz="2800" dirty="0"/>
              <a:t>* в тексте исключаются повторы слов и двойное отрицание;</a:t>
            </a:r>
          </a:p>
          <a:p>
            <a:pPr marL="0" indent="0">
              <a:buNone/>
            </a:pPr>
            <a:r>
              <a:rPr lang="ru-RU" sz="2800" dirty="0"/>
              <a:t>*время выполнения 1 задания не более 10 минут.</a:t>
            </a:r>
          </a:p>
        </p:txBody>
      </p:sp>
    </p:spTree>
    <p:extLst>
      <p:ext uri="{BB962C8B-B14F-4D97-AF65-F5344CB8AC3E}">
        <p14:creationId xmlns:p14="http://schemas.microsoft.com/office/powerpoint/2010/main" val="3686553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b="1" dirty="0"/>
              <a:t>Обязательные элементы тестового задания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ru-RU" dirty="0"/>
              <a:t>1. Инструкция.</a:t>
            </a:r>
          </a:p>
          <a:p>
            <a:r>
              <a:rPr lang="ru-RU" dirty="0"/>
              <a:t>2. Основная часть.</a:t>
            </a:r>
          </a:p>
          <a:p>
            <a:r>
              <a:rPr lang="ru-RU" dirty="0"/>
              <a:t>3. Варианты ответов (для заданий с выбором ответа, на соответствие, последовательность).</a:t>
            </a:r>
          </a:p>
          <a:p>
            <a:r>
              <a:rPr lang="ru-RU" dirty="0"/>
              <a:t>4. Эталон ответа.</a:t>
            </a:r>
          </a:p>
          <a:p>
            <a:r>
              <a:rPr lang="ru-RU" dirty="0"/>
              <a:t>Например:</a:t>
            </a:r>
          </a:p>
        </p:txBody>
      </p:sp>
    </p:spTree>
    <p:extLst>
      <p:ext uri="{BB962C8B-B14F-4D97-AF65-F5344CB8AC3E}">
        <p14:creationId xmlns:p14="http://schemas.microsoft.com/office/powerpoint/2010/main" val="2794780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b="1" dirty="0"/>
              <a:t>Примеры заданий с выбором одного правильного ответа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55000" lnSpcReduction="20000"/>
          </a:bodyPr>
          <a:lstStyle/>
          <a:p>
            <a:endParaRPr lang="ru-RU" dirty="0"/>
          </a:p>
          <a:p>
            <a:r>
              <a:rPr lang="ru-RU" dirty="0"/>
              <a:t>1. Отличие моральных норм от правовых состоит в том, что первые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1)	осваиваются в процессе социализации </a:t>
            </a:r>
          </a:p>
          <a:p>
            <a:r>
              <a:rPr lang="ru-RU" dirty="0"/>
              <a:t>2)	содержатся только в специальных книгах</a:t>
            </a:r>
          </a:p>
          <a:p>
            <a:r>
              <a:rPr lang="ru-RU" dirty="0"/>
              <a:t>3)	обеспечиваются исключительно силой общественного мнения</a:t>
            </a:r>
          </a:p>
          <a:p>
            <a:r>
              <a:rPr lang="ru-RU" dirty="0"/>
              <a:t>4)	регламентируют поведение людей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Пример нетипичных заданий с выбором ответа:</a:t>
            </a:r>
          </a:p>
          <a:p>
            <a:r>
              <a:rPr lang="ru-RU" dirty="0"/>
              <a:t>2. Ниже приведен перечень понятий, все из которых, за исключением одного, относятся к понятию «структура правовой нормы». Найдите и укажите понятие, «выпадающее» из этого ряда.</a:t>
            </a:r>
          </a:p>
          <a:p>
            <a:r>
              <a:rPr lang="ru-RU" dirty="0"/>
              <a:t>Гипотеза, санкция, адаптация, диспозиция.</a:t>
            </a:r>
          </a:p>
          <a:p>
            <a:r>
              <a:rPr lang="ru-RU" dirty="0"/>
              <a:t>  </a:t>
            </a:r>
          </a:p>
          <a:p>
            <a:r>
              <a:rPr lang="ru-RU" dirty="0"/>
              <a:t>Ответ: _______________________________________________ 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187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Контроль учебного процесса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важная составная часть учебного процесса, обязательный аспект деятельности руководства вуза, кафедр и факультетов по управлению всей учебной работой.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Главная цель контроля подчинена общей задаче - обеспечение высокого теоретического и научного уровня учебно-воспитательной работы.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соответствии с ФЗ «Об образовании в РФ» организации самостоятельны в выборе системы оценок, формы, порядка и периодичности промежуточной аттестации обучающихся в соответствии со своими уставом и законом.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6384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b="1" dirty="0"/>
              <a:t>Примеры заданий с выбором одного правильного ответа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25000" lnSpcReduction="20000"/>
          </a:bodyPr>
          <a:lstStyle/>
          <a:p>
            <a:r>
              <a:rPr lang="ru-RU" sz="4800" dirty="0"/>
              <a:t>Верно ли суждение? </a:t>
            </a:r>
          </a:p>
          <a:p>
            <a:r>
              <a:rPr lang="ru-RU" sz="4800" dirty="0"/>
              <a:t>Правовая норма</a:t>
            </a:r>
          </a:p>
          <a:p>
            <a:r>
              <a:rPr lang="ru-RU" sz="4800" dirty="0"/>
              <a:t>А.	может одновременно быть и религиозной, и моральной.</a:t>
            </a:r>
          </a:p>
          <a:p>
            <a:r>
              <a:rPr lang="ru-RU" sz="4800" dirty="0"/>
              <a:t>Б.	обеспечивается принудительной силой государства.</a:t>
            </a:r>
          </a:p>
          <a:p>
            <a:r>
              <a:rPr lang="ru-RU" sz="4800" dirty="0"/>
              <a:t> </a:t>
            </a:r>
          </a:p>
          <a:p>
            <a:r>
              <a:rPr lang="ru-RU" sz="4800" dirty="0"/>
              <a:t>1)	верно только А</a:t>
            </a:r>
          </a:p>
          <a:p>
            <a:r>
              <a:rPr lang="ru-RU" sz="4800" dirty="0"/>
              <a:t>2)	верно только Б</a:t>
            </a:r>
          </a:p>
          <a:p>
            <a:r>
              <a:rPr lang="ru-RU" sz="4800" dirty="0"/>
              <a:t>3)	верны оба суждения</a:t>
            </a:r>
          </a:p>
          <a:p>
            <a:r>
              <a:rPr lang="ru-RU" sz="4800" dirty="0"/>
              <a:t>4)	оба суждения неверны</a:t>
            </a:r>
          </a:p>
          <a:p>
            <a:r>
              <a:rPr lang="ru-RU" sz="4800" dirty="0"/>
              <a:t> </a:t>
            </a:r>
          </a:p>
          <a:p>
            <a:r>
              <a:rPr lang="ru-RU" sz="4800" dirty="0"/>
              <a:t>Найдите в приведенном ниже списке моральные нормы и обведите цифры, под которыми они указаны.</a:t>
            </a:r>
          </a:p>
          <a:p>
            <a:r>
              <a:rPr lang="ru-RU" sz="4800" dirty="0"/>
              <a:t> </a:t>
            </a:r>
          </a:p>
          <a:p>
            <a:r>
              <a:rPr lang="ru-RU" sz="4800" dirty="0"/>
              <a:t>1)	К человеку следует относиться не как к средству, а как к цели.</a:t>
            </a:r>
          </a:p>
          <a:p>
            <a:r>
              <a:rPr lang="ru-RU" sz="4800" dirty="0"/>
              <a:t>2)	В полном объеме дееспособность по общему правилу наступает в 18 лет.</a:t>
            </a:r>
          </a:p>
          <a:p>
            <a:r>
              <a:rPr lang="ru-RU" sz="4800" dirty="0"/>
              <a:t>3)	Дети с уважением должны относиться к родителям.</a:t>
            </a:r>
          </a:p>
          <a:p>
            <a:r>
              <a:rPr lang="ru-RU" sz="4800" dirty="0"/>
              <a:t>4)	Общество с осуждением относится к тем, кто жестоко обращается с животными.</a:t>
            </a:r>
          </a:p>
          <a:p>
            <a:r>
              <a:rPr lang="ru-RU" sz="4800" dirty="0"/>
              <a:t>5)	Человек считается невиновным до вступления приговора суда в силу.</a:t>
            </a:r>
          </a:p>
          <a:p>
            <a:r>
              <a:rPr lang="ru-RU" sz="4800" dirty="0"/>
              <a:t>6)	Трудовой договор (контракт) устанавливает взаимные обязанности работника и работодателя.</a:t>
            </a:r>
          </a:p>
          <a:p>
            <a:r>
              <a:rPr lang="ru-RU" sz="4800" dirty="0"/>
              <a:t> </a:t>
            </a:r>
          </a:p>
          <a:p>
            <a:r>
              <a:rPr lang="ru-RU" sz="4800" dirty="0"/>
              <a:t> </a:t>
            </a:r>
          </a:p>
          <a:p>
            <a:r>
              <a:rPr lang="ru-RU" sz="4800" dirty="0"/>
              <a:t>Обведенные цифры запишите в порядке возрастания.</a:t>
            </a:r>
          </a:p>
          <a:p>
            <a:r>
              <a:rPr lang="ru-RU" sz="4800" dirty="0"/>
              <a:t>  </a:t>
            </a:r>
          </a:p>
          <a:p>
            <a:r>
              <a:rPr lang="ru-RU" sz="4800" dirty="0"/>
              <a:t>Ответ: _______________________________________________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513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b="1" dirty="0"/>
              <a:t>Тестовые задания на установление соответствия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ru-RU" sz="2800" dirty="0"/>
              <a:t>Форма задания:</a:t>
            </a:r>
          </a:p>
          <a:p>
            <a:r>
              <a:rPr lang="ru-RU" sz="2800" dirty="0"/>
              <a:t>Инструкция: установите правильное соответствие.</a:t>
            </a:r>
          </a:p>
          <a:p>
            <a:r>
              <a:rPr lang="ru-RU" sz="2800" dirty="0"/>
              <a:t>Содержание задания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2865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Autofit/>
          </a:bodyPr>
          <a:lstStyle/>
          <a:p>
            <a:r>
              <a:rPr lang="ru-RU" sz="2400" dirty="0"/>
              <a:t>1. Со времен римского права существует деление на право частное и публичное. Какие права римских граждан относились к частным, какие к публичным?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291683"/>
              </p:ext>
            </p:extLst>
          </p:nvPr>
        </p:nvGraphicFramePr>
        <p:xfrm>
          <a:off x="1533207" y="1700806"/>
          <a:ext cx="6077585" cy="26957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3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9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Сферы права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Виды прав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 Частное.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 Публичное.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606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2800" b="1" dirty="0"/>
              <a:t>Задание с конструируемым ответом(надо сформулировать ответ, а не выбирать)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2800" dirty="0"/>
              <a:t>Форма задания</a:t>
            </a:r>
          </a:p>
          <a:p>
            <a:r>
              <a:rPr lang="ru-RU" sz="2800" dirty="0"/>
              <a:t>Инструкция: дополните предложение (впишите недостающее слово, значение, термин)</a:t>
            </a:r>
          </a:p>
          <a:p>
            <a:r>
              <a:rPr lang="ru-RU" sz="2800" dirty="0"/>
              <a:t>Содержание: утверждение с пропуском (слово, словосочетание, символ и т.п.), оценка дихотомическая.</a:t>
            </a:r>
          </a:p>
          <a:p>
            <a:r>
              <a:rPr lang="ru-RU" sz="2800" dirty="0"/>
              <a:t>Пример: Название юридического документа, принятого в России в 1550 году- ___________________ (Судебник)</a:t>
            </a:r>
          </a:p>
        </p:txBody>
      </p:sp>
    </p:spTree>
    <p:extLst>
      <p:ext uri="{BB962C8B-B14F-4D97-AF65-F5344CB8AC3E}">
        <p14:creationId xmlns:p14="http://schemas.microsoft.com/office/powerpoint/2010/main" val="941109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b="1" dirty="0"/>
              <a:t>Тестовые задания на установление правильной последовательности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2800" dirty="0"/>
              <a:t>Расположите в правильной последовательности этапы образования в РФ нового субъекта </a:t>
            </a:r>
          </a:p>
          <a:p>
            <a:r>
              <a:rPr lang="ru-RU" sz="2800" dirty="0"/>
              <a:t>А. референдум в субъектах</a:t>
            </a:r>
          </a:p>
          <a:p>
            <a:r>
              <a:rPr lang="ru-RU" sz="2800" dirty="0"/>
              <a:t>Б. уведомление Президента об инициативе объединения</a:t>
            </a:r>
          </a:p>
          <a:p>
            <a:r>
              <a:rPr lang="ru-RU" sz="2800" dirty="0"/>
              <a:t>В. принятие федерального конституционного закона об образовании …….</a:t>
            </a:r>
          </a:p>
          <a:p>
            <a:r>
              <a:rPr lang="ru-RU" sz="2800" dirty="0"/>
              <a:t>Ответ (для дихотомической оценки) Б А В</a:t>
            </a:r>
          </a:p>
        </p:txBody>
      </p:sp>
    </p:spTree>
    <p:extLst>
      <p:ext uri="{BB962C8B-B14F-4D97-AF65-F5344CB8AC3E}">
        <p14:creationId xmlns:p14="http://schemas.microsoft.com/office/powerpoint/2010/main" val="18593213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Autofit/>
          </a:bodyPr>
          <a:lstStyle/>
          <a:p>
            <a:r>
              <a:rPr lang="ru-RU" sz="3200" b="1" dirty="0"/>
              <a:t>Задания со свободно конструируемым ответом и подходы к их оценке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*Тестируемым предлагается составить развернутый ответ, т.е. написать небольшую письменную работу. Форма ответа не ограничивается (эссе, предложение, схема, аргументы за и против, план)</a:t>
            </a:r>
          </a:p>
          <a:p>
            <a:pPr marL="0" indent="0">
              <a:buNone/>
            </a:pPr>
            <a:r>
              <a:rPr lang="ru-RU" sz="2800" dirty="0"/>
              <a:t>*К тесту прилагается оценочная шкала</a:t>
            </a:r>
          </a:p>
          <a:p>
            <a:pPr marL="0" indent="0">
              <a:buNone/>
            </a:pPr>
            <a:r>
              <a:rPr lang="ru-RU" sz="2800" dirty="0"/>
              <a:t>*В формулировке должна быть постановка проблемы, эталон выполнения и оценочные критерии, например,</a:t>
            </a:r>
          </a:p>
        </p:txBody>
      </p:sp>
    </p:spTree>
    <p:extLst>
      <p:ext uri="{BB962C8B-B14F-4D97-AF65-F5344CB8AC3E}">
        <p14:creationId xmlns:p14="http://schemas.microsoft.com/office/powerpoint/2010/main" val="1409812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b="1" dirty="0"/>
              <a:t>Примеры заданий свободного изложения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2800" i="1" dirty="0"/>
              <a:t>Инструкция: Дайте развернутый ответ в свободной форме, изложив основные положения, факты, применив важнейшие понятия и сделав обощения по теме задания.</a:t>
            </a:r>
          </a:p>
          <a:p>
            <a:r>
              <a:rPr lang="ru-RU" sz="2800" dirty="0"/>
              <a:t>- Назовите не менее 3-х признаков преступления.</a:t>
            </a:r>
          </a:p>
          <a:p>
            <a:r>
              <a:rPr lang="ru-RU" sz="2800" dirty="0"/>
              <a:t>- Перечислите не менее 4-х функций российского государства и проиллюстрируйте примером каждую из них.</a:t>
            </a:r>
          </a:p>
        </p:txBody>
      </p:sp>
    </p:spTree>
    <p:extLst>
      <p:ext uri="{BB962C8B-B14F-4D97-AF65-F5344CB8AC3E}">
        <p14:creationId xmlns:p14="http://schemas.microsoft.com/office/powerpoint/2010/main" val="15060824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b="1" dirty="0"/>
              <a:t>Критерии оценивания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ru-RU" sz="2800" dirty="0"/>
              <a:t>Раскрыт смысл понятия, составлены 3 предложения, содержащие признаки уголовного преступления – 2 балла.</a:t>
            </a:r>
          </a:p>
          <a:p>
            <a:r>
              <a:rPr lang="ru-RU" sz="2800" dirty="0"/>
              <a:t>Раскрыт смысл понятия, составлено 1 предложения, содержащие признаки уголовного преступления – 1 балл.</a:t>
            </a:r>
          </a:p>
          <a:p>
            <a:r>
              <a:rPr lang="ru-RU" sz="2800" dirty="0"/>
              <a:t>Ответ дан неверно – 0 баллов.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3548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b="1" dirty="0"/>
              <a:t>Комптентностно-ориентированные задания на сравнение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/>
              <a:t>- Сравните институт правового государства в либеральной и либерально-этатистской конституционных моделях. Какие институциональные особенности являются общими, а какие проявляются только в рамках той или иной модели?  Назовите не менее 2 общих и особенных черт.</a:t>
            </a:r>
          </a:p>
          <a:p>
            <a:pPr marL="0" indent="0" algn="just">
              <a:buNone/>
            </a:pPr>
            <a:r>
              <a:rPr lang="ru-RU" sz="2800" dirty="0"/>
              <a:t>Примечание: запишите ответ в форме таблицы, во 2 части таблицы могут быть приведены различия как по сопоставимым (парным) признакам, так и те черты, которые присущи только одному из сравниваемых объектов.</a:t>
            </a:r>
          </a:p>
        </p:txBody>
      </p:sp>
    </p:spTree>
    <p:extLst>
      <p:ext uri="{BB962C8B-B14F-4D97-AF65-F5344CB8AC3E}">
        <p14:creationId xmlns:p14="http://schemas.microsoft.com/office/powerpoint/2010/main" val="831003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 организованное оценивание способно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Побудить задуматься о повышении качества своей работы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Определить уровень подготовки студентов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Показать степень достижения результатов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Предоставить возможность студентам продемонстрировать ЗУН, ценности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Определить, кого поощрить, «подтолкнуть», предупредить….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Поставить оценки студентам</a:t>
            </a:r>
          </a:p>
        </p:txBody>
      </p:sp>
    </p:spTree>
    <p:extLst>
      <p:ext uri="{BB962C8B-B14F-4D97-AF65-F5344CB8AC3E}">
        <p14:creationId xmlns:p14="http://schemas.microsoft.com/office/powerpoint/2010/main" val="4155586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485" y="332656"/>
            <a:ext cx="8229600" cy="1143000"/>
          </a:xfr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r>
              <a:rPr lang="ru-RU" sz="2800" dirty="0"/>
              <a:t>«6 великих принципов оценивания» (проект «живое право»)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400" dirty="0"/>
              <a:t>Важность </a:t>
            </a:r>
            <a:r>
              <a:rPr lang="ru-RU" sz="2400" i="1" dirty="0"/>
              <a:t>(задать себе вопрос-насколько этот материал применим в реальной жизни)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/>
              <a:t>Адекватность </a:t>
            </a:r>
            <a:r>
              <a:rPr lang="ru-RU" sz="2400" i="1" dirty="0"/>
              <a:t>(какое задание реально отражает учебный результат)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/>
              <a:t>Объективность </a:t>
            </a:r>
            <a:r>
              <a:rPr lang="ru-RU" sz="2400" i="1" dirty="0"/>
              <a:t>(какие критерии для оценки на 5, 4, 2; как может выглядеть форма оценивания)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err="1"/>
              <a:t>Интегративность</a:t>
            </a:r>
            <a:r>
              <a:rPr lang="ru-RU" sz="2400" i="1" dirty="0"/>
              <a:t> (оценивание как часть процесса обучения)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/>
              <a:t>Контрольное упражнение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/>
              <a:t>Наблюдение </a:t>
            </a:r>
            <a:r>
              <a:rPr lang="ru-RU" sz="2400" i="1" dirty="0"/>
              <a:t>(при интерактивном обучении)</a:t>
            </a:r>
          </a:p>
        </p:txBody>
      </p:sp>
    </p:spTree>
    <p:extLst>
      <p:ext uri="{BB962C8B-B14F-4D97-AF65-F5344CB8AC3E}">
        <p14:creationId xmlns:p14="http://schemas.microsoft.com/office/powerpoint/2010/main" val="1321595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/>
          <a:lstStyle/>
          <a:p>
            <a:r>
              <a:rPr lang="ru-RU" sz="2800" dirty="0">
                <a:solidFill>
                  <a:prstClr val="black"/>
                </a:solidFill>
              </a:rPr>
              <a:t>«6 великих принципов оценивания» (проект «живое право»)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400" dirty="0"/>
              <a:t>Самооценка</a:t>
            </a:r>
          </a:p>
          <a:p>
            <a:pPr>
              <a:buFont typeface="Wingdings" panose="05000000000000000000" pitchFamily="2" charset="2"/>
              <a:buChar char="v"/>
            </a:pPr>
            <a:endParaRPr lang="ru-RU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/>
              <a:t>Беседа </a:t>
            </a:r>
            <a:r>
              <a:rPr lang="ru-RU" sz="2400" i="1" dirty="0"/>
              <a:t>(общая дискуссия, обсуждение, подведение итогов)</a:t>
            </a:r>
          </a:p>
          <a:p>
            <a:pPr marL="0" indent="0">
              <a:buNone/>
            </a:pPr>
            <a:r>
              <a:rPr lang="ru-RU" sz="2400" i="1" dirty="0"/>
              <a:t>Прием Дельта+</a:t>
            </a:r>
          </a:p>
          <a:p>
            <a:pPr marL="0" indent="0">
              <a:buNone/>
            </a:pPr>
            <a:r>
              <a:rPr lang="ru-RU" sz="2400" i="1" dirty="0"/>
              <a:t>( «+» что нового узнали, что удалось, какие сильные стороны выступления, что можно использовать в работе;</a:t>
            </a:r>
          </a:p>
          <a:p>
            <a:pPr marL="0" indent="0">
              <a:buNone/>
            </a:pPr>
            <a:r>
              <a:rPr lang="ru-RU" sz="2400" i="1" dirty="0"/>
              <a:t>«</a:t>
            </a:r>
            <a:r>
              <a:rPr lang="en-US" sz="2400" i="1" dirty="0"/>
              <a:t>D</a:t>
            </a:r>
            <a:r>
              <a:rPr lang="ru-RU" sz="2400" i="1" dirty="0"/>
              <a:t>» что можно было изменить, сделать лучше, по-другому или что не удалось)</a:t>
            </a:r>
          </a:p>
        </p:txBody>
      </p:sp>
    </p:spTree>
    <p:extLst>
      <p:ext uri="{BB962C8B-B14F-4D97-AF65-F5344CB8AC3E}">
        <p14:creationId xmlns:p14="http://schemas.microsoft.com/office/powerpoint/2010/main" val="256137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925479"/>
              </p:ext>
            </p:extLst>
          </p:nvPr>
        </p:nvGraphicFramePr>
        <p:xfrm>
          <a:off x="611559" y="620689"/>
          <a:ext cx="7848873" cy="610081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20481">
                  <a:extLst>
                    <a:ext uri="{9D8B030D-6E8A-4147-A177-3AD203B41FA5}">
                      <a16:colId xmlns:a16="http://schemas.microsoft.com/office/drawing/2014/main" val="1539707026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7251445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3082944051"/>
                    </a:ext>
                  </a:extLst>
                </a:gridCol>
              </a:tblGrid>
              <a:tr h="648071">
                <a:tc>
                  <a:txBody>
                    <a:bodyPr/>
                    <a:lstStyle/>
                    <a:p>
                      <a:r>
                        <a:rPr lang="ru-RU" dirty="0"/>
                        <a:t>Критерии оценивания</a:t>
                      </a:r>
                    </a:p>
                    <a:p>
                      <a:r>
                        <a:rPr lang="ru-RU" dirty="0"/>
                        <a:t>«Знание»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Имя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932856"/>
                  </a:ext>
                </a:extLst>
              </a:tr>
              <a:tr h="1532329">
                <a:tc>
                  <a:txBody>
                    <a:bodyPr/>
                    <a:lstStyle/>
                    <a:p>
                      <a:r>
                        <a:rPr lang="ru-RU" dirty="0"/>
                        <a:t>Критерий</a:t>
                      </a:r>
                      <a:r>
                        <a:rPr lang="ru-RU" baseline="0" dirty="0"/>
                        <a:t> 1 Ключевые понятия</a:t>
                      </a:r>
                    </a:p>
                    <a:p>
                      <a:r>
                        <a:rPr lang="ru-RU" sz="1400" baseline="0" dirty="0"/>
                        <a:t>5 баллов</a:t>
                      </a:r>
                    </a:p>
                    <a:p>
                      <a:r>
                        <a:rPr lang="ru-RU" sz="1400" baseline="0" dirty="0"/>
                        <a:t>4 балла</a:t>
                      </a:r>
                    </a:p>
                    <a:p>
                      <a:r>
                        <a:rPr lang="ru-RU" sz="1400" baseline="0" dirty="0"/>
                        <a:t>3 балла</a:t>
                      </a:r>
                    </a:p>
                    <a:p>
                      <a:r>
                        <a:rPr lang="ru-RU" sz="1400" baseline="0" dirty="0"/>
                        <a:t>2 балла</a:t>
                      </a:r>
                    </a:p>
                    <a:p>
                      <a:r>
                        <a:rPr lang="ru-RU" sz="1400" baseline="0" dirty="0"/>
                        <a:t>1 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294634"/>
                  </a:ext>
                </a:extLst>
              </a:tr>
              <a:tr h="780978">
                <a:tc>
                  <a:txBody>
                    <a:bodyPr/>
                    <a:lstStyle/>
                    <a:p>
                      <a:r>
                        <a:rPr lang="ru-RU" dirty="0"/>
                        <a:t>Критерий 2 Описание фактов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 баллов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 балла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 балла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балла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316962"/>
                  </a:ext>
                </a:extLst>
              </a:tr>
              <a:tr h="1375752">
                <a:tc>
                  <a:txBody>
                    <a:bodyPr/>
                    <a:lstStyle/>
                    <a:p>
                      <a:r>
                        <a:rPr lang="ru-RU" dirty="0"/>
                        <a:t>Критерий 3 Точность</a:t>
                      </a:r>
                      <a:r>
                        <a:rPr lang="ru-RU" baseline="0" dirty="0"/>
                        <a:t> информации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 баллов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 балла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 балла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балла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балл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395922"/>
                  </a:ext>
                </a:extLst>
              </a:tr>
              <a:tr h="780978">
                <a:tc>
                  <a:txBody>
                    <a:bodyPr/>
                    <a:lstStyle/>
                    <a:p>
                      <a:r>
                        <a:rPr lang="ru-RU" dirty="0"/>
                        <a:t>Итого баллов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954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80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761540"/>
              </p:ext>
            </p:extLst>
          </p:nvPr>
        </p:nvGraphicFramePr>
        <p:xfrm>
          <a:off x="611559" y="620689"/>
          <a:ext cx="7848873" cy="610081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20481">
                  <a:extLst>
                    <a:ext uri="{9D8B030D-6E8A-4147-A177-3AD203B41FA5}">
                      <a16:colId xmlns:a16="http://schemas.microsoft.com/office/drawing/2014/main" val="1539707026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7251445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3082944051"/>
                    </a:ext>
                  </a:extLst>
                </a:gridCol>
              </a:tblGrid>
              <a:tr h="648071">
                <a:tc>
                  <a:txBody>
                    <a:bodyPr/>
                    <a:lstStyle/>
                    <a:p>
                      <a:r>
                        <a:rPr lang="ru-RU" dirty="0"/>
                        <a:t>Критерии оценивания</a:t>
                      </a:r>
                    </a:p>
                    <a:p>
                      <a:r>
                        <a:rPr lang="ru-RU" dirty="0"/>
                        <a:t>«Умения»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Имя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932856"/>
                  </a:ext>
                </a:extLst>
              </a:tr>
              <a:tr h="1532329">
                <a:tc>
                  <a:txBody>
                    <a:bodyPr/>
                    <a:lstStyle/>
                    <a:p>
                      <a:r>
                        <a:rPr lang="ru-RU" dirty="0"/>
                        <a:t>Критерий</a:t>
                      </a:r>
                      <a:r>
                        <a:rPr lang="ru-RU" baseline="0" dirty="0"/>
                        <a:t> 1 Отбор и организация данных</a:t>
                      </a:r>
                    </a:p>
                    <a:p>
                      <a:r>
                        <a:rPr lang="ru-RU" sz="1400" baseline="0" dirty="0"/>
                        <a:t>5 баллов</a:t>
                      </a:r>
                    </a:p>
                    <a:p>
                      <a:r>
                        <a:rPr lang="ru-RU" sz="1400" baseline="0" dirty="0"/>
                        <a:t>4 балла</a:t>
                      </a:r>
                    </a:p>
                    <a:p>
                      <a:r>
                        <a:rPr lang="ru-RU" sz="1400" baseline="0" dirty="0"/>
                        <a:t>3 балла</a:t>
                      </a:r>
                    </a:p>
                    <a:p>
                      <a:r>
                        <a:rPr lang="ru-RU" sz="1400" baseline="0" dirty="0"/>
                        <a:t>2 балла</a:t>
                      </a:r>
                    </a:p>
                    <a:p>
                      <a:r>
                        <a:rPr lang="ru-RU" sz="1400" baseline="0" dirty="0"/>
                        <a:t>1 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294634"/>
                  </a:ext>
                </a:extLst>
              </a:tr>
              <a:tr h="780978">
                <a:tc>
                  <a:txBody>
                    <a:bodyPr/>
                    <a:lstStyle/>
                    <a:p>
                      <a:r>
                        <a:rPr lang="ru-RU" dirty="0"/>
                        <a:t>Критерий 2 Интеллектуальные умения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 баллов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 балла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 балла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балла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316962"/>
                  </a:ext>
                </a:extLst>
              </a:tr>
              <a:tr h="1375752">
                <a:tc>
                  <a:txBody>
                    <a:bodyPr/>
                    <a:lstStyle/>
                    <a:p>
                      <a:r>
                        <a:rPr lang="ru-RU" dirty="0"/>
                        <a:t>Критерий 3 Формулирование</a:t>
                      </a:r>
                      <a:r>
                        <a:rPr lang="ru-RU" baseline="0" dirty="0"/>
                        <a:t> выводов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 баллов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 балла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 балла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балла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балл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395922"/>
                  </a:ext>
                </a:extLst>
              </a:tr>
              <a:tr h="780978">
                <a:tc>
                  <a:txBody>
                    <a:bodyPr/>
                    <a:lstStyle/>
                    <a:p>
                      <a:r>
                        <a:rPr lang="ru-RU" dirty="0"/>
                        <a:t>Итого баллов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954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913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dirty="0"/>
              <a:t>ПОПС формула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r>
              <a:rPr lang="ru-RU" sz="2800" dirty="0"/>
              <a:t>П – позиция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Позиция ясно сформулирована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Позиция кратко сформулирована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Сформулирована доступным для аудитории образом</a:t>
            </a:r>
          </a:p>
          <a:p>
            <a:endParaRPr lang="ru-RU" sz="2800" dirty="0"/>
          </a:p>
          <a:p>
            <a:r>
              <a:rPr lang="ru-RU" sz="2800" dirty="0"/>
              <a:t>О – объяснение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В объяснении есть ссылки на </a:t>
            </a:r>
            <a:r>
              <a:rPr lang="ru-RU" sz="2400" dirty="0" err="1"/>
              <a:t>общ.ценности</a:t>
            </a:r>
            <a:r>
              <a:rPr lang="ru-RU" sz="2400" dirty="0"/>
              <a:t>,  законодательство и др.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Объяснение поддерживает заявленную позицию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Объяснение выглядит убедительным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17315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dirty="0"/>
              <a:t>ПОПС формула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20000"/>
          </a:bodyPr>
          <a:lstStyle/>
          <a:p>
            <a:r>
              <a:rPr lang="ru-RU" sz="2800" dirty="0"/>
              <a:t>П – пример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Пример вызывает интерес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Пример – общественно значим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В примере есть ссылки на источники(</a:t>
            </a:r>
            <a:r>
              <a:rPr lang="ru-RU" sz="2800" dirty="0" err="1"/>
              <a:t>СМИ,наука</a:t>
            </a:r>
            <a:r>
              <a:rPr lang="ru-RU" sz="2800" dirty="0"/>
              <a:t>, закон..)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Пример дает достаточное, </a:t>
            </a:r>
            <a:r>
              <a:rPr lang="ru-RU" sz="2800" dirty="0" err="1"/>
              <a:t>неизбыточное</a:t>
            </a:r>
            <a:r>
              <a:rPr lang="ru-RU" sz="2800" dirty="0"/>
              <a:t> количество деталей</a:t>
            </a:r>
          </a:p>
          <a:p>
            <a:pPr marL="0" indent="0">
              <a:buNone/>
            </a:pPr>
            <a:r>
              <a:rPr lang="ru-RU" sz="2800" dirty="0"/>
              <a:t>О – следствие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Кратко повторена позиция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Подведен итог выступления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Предложены конкретные действия </a:t>
            </a:r>
          </a:p>
        </p:txBody>
      </p:sp>
    </p:spTree>
    <p:extLst>
      <p:ext uri="{BB962C8B-B14F-4D97-AF65-F5344CB8AC3E}">
        <p14:creationId xmlns:p14="http://schemas.microsoft.com/office/powerpoint/2010/main" val="1420592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1291</Words>
  <Application>Microsoft Office PowerPoint</Application>
  <PresentationFormat>Экран (4:3)</PresentationFormat>
  <Paragraphs>240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Arial Black</vt:lpstr>
      <vt:lpstr>Calibri</vt:lpstr>
      <vt:lpstr>Times New Roman</vt:lpstr>
      <vt:lpstr>Wingdings</vt:lpstr>
      <vt:lpstr>Office Theme</vt:lpstr>
      <vt:lpstr>Пиксел</vt:lpstr>
      <vt:lpstr>Общая классификация современных оценочных средств </vt:lpstr>
      <vt:lpstr>Контроль учебного процесса</vt:lpstr>
      <vt:lpstr>Грамотно организованное оценивание способно</vt:lpstr>
      <vt:lpstr>«6 великих принципов оценивания» (проект «живое право»)</vt:lpstr>
      <vt:lpstr>«6 великих принципов оценивания» (проект «живое право»)</vt:lpstr>
      <vt:lpstr>Презентация PowerPoint</vt:lpstr>
      <vt:lpstr>Презентация PowerPoint</vt:lpstr>
      <vt:lpstr>ПОПС формула</vt:lpstr>
      <vt:lpstr>ПОПС формула</vt:lpstr>
      <vt:lpstr>Дополнительные критерии оценивания для коммуникативных умений</vt:lpstr>
      <vt:lpstr> Из приведенного ниже списка выберите формулировки заданий, которые могут быть отнесены к заданиям продуктивного характера, и те, которые относятся к репродуктивному типу заданий.</vt:lpstr>
      <vt:lpstr>Общая классификация современных оценочных средств и их использование в управлении качеством образования</vt:lpstr>
      <vt:lpstr>Формы тестовых заданий</vt:lpstr>
      <vt:lpstr>Классификация форм тестовых заданий</vt:lpstr>
      <vt:lpstr>Общие требования отбора содержания тестовых заданий</vt:lpstr>
      <vt:lpstr>Система оценки выполнения тестового задания</vt:lpstr>
      <vt:lpstr>Общие требования к форме предоставления тестовых заданий во всех видах тестов </vt:lpstr>
      <vt:lpstr>Обязательные элементы тестового задания</vt:lpstr>
      <vt:lpstr>Примеры заданий с выбором одного правильного ответа</vt:lpstr>
      <vt:lpstr>Примеры заданий с выбором одного правильного ответа</vt:lpstr>
      <vt:lpstr>Тестовые задания на установление соответствия</vt:lpstr>
      <vt:lpstr>1. Со времен римского права существует деление на право частное и публичное. Какие права римских граждан относились к частным, какие к публичным?</vt:lpstr>
      <vt:lpstr>Задание с конструируемым ответом(надо сформулировать ответ, а не выбирать)</vt:lpstr>
      <vt:lpstr>Тестовые задания на установление правильной последовательности</vt:lpstr>
      <vt:lpstr>Задания со свободно конструируемым ответом и подходы к их оценке</vt:lpstr>
      <vt:lpstr>Примеры заданий свободного изложения</vt:lpstr>
      <vt:lpstr>Критерии оценивания</vt:lpstr>
      <vt:lpstr>Комптентностно-ориентированные задания на сравнение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User_k</dc:creator>
  <cp:lastModifiedBy>Корчагина Тамара Владимировна</cp:lastModifiedBy>
  <cp:revision>35</cp:revision>
  <dcterms:created xsi:type="dcterms:W3CDTF">2012-12-07T13:24:15Z</dcterms:created>
  <dcterms:modified xsi:type="dcterms:W3CDTF">2016-10-24T16:52:39Z</dcterms:modified>
</cp:coreProperties>
</file>