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60" r:id="rId4"/>
    <p:sldId id="262" r:id="rId5"/>
    <p:sldId id="271" r:id="rId6"/>
    <p:sldId id="272" r:id="rId7"/>
    <p:sldId id="263" r:id="rId8"/>
    <p:sldId id="273" r:id="rId9"/>
    <p:sldId id="259" r:id="rId10"/>
    <p:sldId id="264" r:id="rId11"/>
    <p:sldId id="265" r:id="rId12"/>
    <p:sldId id="266" r:id="rId13"/>
    <p:sldId id="261" r:id="rId14"/>
    <p:sldId id="25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32C36F-ACAF-4614-93FD-B176E2EB2647}" v="69" dt="2021-03-01T11:37:42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3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8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4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3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4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2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2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7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6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7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66" r:id="rId6"/>
    <p:sldLayoutId id="2147483762" r:id="rId7"/>
    <p:sldLayoutId id="2147483763" r:id="rId8"/>
    <p:sldLayoutId id="2147483764" r:id="rId9"/>
    <p:sldLayoutId id="2147483765" r:id="rId10"/>
    <p:sldLayoutId id="21474837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>
                <a:cs typeface="Calibri Light"/>
              </a:rPr>
              <a:t>Заболевания сердечно-сосудистой системы  и их профилактика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9964" y="4785543"/>
            <a:ext cx="5322013" cy="1005657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" name="Picture 3" descr="Рабочий стол со стетоскопом и компьютерной клавиатурой">
            <a:extLst>
              <a:ext uri="{FF2B5EF4-FFF2-40B4-BE49-F238E27FC236}">
                <a16:creationId xmlns:a16="http://schemas.microsoft.com/office/drawing/2014/main" id="{A16012B5-6E97-4DDB-898D-A3F60CE58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34" r="-1" b="-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0A948-5176-4188-8DAA-65088A66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Синдром вегетативной дистонии (СВД)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055F5D-EBE1-4927-B7CE-93E486A8D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симптомокомплекс многообразных клинических проявлений, затрагивающий различные органы и системы и развивающийся вследствие отклонений в структуре и функции центральных и/или периферических отделов вегетативной нервной системы. Признаки СВД выявляют у 25-80% детей, преимущественно среди городских жителей. Их можно обнаружить в любом возрастном периоде, но чаще наблюдают у детей 7-8 лет и подростков. Чаще данный синдром наблюдают у девочек.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55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55B54-956B-4C24-8CE5-37FBDEE1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dirty="0"/>
              <a:t>Симптомы ВСД у подростков</a:t>
            </a:r>
            <a:br>
              <a:rPr lang="ru-RU" altLang="ru-RU" sz="4000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BDD7D-F597-433F-8BE5-891C3CE0F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781174"/>
            <a:ext cx="11134725" cy="50768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Вегето-сосудистая дистония по сути своей не является отдельной болезнью, это скорее комплекс проблем. В результате сбоев в работе сосудистой системы организма происходит нарушение снабжения органов и тканей кислородом, что влечет за собой самые различные реакции: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понижение или повышение артериального давления;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головокружение;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боли в сердце и нарушения сердечного ритма;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ощущение нехватки воздуха;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снижение работоспособности и чувство разбитости;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раздражительность;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бессонница ночью;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сбои в работе органов ЖКТ;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похолодание конечностей;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обмороки.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/>
              <a:t>       Вегетососудистая дистония у подростков чаще всего проявляется приступообразно.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599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C5E40D9-C4E1-43B9-AF1F-C268105A6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49" y="769938"/>
            <a:ext cx="7400926" cy="617855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вегето-сосудистой дистонией у подростков поможет соблюдение следующих правил:</a:t>
            </a:r>
            <a:b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Подростку необходимо наладить режим дня. Спать следует не менее 8 часов в сутки, не забывать об утренней зарядке и прогулках на свежем воздухе. Идеальными видами спорта будут катание на коньках, езда на велосипеде, настольный теннис, плаванье, подвижные игры с мячом.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Правильное питание. Необходимо свести к минимуму употребление соли, мяса жирных сортов, выпечки и сладостей. Лучшие друзья сосудов это продукты, содержащие калий и магний: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гречка;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овсянка;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соя;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бобовые (горох, фасоль);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шиповник;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абрикосы;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сухофрукты (изюм, курага, чернослив), орехи;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 (петрушка, лук, баклажаны).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Хорошим способом избавить подростка от ВСД является также лечебный массаж и физиопроцедуры.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4" descr="i_001">
            <a:extLst>
              <a:ext uri="{FF2B5EF4-FFF2-40B4-BE49-F238E27FC236}">
                <a16:creationId xmlns:a16="http://schemas.microsoft.com/office/drawing/2014/main" id="{16B2A227-5DC8-47BF-B55C-440F4FF80AC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9949" y="1412875"/>
            <a:ext cx="4695826" cy="403225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49BAD-1D26-4755-A259-A0F14B3E6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21CFCA9-1866-40A2-9B4E-A63B43E2CA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-1" y="703401"/>
            <a:ext cx="12192001" cy="589392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/>
              <a:t>Наиболее  распространенными нарушениями сердечно - сосудистой системы школьников  являются нейроциркуляторная или  вегето-сосудистая дистония, гипертония и гипотония, что связано с нарушением сосудистого тонуса. Чаще всего заболевания сердечно-сосудистой системы диагностируются в пубертатном возрасте.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/>
              <a:t> </a:t>
            </a:r>
            <a:r>
              <a:rPr lang="ru-RU" altLang="ru-RU" u="sng" dirty="0"/>
              <a:t>Факторами риска </a:t>
            </a:r>
            <a:r>
              <a:rPr lang="ru-RU" altLang="ru-RU" dirty="0"/>
              <a:t>для развития психоневрологических расстройств, которые способствуют появлению сердечно-сосудистой патологии среди школьников и снижению адаптационных возможностей сердца являются: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altLang="ru-RU" dirty="0"/>
              <a:t>Общая </a:t>
            </a:r>
            <a:r>
              <a:rPr lang="ru-RU" altLang="ru-RU" dirty="0" err="1"/>
              <a:t>стрессогенная</a:t>
            </a:r>
            <a:r>
              <a:rPr lang="ru-RU" altLang="ru-RU" dirty="0"/>
              <a:t> система организации образовательного процесса и множественность предметов, проводимых большим числом учителей. До 80% учеников постоянно или периодически испытывают учебный стресс.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altLang="ru-RU" dirty="0"/>
              <a:t>Не достаточно эффективная  реализация системы физического  воспитания в школе 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altLang="ru-RU" dirty="0"/>
              <a:t> Интенсификация обучения: сегодня в учебный процесс  активно внедряется компьютеризация,  создающая дополнительную нагрузку  на зрение и психику учащихся. Напряженная зрительная работа, применение дисплеев низкого  качества способствуют развитию  миопии со скоростью до 1Д в  год. При работе с видеомонитором  утомление возникает раньше и  более выражено у детей с  нарушениями в состоянии здоровья (близорукость, заболевания нервной  системы 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/>
              <a:t>5.Увеличение числа курящих,  злоупотребляющих алкоголем, употребляющих  наркотики подростков.</a:t>
            </a:r>
          </a:p>
        </p:txBody>
      </p:sp>
    </p:spTree>
    <p:extLst>
      <p:ext uri="{BB962C8B-B14F-4D97-AF65-F5344CB8AC3E}">
        <p14:creationId xmlns:p14="http://schemas.microsoft.com/office/powerpoint/2010/main" val="116217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BD133-CCAD-4C3D-A6DB-8B29183C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95210" y="922096"/>
            <a:ext cx="505426" cy="137103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EE6527-10D3-4C4A-A048-30E18CFF3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416" y="0"/>
            <a:ext cx="9811820" cy="6923277"/>
          </a:xfrm>
        </p:spPr>
      </p:pic>
    </p:spTree>
    <p:extLst>
      <p:ext uri="{BB962C8B-B14F-4D97-AF65-F5344CB8AC3E}">
        <p14:creationId xmlns:p14="http://schemas.microsoft.com/office/powerpoint/2010/main" val="125537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138FB-195C-4BA4-AA0A-983B01C83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73" y="559064"/>
            <a:ext cx="3396420" cy="955412"/>
          </a:xfrm>
        </p:spPr>
        <p:txBody>
          <a:bodyPr>
            <a:normAutofit/>
          </a:bodyPr>
          <a:lstStyle/>
          <a:p>
            <a:r>
              <a:rPr lang="ru-RU" dirty="0"/>
              <a:t>Симптомы</a:t>
            </a: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0AFF0B6C-73E2-4B40-9280-938C1492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68629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56BBC-E7C8-47CB-B6DE-108071A74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725" y="622248"/>
            <a:ext cx="6981825" cy="636910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Плохой аппетит.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Синюшность губ.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Головная боль.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Общая бледность.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Быстрая утомляемость.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Одышка после подвижных игр, нередко и в покое.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Частые простуды.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Потливость.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Боль в груди с ощущением замирания сердечного ритма.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Утолщение пальцев рук.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Отек стоп.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Кашель в ночное время и после физических нагрузок.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Головокружения, потеря сознания.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Набухание яремных вен.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8DAFB1-4A18-48E5-B008-D076A010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0" y="2837166"/>
            <a:ext cx="46005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0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E58DC-978C-49DF-A5A5-C8B16459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9352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заболевания (Нарушения)  ССС у детей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857CE5-DD1B-4C97-A92F-D13E8C8CA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2085976"/>
            <a:ext cx="12115799" cy="4772024"/>
          </a:xfrm>
        </p:spPr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Врожденный порок сердца — наиболее частая патология, встречающаяся у детей раннего возраста.</a:t>
            </a:r>
            <a:br>
              <a:rPr lang="ru-RU" b="0" i="0" dirty="0">
                <a:solidFill>
                  <a:srgbClr val="666666"/>
                </a:solidFill>
                <a:effectLst/>
                <a:latin typeface="Open Sans"/>
              </a:rPr>
            </a:b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Врачебное вмешательство требуется незамедлительно, но при малых аномалиях можно даже обойтись без операции, а во взрослой жизни вести обычный образ жизни.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Воспалительные заболевания сердца у детей развиваются на фоне проникновения в организм болезнетворных микроорганизмов. Инфекция приводит к воспалению мышцы, внутренних и внешних оболочек сердца.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Аритмии наблюдаются у значительной части  (до 25 %) детей. Нередко исчезают по мере роста.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Артериальная гипертензия может быть первичной (при патологиях развития) и вторичной, возникающей на фоне лишнего веса, болезней почек, диабета, стресса. Обнаруживается у 20 % школьников.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66666"/>
                </a:solidFill>
                <a:effectLst/>
                <a:latin typeface="Open Sans"/>
              </a:rPr>
              <a:t>Артериальная гипотензия нередко диагностируется у детей с малым весом, склонных к переживаниям. Давление может снизиться и из-за нарушения режима.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44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37CFB-7B9D-4F76-98C2-53B49703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Врождённые пороки сердца и магистральных сосудов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E66FA-9874-4C92-937E-A2EBBD572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ВПС наблюдают со средней частотой 5-8 на 1000 новорождённых. </a:t>
            </a:r>
          </a:p>
          <a:p>
            <a:r>
              <a:rPr lang="ru-RU" altLang="ru-RU" sz="2000" dirty="0"/>
              <a:t>Наиболее частыми причинами пороков сердца считаются перенесенные матерью в первые три месяца беременности вирусные инфекции. Также причиной может быть наследственная предрасположенность.</a:t>
            </a:r>
          </a:p>
          <a:p>
            <a:endParaRPr lang="ru-RU" dirty="0"/>
          </a:p>
        </p:txBody>
      </p:sp>
      <p:pic>
        <p:nvPicPr>
          <p:cNvPr id="4" name="Содержимое 4" descr="104fd27f8e219b0cf65affdeba7e5437.jpg">
            <a:extLst>
              <a:ext uri="{FF2B5EF4-FFF2-40B4-BE49-F238E27FC236}">
                <a16:creationId xmlns:a16="http://schemas.microsoft.com/office/drawing/2014/main" id="{9DB251DE-E35E-48D6-8A15-C370E6BB6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4076032"/>
            <a:ext cx="4388349" cy="2767931"/>
          </a:xfrm>
          <a:prstGeom prst="rect">
            <a:avLst/>
          </a:prstGeom>
        </p:spPr>
      </p:pic>
      <p:pic>
        <p:nvPicPr>
          <p:cNvPr id="5" name="Рисунок 6" descr="otverstie-v-peregorodke-mezhdu-zheludochkami.jpg">
            <a:extLst>
              <a:ext uri="{FF2B5EF4-FFF2-40B4-BE49-F238E27FC236}">
                <a16:creationId xmlns:a16="http://schemas.microsoft.com/office/drawing/2014/main" id="{0C58D0ED-7299-4C86-B70D-857A333A4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897" y="4056511"/>
            <a:ext cx="4253501" cy="287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35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08DB9640-33B0-4CA9-8F45-AEE3E7827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03400" y="-661988"/>
            <a:ext cx="1058862" cy="750888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8195" name="Объект 2">
            <a:extLst>
              <a:ext uri="{FF2B5EF4-FFF2-40B4-BE49-F238E27FC236}">
                <a16:creationId xmlns:a16="http://schemas.microsoft.com/office/drawing/2014/main" id="{433FAAA3-FE4A-4E6A-97E4-F4F0870C70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65764" y="992187"/>
            <a:ext cx="5240337" cy="4873625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2800" dirty="0"/>
              <a:t>Наиболее часто встречаются: стеноз (сужение) легочной артерии, дефект межжелудочковой перегородки, дефект </a:t>
            </a:r>
            <a:r>
              <a:rPr lang="ru-RU" altLang="ru-RU" sz="2800" dirty="0" err="1"/>
              <a:t>межпредсердной</a:t>
            </a:r>
            <a:r>
              <a:rPr lang="ru-RU" altLang="ru-RU" sz="2800" dirty="0"/>
              <a:t> перегородки и </a:t>
            </a:r>
            <a:r>
              <a:rPr lang="ru-RU" altLang="ru-RU" sz="2800" dirty="0" err="1"/>
              <a:t>незаросший</a:t>
            </a:r>
            <a:r>
              <a:rPr lang="ru-RU" altLang="ru-RU" sz="2800" dirty="0"/>
              <a:t> артериальный проток. Если одновременно присутствуют несколько дефектов, то такие пороки более тяжело переносятся и называются синими</a:t>
            </a:r>
          </a:p>
        </p:txBody>
      </p:sp>
      <p:sp>
        <p:nvSpPr>
          <p:cNvPr id="8196" name="Текст 3">
            <a:extLst>
              <a:ext uri="{FF2B5EF4-FFF2-40B4-BE49-F238E27FC236}">
                <a16:creationId xmlns:a16="http://schemas.microsoft.com/office/drawing/2014/main" id="{9D789FE1-30C3-4F38-B5F6-DA90301C267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154239" y="6134100"/>
            <a:ext cx="550861" cy="792164"/>
          </a:xfrm>
        </p:spPr>
        <p:txBody>
          <a:bodyPr/>
          <a:lstStyle/>
          <a:p>
            <a:endParaRPr lang="ru-RU" altLang="ru-RU" sz="2000" dirty="0"/>
          </a:p>
        </p:txBody>
      </p:sp>
      <p:pic>
        <p:nvPicPr>
          <p:cNvPr id="8197" name="Picture 2" descr="классификация впс">
            <a:extLst>
              <a:ext uri="{FF2B5EF4-FFF2-40B4-BE49-F238E27FC236}">
                <a16:creationId xmlns:a16="http://schemas.microsoft.com/office/drawing/2014/main" id="{01B02F55-0FBE-4BF6-B85B-B134C8F3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4" y="1374776"/>
            <a:ext cx="3303587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FA3E3963-7FFF-44DD-B08C-87C093D34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id="{C4E3D216-CFC0-4852-8191-CB0C18EF73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03813" y="914400"/>
            <a:ext cx="5384800" cy="4364039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sz="2800" dirty="0"/>
              <a:t>Симптомы - выраженные сердечные шумы, постоянный цианоз и одышка (при синих пороках), непостоянная легкая одышка и небольшой цианоз при нагрузке ( при белых пороках), усиленный сосудистый рисунок на коже передней поверхности грудной клетки, на животе. Дети менее активны, любят спокойные игры, быстро устают. </a:t>
            </a:r>
          </a:p>
        </p:txBody>
      </p:sp>
      <p:sp>
        <p:nvSpPr>
          <p:cNvPr id="9220" name="Текст 3">
            <a:extLst>
              <a:ext uri="{FF2B5EF4-FFF2-40B4-BE49-F238E27FC236}">
                <a16:creationId xmlns:a16="http://schemas.microsoft.com/office/drawing/2014/main" id="{B4ED125C-61D4-4423-AFFF-22A9C9DAE0E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z="2000"/>
              <a:t>Дети с врожденным пороком сердца в зависимости от состояния здоровья, стадии заболевания нуждаются в индивидуальном подборе режима дня, нагрузок. Учитель должен быть информирован врачом и родителями об этих изменениях.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53229-6C64-4FCE-9C01-E1E41124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Пролапс митрального клапана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5F4FC5-872A-4038-8196-468E1E96F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619250"/>
            <a:ext cx="11062740" cy="5086350"/>
          </a:xfrm>
        </p:spPr>
        <p:txBody>
          <a:bodyPr>
            <a:normAutofit fontScale="85000" lnSpcReduction="1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прогибание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одной или обеих створок митрального клапана в полость левого предсердия во время систолы левого желудочка. Это одна из наиболее частых и клинически значимых аномалий клапанного аппарата сердца. ПМК выявляют у 2-18% детей и подростков. В формировании клинической картины ПМК, несомненно, принимает участие дисфункция вегетативной нервной системы. Кроме того, имеют значение нарушения обмена веществ и дефицит микроэлементов, в частности ионов магния.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Жалобы у детей с ПМК весьма разнообразны: повышенная утомляемость, головные боли, головокружения, обмороки, одышка, боли в левой половине грудной клетки, носящие характер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кардиалгий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сер-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дцебиение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ощущение перебоев в работе сердца. Характерны пониженная физическая работоспособность, психоэмоциональная лабильность, повышенная возбудимость, раздражительность, тревожность, депрессивные и ипохондрические реакции. Нередко при ПМК наблюдают изменение ЧСС и АД, преимущественно обусловленные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гиперсимпатикотонией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Профилактика направлена в основном на предупреждение прогрессирования имеющегося клапанного порока и возникновения осложнений. С этой целью проводят индивидуальный подбор физической нагрузки и необходимых лечебно-оздоровительных мероприятий, адекватное лечение другой имеющейся патологии (при вторичном ПМК). Дети с ПМК подлежат диспансерному наблюдению с регулярным обследованием (ЭКГ,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ЭхоКГ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 др.).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85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74175-2DE1-482B-9A50-5288529C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7" y="0"/>
            <a:ext cx="10691265" cy="1371030"/>
          </a:xfrm>
        </p:spPr>
        <p:txBody>
          <a:bodyPr/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Ревматизм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07C27-E699-40B5-A7A4-7A389CC2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790575"/>
            <a:ext cx="10691265" cy="579120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это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инфекционно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аллергическое заболевание с преимущественным поражением соединительной ткани сердечно-сосудистой системы.  Р. часто предшествуют ангины, хронический тонзиллит, кариес. Чаще заболевают дети после 5-6 лет.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Возбудителем Р.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стрептококк. Для возникновения болезни важно не только наличие у ребенка стрептококка, но и особого состояния повышенной чувствительности к нему. После перенесенной стрептококковой инфекции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течентие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10-14 дней у детей, предрасположенных к Р. происходит  мощная продукция антител к стрептококку, причем эти антитела начинают повреждать сам организм. Течение заболевания может быть острым, непрерывно-рецидивирующим и латентным.  Активная фаза (атака) - первый этап заболевания, за которым следует неактивный длительный период. </a:t>
            </a:r>
          </a:p>
          <a:p>
            <a:pPr marR="339725" indent="572770" algn="just">
              <a:tabLst>
                <a:tab pos="56007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Ревмоатака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начинается обычно после гриппа, ангины с высокой температуры. Обильное потоотделение, расстройство сна, снижение аппетита. Резкая бледность, одышка, боли в суставах. Суставы краснеют, становятся горячими на ощупь. При первой атака изменения со стороны сердца небольшие - тахикардия, иногда аритмия, систолический шум.  Только при  неблагоприятном течении Р.  симптомы поражения сердца выражены сразу (эндо- и миокардиты).  После активной фазы у большинства детей изменения в сердце претерпевают обратное развитие, но у некоторых формируются приобретенные пороки сердца, например, сужение митрального клапана.  Между приступами дети обычно чувствуют себя неплохо, но может быть слабость, болевые ощущения в сердце и суставах. </a:t>
            </a:r>
          </a:p>
          <a:p>
            <a:pPr marR="339725" indent="572770" algn="just">
              <a:tabLst>
                <a:tab pos="56007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Лечение острого периода лучше проводить в стационаре с соблюдением постельного режима. В неактивной фазе необходимо два раза в год проходить обследование у врача.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Профилактика - санация очагов хронической инфекции, витаминотерапия, закаливающие процедуры.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66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DB607-8ABB-4331-BAFB-B506440E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62095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ритма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46BDCA-FC41-4E42-8F6B-D6A6707C4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30" y="1476375"/>
            <a:ext cx="11877674" cy="4838699"/>
          </a:xfrm>
        </p:spPr>
        <p:txBody>
          <a:bodyPr>
            <a:noAutofit/>
          </a:bodyPr>
          <a:lstStyle/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быть врожденными или приобретенными и возникать вследствие различных причин.</a:t>
            </a:r>
          </a:p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 кардиальным причинам аритмии у детей относятся врожденные и приобретенные пороки сердца, ревмокардит и неревматические кардиты,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кардиомиопатии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другие заболевания сердца. </a:t>
            </a:r>
          </a:p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Причиной нарушений ритма могут быть также  дополнительная хорда в полости ЛЖ и другие малые аномалии развития сердца.</a:t>
            </a:r>
          </a:p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Аритмии могут развиться при экстракардиальной патологии – заболеваниях нервной и эндокринной систем, многих соматических расстройствах, острой и хронической инфекционной патологии, интоксикациях, передозировке или неадекватной реакции на лекарственные препараты, дефиците микроэлементов (магния, селена). </a:t>
            </a:r>
          </a:p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формирование нарушений ритма влияют эмоциональные и физические перегрузки, а также синдром вегето-сосудистой дистонии (ВСД). </a:t>
            </a:r>
          </a:p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детском возрасте аритмии чаще обусловлены внесердечными причинами.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2366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1465</Words>
  <Application>Microsoft Office PowerPoint</Application>
  <PresentationFormat>Широкоэкранный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</vt:lpstr>
      <vt:lpstr>Calibri</vt:lpstr>
      <vt:lpstr>Calisto MT</vt:lpstr>
      <vt:lpstr>Open Sans</vt:lpstr>
      <vt:lpstr>Times New Roman</vt:lpstr>
      <vt:lpstr>Univers Condensed</vt:lpstr>
      <vt:lpstr>ChronicleVTI</vt:lpstr>
      <vt:lpstr>Заболевания сердечно-сосудистой системы  и их профилактика</vt:lpstr>
      <vt:lpstr>Симптомы</vt:lpstr>
      <vt:lpstr>Основные заболевания (Нарушения)  ССС у детей</vt:lpstr>
      <vt:lpstr>Врождённые пороки сердца и магистральных сосудов</vt:lpstr>
      <vt:lpstr>Презентация PowerPoint</vt:lpstr>
      <vt:lpstr>Презентация PowerPoint</vt:lpstr>
      <vt:lpstr>Пролапс митрального клапана</vt:lpstr>
      <vt:lpstr>Ревматизм</vt:lpstr>
      <vt:lpstr>Нарушения ритма</vt:lpstr>
      <vt:lpstr>Синдром вегетативной дистонии (СВД)</vt:lpstr>
      <vt:lpstr>Симптомы ВСД у подростков </vt:lpstr>
      <vt:lpstr>Справиться с вегето-сосудистой дистонией у подростков поможет соблюдение следующих правил: 1. Подростку необходимо наладить режим дня. Спать следует не менее 8 часов в сутки, не забывать об утренней зарядке и прогулках на свежем воздухе. Идеальными видами спорта будут катание на коньках, езда на велосипеде, настольный теннис, плаванье, подвижные игры с мячом. 2. Правильное питание. Необходимо свести к минимуму употребление соли, мяса жирных сортов, выпечки и сладостей. Лучшие друзья сосудов это продукты, содержащие калий и магний: гречка; овсянка; соя; бобовые (горох, фасоль); шиповник; абрикосы; сухофрукты (изюм, курага, чернослив), орехи; овощи (петрушка, лук, баклажаны). 3. Хорошим способом избавить подростка от ВСД является также лечебный массаж и физиопроцедуры.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Марина Зверева</cp:lastModifiedBy>
  <cp:revision>17</cp:revision>
  <dcterms:created xsi:type="dcterms:W3CDTF">2021-03-01T11:36:55Z</dcterms:created>
  <dcterms:modified xsi:type="dcterms:W3CDTF">2021-03-01T14:11:50Z</dcterms:modified>
</cp:coreProperties>
</file>