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5F96C00-69D4-4A67-9132-EC48740C7258}" type="datetimeFigureOut">
              <a:rPr lang="ru-RU"/>
              <a:pPr>
                <a:defRPr/>
              </a:pPr>
              <a:t>29.03.2018</a:t>
            </a:fld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75616CC-FC4C-4F07-B9A2-643A7B5EBD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7F4B6-2517-4FB7-93D0-0FDCA5E42D3E}" type="datetimeFigureOut">
              <a:rPr lang="ru-RU"/>
              <a:pPr>
                <a:defRPr/>
              </a:pPr>
              <a:t>29.03.2018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93888-960A-4B84-987E-D5B002A4E1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B6777F-C273-4013-8404-58C9B1252039}" type="datetimeFigureOut">
              <a:rPr lang="ru-RU"/>
              <a:pPr>
                <a:defRPr/>
              </a:pPr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352032D4-D2C5-4254-9220-C4805BC3E1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65A49-67FF-41B8-9805-94B42B018EED}" type="datetimeFigureOut">
              <a:rPr lang="ru-RU"/>
              <a:pPr>
                <a:defRPr/>
              </a:pPr>
              <a:t>29.03.2018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FA506-E550-4B55-99B1-CDF4AC2494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8A4C020-D3D2-49B1-92F3-3A03E5C23987}" type="datetimeFigureOut">
              <a:rPr lang="ru-RU"/>
              <a:pPr>
                <a:defRPr/>
              </a:pPr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5B8173-EE7B-4F47-8D74-DE4B0D5B11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99900-634C-4538-8333-EE94C4260189}" type="datetimeFigureOut">
              <a:rPr lang="ru-RU"/>
              <a:pPr>
                <a:defRPr/>
              </a:pPr>
              <a:t>29.03.2018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03FF2-C974-4C2F-B7B3-3117F052DE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9D3EB-3A59-4071-8D21-8B894A999B32}" type="datetimeFigureOut">
              <a:rPr lang="ru-RU"/>
              <a:pPr>
                <a:defRPr/>
              </a:pPr>
              <a:t>29.03.2018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92A79-2615-4768-8FB1-A67239954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4B9AA-5420-421F-BEE2-F073ACF74136}" type="datetimeFigureOut">
              <a:rPr lang="ru-RU"/>
              <a:pPr>
                <a:defRPr/>
              </a:pPr>
              <a:t>29.03.2018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5091D-DDDF-47CF-83B0-44994026DF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9B2D0-C20F-4E4A-8E40-A6872C3967C1}" type="datetimeFigureOut">
              <a:rPr lang="ru-RU"/>
              <a:pPr>
                <a:defRPr/>
              </a:pPr>
              <a:t>29.03.2018</a:t>
            </a:fld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F65A5-5492-4205-9604-95A4DF9797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41D9D-B3A3-469A-B9E2-DBE9FCF58AAA}" type="datetimeFigureOut">
              <a:rPr lang="ru-RU"/>
              <a:pPr>
                <a:defRPr/>
              </a:pPr>
              <a:t>29.03.2018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E7649-4C6A-4A45-9B64-3CE6553176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265E03-00FD-4CD3-97B8-7A91238186FF}" type="datetimeFigureOut">
              <a:rPr lang="ru-RU"/>
              <a:pPr>
                <a:defRPr/>
              </a:pPr>
              <a:t>29.03.2018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4D5CDB-8F9F-4634-B5C6-EF03B185F7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773652F-75A4-493C-90B9-2219080E02C6}" type="datetimeFigureOut">
              <a:rPr lang="ru-RU"/>
              <a:pPr>
                <a:defRPr/>
              </a:pPr>
              <a:t>29.03.2018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5745D07-7952-4BC5-B7BE-FECCC4B50F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5" r:id="rId2"/>
    <p:sldLayoutId id="2147483673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4" r:id="rId9"/>
    <p:sldLayoutId id="2147483671" r:id="rId10"/>
    <p:sldLayoutId id="214748367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Аннотация к элективному курсу</a:t>
            </a:r>
            <a:endParaRPr lang="ru-RU" dirty="0"/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388" y="3540125"/>
            <a:ext cx="5114925" cy="1101725"/>
          </a:xfrm>
        </p:spPr>
        <p:txBody>
          <a:bodyPr/>
          <a:lstStyle/>
          <a:p>
            <a:pPr algn="ctr"/>
            <a:r>
              <a:rPr lang="ru-RU" smtClean="0"/>
              <a:t>Пример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7239000" cy="60991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1600" smtClean="0"/>
              <a:t>Министерство образования и науки Российской Федерации</a:t>
            </a:r>
          </a:p>
          <a:p>
            <a:pPr algn="ctr">
              <a:buFont typeface="Wingdings 2" pitchFamily="18" charset="2"/>
              <a:buNone/>
            </a:pPr>
            <a:r>
              <a:rPr lang="ru-RU" sz="1600" smtClean="0">
                <a:latin typeface="Arial" charset="0"/>
              </a:rPr>
              <a:t>Государственное бюджетное</a:t>
            </a:r>
            <a:r>
              <a:rPr lang="ru-RU" sz="1600" smtClean="0"/>
              <a:t> образовательное учреждение СОШ №…</a:t>
            </a:r>
          </a:p>
          <a:p>
            <a:pPr algn="ctr">
              <a:buFont typeface="Wingdings 2" pitchFamily="18" charset="2"/>
              <a:buNone/>
            </a:pPr>
            <a:endParaRPr lang="ru-RU" sz="1600" smtClean="0"/>
          </a:p>
          <a:p>
            <a:pPr algn="ctr">
              <a:buFont typeface="Wingdings 2" pitchFamily="18" charset="2"/>
              <a:buNone/>
            </a:pPr>
            <a:r>
              <a:rPr lang="ru-RU" sz="1600" smtClean="0"/>
              <a:t>                                                                                </a:t>
            </a:r>
          </a:p>
          <a:p>
            <a:pPr algn="ctr">
              <a:buFont typeface="Wingdings 2" pitchFamily="18" charset="2"/>
              <a:buNone/>
            </a:pPr>
            <a:endParaRPr lang="ru-RU" sz="1600" smtClean="0">
              <a:latin typeface="Arial" charset="0"/>
            </a:endParaRPr>
          </a:p>
          <a:p>
            <a:pPr algn="ctr">
              <a:buFont typeface="Wingdings 2" pitchFamily="18" charset="2"/>
              <a:buNone/>
            </a:pPr>
            <a:endParaRPr lang="ru-RU" sz="1600" smtClean="0">
              <a:latin typeface="Arial" charset="0"/>
            </a:endParaRPr>
          </a:p>
          <a:p>
            <a:pPr algn="ctr">
              <a:buFont typeface="Wingdings 2" pitchFamily="18" charset="2"/>
              <a:buNone/>
            </a:pPr>
            <a:r>
              <a:rPr lang="ru-RU" sz="1600" smtClean="0"/>
              <a:t>(название)</a:t>
            </a:r>
          </a:p>
          <a:p>
            <a:pPr algn="ctr">
              <a:buFont typeface="Wingdings 2" pitchFamily="18" charset="2"/>
              <a:buNone/>
            </a:pPr>
            <a:r>
              <a:rPr lang="ru-RU" sz="1600" smtClean="0"/>
              <a:t>Программа элективного курса по английскому языку</a:t>
            </a:r>
          </a:p>
          <a:p>
            <a:pPr algn="ctr">
              <a:buFont typeface="Wingdings 2" pitchFamily="18" charset="2"/>
              <a:buNone/>
            </a:pPr>
            <a:r>
              <a:rPr lang="ru-RU" sz="1600" b="1" smtClean="0"/>
              <a:t>«Деловой английский для школы»</a:t>
            </a:r>
          </a:p>
          <a:p>
            <a:pPr algn="ctr">
              <a:buFont typeface="Wingdings 2" pitchFamily="18" charset="2"/>
              <a:buNone/>
            </a:pPr>
            <a:r>
              <a:rPr lang="ru-RU" sz="1600" smtClean="0"/>
              <a:t>для учащихся 10–11 классов</a:t>
            </a:r>
          </a:p>
          <a:p>
            <a:pPr algn="ctr">
              <a:buFont typeface="Wingdings 2" pitchFamily="18" charset="2"/>
              <a:buNone/>
            </a:pPr>
            <a:endParaRPr lang="ru-RU" sz="1600" smtClean="0"/>
          </a:p>
          <a:p>
            <a:pPr algn="ctr">
              <a:buFont typeface="Wingdings 2" pitchFamily="18" charset="2"/>
              <a:buNone/>
            </a:pPr>
            <a:endParaRPr lang="ru-RU" sz="1600" smtClean="0"/>
          </a:p>
          <a:p>
            <a:pPr algn="ctr">
              <a:buFont typeface="Wingdings 2" pitchFamily="18" charset="2"/>
              <a:buNone/>
            </a:pPr>
            <a:r>
              <a:rPr lang="ru-RU" sz="1600" smtClean="0"/>
              <a:t>                                            Составитель:</a:t>
            </a:r>
          </a:p>
          <a:p>
            <a:pPr algn="ctr">
              <a:buFont typeface="Wingdings 2" pitchFamily="18" charset="2"/>
              <a:buNone/>
            </a:pPr>
            <a:r>
              <a:rPr lang="ru-RU" sz="1600" smtClean="0"/>
              <a:t>                                                 ФИО, должность</a:t>
            </a:r>
          </a:p>
          <a:p>
            <a:pPr algn="ctr">
              <a:buFont typeface="Wingdings 2" pitchFamily="18" charset="2"/>
              <a:buNone/>
            </a:pPr>
            <a:endParaRPr lang="ru-RU" sz="1600" smtClean="0"/>
          </a:p>
          <a:p>
            <a:pPr algn="ctr">
              <a:buFont typeface="Wingdings 2" pitchFamily="18" charset="2"/>
              <a:buNone/>
            </a:pPr>
            <a:endParaRPr lang="ru-RU" sz="1600" smtClean="0"/>
          </a:p>
          <a:p>
            <a:pPr algn="ctr">
              <a:buFont typeface="Wingdings 2" pitchFamily="18" charset="2"/>
              <a:buNone/>
            </a:pPr>
            <a:r>
              <a:rPr lang="ru-RU" sz="1600" smtClean="0"/>
              <a:t>Город, год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196166" cy="42862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структура аннотации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928688"/>
            <a:ext cx="7267575" cy="5527675"/>
          </a:xfrm>
        </p:spPr>
        <p:txBody>
          <a:bodyPr>
            <a:normAutofit fontScale="92500" lnSpcReduction="10000"/>
          </a:bodyPr>
          <a:lstStyle/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     </a:t>
            </a:r>
            <a:r>
              <a:rPr lang="ru-RU" sz="1800" b="1" i="1" dirty="0" smtClean="0"/>
              <a:t>Элективный курс “Деловой английский для школы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Предлагаемый курс </a:t>
            </a:r>
            <a:r>
              <a:rPr lang="ru-RU" sz="1800" u="sng" dirty="0" smtClean="0"/>
              <a:t>на основе УМК </a:t>
            </a:r>
            <a:r>
              <a:rPr lang="ru-RU" sz="1800" dirty="0" smtClean="0"/>
              <a:t>“Деловой английский для школы” / “</a:t>
            </a:r>
            <a:r>
              <a:rPr lang="ru-RU" sz="1800" dirty="0" err="1" smtClean="0"/>
              <a:t>Business</a:t>
            </a:r>
            <a:r>
              <a:rPr lang="ru-RU" sz="1800" dirty="0" smtClean="0"/>
              <a:t> English </a:t>
            </a:r>
            <a:r>
              <a:rPr lang="ru-RU" sz="1800" dirty="0" err="1" smtClean="0"/>
              <a:t>for</a:t>
            </a:r>
            <a:r>
              <a:rPr lang="ru-RU" sz="1800" dirty="0" smtClean="0"/>
              <a:t> </a:t>
            </a:r>
            <a:r>
              <a:rPr lang="ru-RU" sz="1800" dirty="0" err="1" smtClean="0"/>
              <a:t>Schools</a:t>
            </a:r>
            <a:r>
              <a:rPr lang="ru-RU" sz="1800" dirty="0" smtClean="0"/>
              <a:t>” предназначен </a:t>
            </a:r>
            <a:r>
              <a:rPr lang="ru-RU" sz="1800" u="sng" dirty="0" smtClean="0"/>
              <a:t>для учащихся 10-х и 11-х классов экономического профиля</a:t>
            </a:r>
            <a:r>
              <a:rPr lang="ru-RU" sz="1800" dirty="0" smtClean="0"/>
              <a:t>, а также для учащихся 10-х и 11-х классов, желающих овладеть основами устного и письменного делового общения на английском языке.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В последние годы все большее количество учащихся </a:t>
            </a:r>
            <a:r>
              <a:rPr lang="ru-RU" sz="1800" u="sng" dirty="0" smtClean="0"/>
              <a:t>осознают роль </a:t>
            </a:r>
            <a:r>
              <a:rPr lang="ru-RU" sz="1800" dirty="0" smtClean="0"/>
              <a:t>английского языка как мирового языка делового общения. Использование английского языка для делового общения </a:t>
            </a:r>
            <a:r>
              <a:rPr lang="ru-RU" sz="1800" u="sng" dirty="0" smtClean="0"/>
              <a:t>предполагает наличие </a:t>
            </a:r>
            <a:r>
              <a:rPr lang="ru-RU" sz="1800" dirty="0" smtClean="0"/>
              <a:t>у участников коммуникации достаточного запаса знаний о культуре делового общения и культурных особенностях различных стран.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Также процесс глобализации приводит к тому, что владение английским языком </a:t>
            </a:r>
            <a:r>
              <a:rPr lang="ru-RU" sz="1800" u="sng" dirty="0" smtClean="0"/>
              <a:t>становится желательным, а иногда и необходимым условием принятия кандидата на работу</a:t>
            </a:r>
            <a:r>
              <a:rPr lang="ru-RU" sz="1800" dirty="0" smtClean="0"/>
              <a:t>.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Рабочее владение английским языком </a:t>
            </a:r>
            <a:r>
              <a:rPr lang="ru-RU" sz="1800" u="sng" dirty="0" smtClean="0"/>
              <a:t>предполагает не только знание</a:t>
            </a:r>
            <a:r>
              <a:rPr lang="ru-RU" sz="1800" dirty="0" smtClean="0"/>
              <a:t> профессиональной лексики, </a:t>
            </a:r>
            <a:r>
              <a:rPr lang="ru-RU" sz="1800" u="sng" dirty="0" smtClean="0"/>
              <a:t>но и такие умения</a:t>
            </a:r>
            <a:r>
              <a:rPr lang="ru-RU" sz="1800" dirty="0" smtClean="0"/>
              <a:t>, как умение разговаривать по телефону на профессиональные темы, вести деловую корреспонденцию, владение различными функциональными стилями деловой переписки.</a:t>
            </a:r>
            <a:endParaRPr lang="ru-RU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25"/>
            <a:ext cx="7239000" cy="6027738"/>
          </a:xfrm>
        </p:spPr>
        <p:txBody>
          <a:bodyPr>
            <a:normAutofit fontScale="77500" lnSpcReduction="2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u="sng" dirty="0" smtClean="0"/>
              <a:t>При обучении в классах экономического профиля </a:t>
            </a:r>
            <a:r>
              <a:rPr lang="ru-RU" dirty="0" smtClean="0"/>
              <a:t>учащимся необходимо понимать англоязычные экономические термины, ориентироваться в основных закономерностях и тенденциях экономики, путях развития бизнеса как в своей стране, так и в мире.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Перечисленные выше знания и умения важны не только для </a:t>
            </a:r>
            <a:r>
              <a:rPr lang="ru-RU" dirty="0" err="1" smtClean="0"/>
              <a:t>предпрофессиональной</a:t>
            </a:r>
            <a:r>
              <a:rPr lang="ru-RU" dirty="0" smtClean="0"/>
              <a:t> подготовки учащихся, но и для подготовки школьников к дальнейшей самостоятельной жизни в обществе.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u="sng" dirty="0" smtClean="0"/>
              <a:t>Однако в соответствии с требованиями Федерального стандарта</a:t>
            </a:r>
            <a:r>
              <a:rPr lang="ru-RU" dirty="0" smtClean="0"/>
              <a:t> английский язык преподается в старших классах главным образом как средство общения (</a:t>
            </a:r>
            <a:r>
              <a:rPr lang="ru-RU" dirty="0" err="1" smtClean="0"/>
              <a:t>General</a:t>
            </a:r>
            <a:r>
              <a:rPr lang="ru-RU" dirty="0" smtClean="0"/>
              <a:t> English) и как средство обучения (</a:t>
            </a:r>
            <a:r>
              <a:rPr lang="ru-RU" dirty="0" err="1" smtClean="0"/>
              <a:t>Academic</a:t>
            </a:r>
            <a:r>
              <a:rPr lang="ru-RU" dirty="0" smtClean="0"/>
              <a:t> English), </a:t>
            </a:r>
            <a:r>
              <a:rPr lang="ru-RU" u="sng" dirty="0" smtClean="0"/>
              <a:t>что не позволяет в достаточной мере развить у учащихся перечисленные выше умения и позволить школьникам овладеть необходимыми для этого знаниями</a:t>
            </a:r>
            <a:r>
              <a:rPr lang="ru-RU" dirty="0" smtClean="0"/>
              <a:t>. 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u="sng" dirty="0" smtClean="0"/>
              <a:t>Противоречием между потребностями </a:t>
            </a:r>
            <a:r>
              <a:rPr lang="ru-RU" dirty="0" smtClean="0"/>
              <a:t>учащихся, требованиями вероятной будущей профессии и содержанием обучения, заложенном в федеральном стандарте, обусловлена </a:t>
            </a:r>
            <a:r>
              <a:rPr lang="ru-RU" b="1" dirty="0" smtClean="0"/>
              <a:t>актуальность </a:t>
            </a:r>
            <a:r>
              <a:rPr lang="ru-RU" dirty="0" smtClean="0"/>
              <a:t>данного элективного курса делового английского языка.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7239000" cy="6099175"/>
          </a:xfrm>
        </p:spPr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ru-RU" b="1" smtClean="0"/>
              <a:t>Целью </a:t>
            </a:r>
            <a:r>
              <a:rPr lang="ru-RU" smtClean="0"/>
              <a:t>элективного курса является развитие у учащихся практических навыков использования английского языка для профессионального общения в сфере бизнеса и экономики, а также в качестве инструмента для получения новых  знаний по выбранному профилю.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Для достижения поставленной цели в рамках курса решаются следующие </a:t>
            </a:r>
            <a:r>
              <a:rPr lang="ru-RU" b="1" smtClean="0"/>
              <a:t>задачи:</a:t>
            </a:r>
          </a:p>
          <a:p>
            <a:r>
              <a:rPr lang="ru-RU" smtClean="0"/>
              <a:t>Обучить старшеклассников лексическим единицам в соответствии с отобранными темами, навыкам оперирования этими единицами в коммуникативных целях.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25"/>
            <a:ext cx="7239000" cy="6027738"/>
          </a:xfrm>
        </p:spPr>
        <p:txBody>
          <a:bodyPr>
            <a:normAutofit lnSpcReduction="10000"/>
          </a:bodyPr>
          <a:lstStyle/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200" b="1" dirty="0" smtClean="0"/>
              <a:t>Структура курса и организация обучения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200" dirty="0" smtClean="0"/>
              <a:t>Курс рассчитан на 70 учебных часов и состоит из 14 тематических разделов по 5 уроков каждый. При одном часе занятий в неделю курс будет длиться 35 часов в 10-м классе и 35 часов – в 11-м классе. При двух часах занятий в неделю курс может быть пройден за один учебный год в 10-м или 11-м классе.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200" dirty="0" smtClean="0"/>
              <a:t>В основе курса лежат следующие </a:t>
            </a:r>
            <a:r>
              <a:rPr lang="ru-RU" sz="2200" b="1" dirty="0" smtClean="0"/>
              <a:t>методические принципы: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200" b="1" dirty="0" smtClean="0"/>
              <a:t>Контроль результатов обучения и оценка </a:t>
            </a:r>
            <a:r>
              <a:rPr lang="ru-RU" sz="2200" dirty="0" smtClean="0"/>
              <a:t>приобретенных школьниками умений и навыков производится при выполнении учащимися финальных продуктивных коммуникативных заданий каждого тематического раздела с помощью </a:t>
            </a:r>
            <a:r>
              <a:rPr lang="ru-RU" sz="2200" dirty="0" err="1" smtClean="0"/>
              <a:t>Teacher</a:t>
            </a:r>
            <a:r>
              <a:rPr lang="ru-RU" sz="2200" dirty="0" smtClean="0"/>
              <a:t> </a:t>
            </a:r>
            <a:r>
              <a:rPr lang="ru-RU" sz="2200" dirty="0" err="1" smtClean="0"/>
              <a:t>evaluation</a:t>
            </a:r>
            <a:r>
              <a:rPr lang="ru-RU" sz="2200" dirty="0" smtClean="0"/>
              <a:t> </a:t>
            </a:r>
            <a:r>
              <a:rPr lang="ru-RU" sz="2200" dirty="0" err="1" smtClean="0"/>
              <a:t>card</a:t>
            </a:r>
            <a:r>
              <a:rPr lang="ru-RU" sz="2200" dirty="0" smtClean="0"/>
              <a:t>, а также самими учащимися путем самооценки и самоконтроля посредством </a:t>
            </a:r>
            <a:r>
              <a:rPr lang="en-US" sz="2200" dirty="0" smtClean="0"/>
              <a:t>Student evaluation card.</a:t>
            </a:r>
            <a:endParaRPr lang="ru-RU" sz="2200" b="1" dirty="0" smtClean="0"/>
          </a:p>
          <a:p>
            <a:pPr marL="274320" indent="-274320" algn="just" fontAlgn="auto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53</TotalTime>
  <Words>455</Words>
  <Application>Microsoft Office PowerPoint</Application>
  <PresentationFormat>Экран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6</vt:i4>
      </vt:variant>
    </vt:vector>
  </HeadingPairs>
  <TitlesOfParts>
    <vt:vector size="16" baseType="lpstr">
      <vt:lpstr>Trebuchet MS</vt:lpstr>
      <vt:lpstr>Arial</vt:lpstr>
      <vt:lpstr>Wingdings 2</vt:lpstr>
      <vt:lpstr>Wingdings</vt:lpstr>
      <vt:lpstr>Calibri</vt:lpstr>
      <vt:lpstr>Изящная</vt:lpstr>
      <vt:lpstr>Изящная</vt:lpstr>
      <vt:lpstr>Изящная</vt:lpstr>
      <vt:lpstr>Изящная</vt:lpstr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Аннотация к элективному курсу</dc:title>
  <dc:creator>Оксана</dc:creator>
  <cp:lastModifiedBy>studentrg</cp:lastModifiedBy>
  <cp:revision>13</cp:revision>
  <dcterms:created xsi:type="dcterms:W3CDTF">2016-03-16T16:09:03Z</dcterms:created>
  <dcterms:modified xsi:type="dcterms:W3CDTF">2018-03-29T10:28:25Z</dcterms:modified>
</cp:coreProperties>
</file>