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F5CFE-FDB2-401E-935D-7DE8ED3779EB}" type="datetimeFigureOut">
              <a:rPr lang="ru-RU" smtClean="0"/>
              <a:t>07.05.2021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D6AA4E4-1F47-4ABD-A69A-113CE818F22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F5CFE-FDB2-401E-935D-7DE8ED3779EB}" type="datetimeFigureOut">
              <a:rPr lang="ru-RU" smtClean="0"/>
              <a:t>07.05.2021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AA4E4-1F47-4ABD-A69A-113CE818F22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3D6AA4E4-1F47-4ABD-A69A-113CE818F22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F5CFE-FDB2-401E-935D-7DE8ED3779EB}" type="datetimeFigureOut">
              <a:rPr lang="ru-RU" smtClean="0"/>
              <a:t>07.05.2021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F5CFE-FDB2-401E-935D-7DE8ED3779EB}" type="datetimeFigureOut">
              <a:rPr lang="ru-RU" smtClean="0"/>
              <a:t>07.05.2021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3D6AA4E4-1F47-4ABD-A69A-113CE818F22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F5CFE-FDB2-401E-935D-7DE8ED3779EB}" type="datetimeFigureOut">
              <a:rPr lang="ru-RU" smtClean="0"/>
              <a:t>07.05.2021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D6AA4E4-1F47-4ABD-A69A-113CE818F22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AB0F5CFE-FDB2-401E-935D-7DE8ED3779EB}" type="datetimeFigureOut">
              <a:rPr lang="ru-RU" smtClean="0"/>
              <a:t>07.05.2021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AA4E4-1F47-4ABD-A69A-113CE818F22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F5CFE-FDB2-401E-935D-7DE8ED3779EB}" type="datetimeFigureOut">
              <a:rPr lang="ru-RU" smtClean="0"/>
              <a:t>07.05.2021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3D6AA4E4-1F47-4ABD-A69A-113CE818F224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F5CFE-FDB2-401E-935D-7DE8ED3779EB}" type="datetimeFigureOut">
              <a:rPr lang="ru-RU" smtClean="0"/>
              <a:t>07.05.2021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3D6AA4E4-1F47-4ABD-A69A-113CE818F2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F5CFE-FDB2-401E-935D-7DE8ED3779EB}" type="datetimeFigureOut">
              <a:rPr lang="ru-RU" smtClean="0"/>
              <a:t>07.05.2021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D6AA4E4-1F47-4ABD-A69A-113CE818F2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D6AA4E4-1F47-4ABD-A69A-113CE818F224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F5CFE-FDB2-401E-935D-7DE8ED3779EB}" type="datetimeFigureOut">
              <a:rPr lang="ru-RU" smtClean="0"/>
              <a:t>07.05.2021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3D6AA4E4-1F47-4ABD-A69A-113CE818F22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AB0F5CFE-FDB2-401E-935D-7DE8ED3779EB}" type="datetimeFigureOut">
              <a:rPr lang="ru-RU" smtClean="0"/>
              <a:t>07.05.2021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AB0F5CFE-FDB2-401E-935D-7DE8ED3779EB}" type="datetimeFigureOut">
              <a:rPr lang="ru-RU" smtClean="0"/>
              <a:t>07.05.2021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D6AA4E4-1F47-4ABD-A69A-113CE818F224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104056" cy="1752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772816"/>
            <a:ext cx="7772400" cy="1752600"/>
          </a:xfrm>
        </p:spPr>
        <p:txBody>
          <a:bodyPr/>
          <a:lstStyle/>
          <a:p>
            <a:r>
              <a:rPr lang="ru-RU" dirty="0"/>
              <a:t>Гигиена питания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501008"/>
            <a:ext cx="5885034" cy="2927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16633"/>
            <a:ext cx="4040135" cy="2498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2987824" cy="2649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88641"/>
            <a:ext cx="5448466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5471592" y="-128528"/>
            <a:ext cx="3672408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01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Главная роль жиров заключается в доставке энергии (</a:t>
            </a:r>
            <a:r>
              <a:rPr kumimoji="0" lang="ru-RU" altLang="ja-JP" sz="1600" b="0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энергетическая функция</a:t>
            </a:r>
            <a:r>
              <a:rPr kumimoji="0" lang="ru-RU" altLang="ja-JP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). При окислении 1 г жира в организме человек получает в 2,2 раза больше энергии (9,1 ккал), чем при окислении углеводов и белков. За счет жиров организм получает в среднем 30-33% энергии.</a:t>
            </a:r>
            <a:endParaRPr kumimoji="0" lang="ru-RU" altLang="ja-JP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marL="0" marR="0" lvl="0" indent="101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Жиры выполняют и </a:t>
            </a:r>
            <a:r>
              <a:rPr kumimoji="0" lang="ru-RU" altLang="ja-JP" sz="1600" b="0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строительную функцию</a:t>
            </a:r>
            <a:r>
              <a:rPr kumimoji="0" lang="ru-RU" altLang="ja-JP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, являясь структурным элементом протоплазмы клеток. В жирах находятся необходимые для жизни жирорастворимые витамины A, D, Е, К.</a:t>
            </a:r>
            <a:endParaRPr kumimoji="0" lang="ru-RU" altLang="ja-JP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marL="0" marR="0" lvl="0" indent="101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Липоиды входят также в состав клеточных мембран, гормонов, нервных волокон и оказывают существенное влияние на регуляцию жирового обмена. Из жироподобных веществ (холестерин) синтезируются гормоны - кортикостероиды, половые гормоны (</a:t>
            </a:r>
            <a:r>
              <a:rPr kumimoji="0" lang="ru-RU" altLang="ja-JP" sz="1600" b="0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гормональная функция</a:t>
            </a:r>
            <a:r>
              <a:rPr kumimoji="0" lang="ru-RU" altLang="ja-JP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). Жиры обладают низкой теплопроводностью, благодаря чему, находясь в подкожно-жировой клетчатке, предохраняют организм от охлаждения, что вместе с механическими свойствами определяет их </a:t>
            </a:r>
            <a:r>
              <a:rPr kumimoji="0" lang="ru-RU" altLang="ja-JP" sz="1600" b="0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защитную функцию</a:t>
            </a:r>
            <a:r>
              <a:rPr kumimoji="0" lang="ru-RU" altLang="ja-JP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.</a:t>
            </a:r>
            <a:endParaRPr kumimoji="0" lang="ru-RU" altLang="ja-JP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4125888"/>
            <a:ext cx="2665475" cy="273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45224"/>
            <a:ext cx="8723432" cy="1051560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При нормальной массе тела количество жиров должно покрывать 30% дневного рациона, что соответствует 1,3-1,5 г на 1 кг массы тела. Лицам с избыточной массой тела эти нормы целесообразно уменьшить вдвое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404664"/>
            <a:ext cx="8503920" cy="4572000"/>
          </a:xfrm>
        </p:spPr>
        <p:txBody>
          <a:bodyPr>
            <a:normAutofit fontScale="70000" lnSpcReduction="20000"/>
          </a:bodyPr>
          <a:lstStyle/>
          <a:p>
            <a:r>
              <a:rPr lang="ru-RU" b="1" i="1" dirty="0"/>
              <a:t>Жироподобные вещества.</a:t>
            </a:r>
            <a:r>
              <a:rPr lang="ru-RU" dirty="0"/>
              <a:t> Наибольшее значение из них имеют </a:t>
            </a:r>
            <a:r>
              <a:rPr lang="ru-RU" dirty="0" err="1"/>
              <a:t>фосфатиды</a:t>
            </a:r>
            <a:r>
              <a:rPr lang="ru-RU" dirty="0"/>
              <a:t> и стерины. </a:t>
            </a:r>
            <a:r>
              <a:rPr lang="ru-RU" dirty="0" err="1"/>
              <a:t>Фосфатиды</a:t>
            </a:r>
            <a:r>
              <a:rPr lang="ru-RU" dirty="0"/>
              <a:t> содержат соли фосфорной кислоты, в частности лецитин, который наряду с другими </a:t>
            </a:r>
            <a:r>
              <a:rPr lang="ru-RU" dirty="0" err="1"/>
              <a:t>фосфатидами</a:t>
            </a:r>
            <a:r>
              <a:rPr lang="ru-RU" dirty="0"/>
              <a:t> входит в состав нервной ткани, клеточных оболочек. Основными источниками </a:t>
            </a:r>
            <a:r>
              <a:rPr lang="ru-RU" dirty="0" err="1"/>
              <a:t>фосфатидов</a:t>
            </a:r>
            <a:r>
              <a:rPr lang="ru-RU" dirty="0"/>
              <a:t> служат говядина, сливки, печень, яичный белок, бобовые.</a:t>
            </a:r>
          </a:p>
          <a:p>
            <a:r>
              <a:rPr lang="ru-RU" dirty="0"/>
              <a:t>Стерины участвуют в образовании гормонов, желчных кислот и некоторых других биологически ценных веществ. Наиболее важен из них холестерин, который входит в состав всех клеток и придает им </a:t>
            </a:r>
            <a:r>
              <a:rPr lang="ru-RU" dirty="0" err="1"/>
              <a:t>гидрофильность</a:t>
            </a:r>
            <a:r>
              <a:rPr lang="ru-RU" dirty="0"/>
              <a:t>, т. е. способность удерживать воду. Холестерин является структурным элементом нервных волокон.</a:t>
            </a:r>
          </a:p>
          <a:p>
            <a:r>
              <a:rPr lang="ru-RU" dirty="0"/>
              <a:t>У здоровых людей около 80 % необходимого холестерина синтезируется печенью и лишь 20 % поступает извне с пищей, а поэтому излишнее ограничение содержащих его продуктов (масла, яиц, печени) нецелесообразно. Это необходимо лишь больным с определенными заболеваниями и лицам старшего и пожилого возраста.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Для взрослого человека требуется получать углеводы, жиры и белки в соотношении 3,5 (4):1(0,9):1. Поскольку у детей обменные процессы идут интенсивнее, причем главным образом — за счет метаболической активности мозга, который питается почти исключительно углеводами, дети должны получать больше углеводной пищи — </a:t>
            </a:r>
            <a:r>
              <a:rPr lang="ru-RU"/>
              <a:t>в соотношении </a:t>
            </a:r>
            <a:r>
              <a:rPr lang="ru-RU" dirty="0"/>
              <a:t>5:1:1.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589240"/>
            <a:ext cx="8183880" cy="1051560"/>
          </a:xfrm>
        </p:spPr>
        <p:txBody>
          <a:bodyPr>
            <a:normAutofit/>
          </a:bodyPr>
          <a:lstStyle/>
          <a:p>
            <a:r>
              <a:rPr lang="ru-RU" dirty="0"/>
              <a:t>Энергетическая ценность рациона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2920" y="530352"/>
            <a:ext cx="8183880" cy="5130896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В согласии с принципами рационального питания энергетическая ценность пищевого рациона должна соответствовать энергетическим затратам организма. Вся энергия, которую тратит человек в процессе обычной жизнедеятельности в течение суток, носит название </a:t>
            </a:r>
            <a:r>
              <a:rPr lang="ru-RU" b="1" dirty="0"/>
              <a:t>общий обмен. </a:t>
            </a:r>
          </a:p>
          <a:p>
            <a:endParaRPr lang="ru-RU" dirty="0"/>
          </a:p>
          <a:p>
            <a:r>
              <a:rPr lang="ru-RU" b="1" dirty="0"/>
              <a:t> </a:t>
            </a:r>
            <a:r>
              <a:rPr lang="ru-RU" dirty="0"/>
              <a:t>Общий расход энергии (общий обмен) у человека за сутки складывается из</a:t>
            </a:r>
          </a:p>
          <a:p>
            <a:r>
              <a:rPr lang="ru-RU" dirty="0"/>
              <a:t> энергии основного обмена,</a:t>
            </a:r>
          </a:p>
          <a:p>
            <a:r>
              <a:rPr lang="ru-RU" dirty="0"/>
              <a:t> энергии специфически динамического действия пищи (энергия, затраченная на пищеварение) </a:t>
            </a:r>
          </a:p>
          <a:p>
            <a:r>
              <a:rPr lang="ru-RU" dirty="0"/>
              <a:t>и энергии, затраченной на механическую работу (рабочая прибавка).</a:t>
            </a:r>
          </a:p>
          <a:p>
            <a:endParaRPr lang="ru-RU" dirty="0"/>
          </a:p>
          <a:p>
            <a:r>
              <a:rPr lang="ru-RU" dirty="0"/>
              <a:t>Величина основного обмена зависит от индивидуальных особенностей человека, его массы, пола, возраста, состояния эндокринного аппарата. Так, у женщин основной обмен на 5 - 10% ниже, чем у мужчин. У детей выше, чем у взрослых на 15%. У пожилых людей на 10 -15% ниже, чем у молодых.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949280"/>
            <a:ext cx="8534400" cy="758952"/>
          </a:xfrm>
        </p:spPr>
        <p:txBody>
          <a:bodyPr>
            <a:noAutofit/>
          </a:bodyPr>
          <a:lstStyle/>
          <a:p>
            <a:r>
              <a:rPr lang="ru-RU" sz="2000" i="1" dirty="0" err="1">
                <a:solidFill>
                  <a:schemeClr val="bg2">
                    <a:lumMod val="25000"/>
                  </a:schemeClr>
                </a:solidFill>
              </a:rPr>
              <a:t>футильные</a:t>
            </a:r>
            <a:r>
              <a:rPr lang="ru-RU" sz="2000" i="1" dirty="0">
                <a:solidFill>
                  <a:schemeClr val="bg2">
                    <a:lumMod val="25000"/>
                  </a:schemeClr>
                </a:solidFill>
              </a:rPr>
              <a:t> циклы, процессы, сохраняющие ≪бое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способность≫ клеточных структур при отсутствии реальной функциональной задачи.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b="1" i="1" dirty="0"/>
              <a:t>Базальный метаболизм — </a:t>
            </a:r>
            <a:r>
              <a:rPr lang="ru-RU" dirty="0"/>
              <a:t>это тот минимальный уровень </a:t>
            </a:r>
            <a:r>
              <a:rPr lang="ru-RU" dirty="0" err="1"/>
              <a:t>энергопродукции</a:t>
            </a:r>
            <a:r>
              <a:rPr lang="ru-RU" dirty="0"/>
              <a:t>, который существует всегда, вне зависимости от</a:t>
            </a:r>
          </a:p>
          <a:p>
            <a:r>
              <a:rPr lang="ru-RU" dirty="0"/>
              <a:t>функциональной активности органов и систем, и никогда не равен нулю. Базальный метаболизм складывается из трех основных</a:t>
            </a:r>
          </a:p>
          <a:p>
            <a:r>
              <a:rPr lang="ru-RU" dirty="0"/>
              <a:t>видов </a:t>
            </a:r>
            <a:r>
              <a:rPr lang="ru-RU" dirty="0" err="1"/>
              <a:t>энергозатрат</a:t>
            </a:r>
            <a:r>
              <a:rPr lang="ru-RU" dirty="0"/>
              <a:t>: минимальный уровень функций, </a:t>
            </a:r>
            <a:r>
              <a:rPr lang="ru-RU" dirty="0" err="1"/>
              <a:t>футильные</a:t>
            </a:r>
            <a:endParaRPr lang="ru-RU" dirty="0"/>
          </a:p>
          <a:p>
            <a:r>
              <a:rPr lang="ru-RU" dirty="0"/>
              <a:t>циклы и </a:t>
            </a:r>
            <a:r>
              <a:rPr lang="ru-RU" dirty="0" err="1"/>
              <a:t>репаративные</a:t>
            </a:r>
            <a:r>
              <a:rPr lang="ru-RU" dirty="0"/>
              <a:t> процессы.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58924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sz="3100" dirty="0">
                <a:solidFill>
                  <a:schemeClr val="bg2">
                    <a:lumMod val="25000"/>
                  </a:schemeClr>
                </a:solidFill>
              </a:rPr>
              <a:t>базальные </a:t>
            </a:r>
            <a:r>
              <a:rPr lang="ru-RU" sz="3100" dirty="0" err="1">
                <a:solidFill>
                  <a:schemeClr val="bg2">
                    <a:lumMod val="25000"/>
                  </a:schemeClr>
                </a:solidFill>
              </a:rPr>
              <a:t>энергозатраты</a:t>
            </a:r>
            <a:r>
              <a:rPr lang="ru-RU" sz="3100" dirty="0">
                <a:solidFill>
                  <a:schemeClr val="bg2">
                    <a:lumMod val="25000"/>
                  </a:schemeClr>
                </a:solidFill>
              </a:rPr>
              <a:t> и расход</a:t>
            </a:r>
            <a:br>
              <a:rPr lang="ru-RU" sz="31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3100" dirty="0">
                <a:solidFill>
                  <a:schemeClr val="bg2">
                    <a:lumMod val="25000"/>
                  </a:schemeClr>
                </a:solidFill>
              </a:rPr>
              <a:t>энергии на процессы роста и развития обычно рассматривают</a:t>
            </a:r>
            <a:br>
              <a:rPr lang="ru-RU" sz="31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3100" dirty="0">
                <a:solidFill>
                  <a:schemeClr val="bg2">
                    <a:lumMod val="25000"/>
                  </a:schemeClr>
                </a:solidFill>
              </a:rPr>
              <a:t>совместно под названием </a:t>
            </a:r>
            <a:r>
              <a:rPr lang="ru-RU" sz="3100" i="1" dirty="0">
                <a:solidFill>
                  <a:schemeClr val="bg2">
                    <a:lumMod val="25000"/>
                  </a:schemeClr>
                </a:solidFill>
              </a:rPr>
              <a:t>≪основной обмен≫.</a:t>
            </a:r>
            <a:br>
              <a:rPr lang="ru-RU" dirty="0">
                <a:solidFill>
                  <a:schemeClr val="bg2">
                    <a:lumMod val="25000"/>
                  </a:schemeClr>
                </a:solidFill>
              </a:rPr>
            </a:b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2920" y="530352"/>
            <a:ext cx="8183880" cy="3258688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Для развивающегося организма важной статьей </a:t>
            </a:r>
            <a:r>
              <a:rPr lang="ru-RU" dirty="0" err="1"/>
              <a:t>энергозатрат</a:t>
            </a:r>
            <a:r>
              <a:rPr lang="ru-RU" dirty="0"/>
              <a:t> является собственно рост и развитие. Для любого организма не менее энергоемкими по объему и весьма близкими по существу являются процессы адаптивных перестроек. Здесь расходы энергии направлены на активацию генома, деструкцию устаревших структур (катаболизм) и синтезы (анаболизм).</a:t>
            </a:r>
          </a:p>
          <a:p>
            <a:endParaRPr lang="ru-RU" dirty="0"/>
          </a:p>
          <a:p>
            <a:r>
              <a:rPr lang="ru-RU" dirty="0"/>
              <a:t>Затраты на базальный метаболизм и затраты на рост и развитие с возрастом существенно снижаются, а затраты на осуществление функций становятся качественно иными.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373216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i="1" dirty="0">
                <a:solidFill>
                  <a:schemeClr val="bg2">
                    <a:lumMod val="25000"/>
                  </a:schemeClr>
                </a:solidFill>
              </a:rPr>
              <a:t>Энергетическая стоимость процессов роста и развития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2920" y="332656"/>
            <a:ext cx="8317552" cy="5688632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Обычно повышенную интенсивность основного обмена у детей связывают с затратами на рост. Однако точные измерения и расчеты, проведенные в последние годы, показали, что даже самые интенсивные ростовые процессы в первые 3 месяца жизни не требуют более 7—8 % от суточного потребления энергии, а после 12 месяцев они не превышают 1 %. Больше того, наивысший уровень </a:t>
            </a:r>
            <a:r>
              <a:rPr lang="ru-RU" dirty="0" err="1"/>
              <a:t>энергозатрат</a:t>
            </a:r>
            <a:r>
              <a:rPr lang="ru-RU" dirty="0"/>
              <a:t> организма ребенка отмечен в возрасте 1 года, когда скорость его роста становится в 10 раз ниже, чем в полугодовалом возрасте. </a:t>
            </a:r>
          </a:p>
          <a:p>
            <a:r>
              <a:rPr lang="ru-RU" dirty="0"/>
              <a:t>Значительно более ≪энергоемкими≫ оказались те этапы онтогенеза, когда скорость роста снижается, а в органах и тканях происходят существенные качественные изменения, обусловленные процессами клеточных дифференцировок. Специальные исследования биохимиков показали, что в тканях, которые вступают в этап </a:t>
            </a:r>
            <a:r>
              <a:rPr lang="ru-RU" dirty="0" err="1"/>
              <a:t>дифференцировочных</a:t>
            </a:r>
            <a:r>
              <a:rPr lang="ru-RU" dirty="0"/>
              <a:t> процессов (например, в мозге),резко увеличивается содержание митохондрий, а следовательно, усиливается окислительный обмен и теплопродукция. Биологический смысл этого явления состоит в том, что в процессе клеточной дифференцировки образуются новые структуры, новые белки и</a:t>
            </a:r>
          </a:p>
          <a:p>
            <a:r>
              <a:rPr lang="ru-RU" dirty="0"/>
              <a:t>другие крупные молекулы.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548680"/>
            <a:ext cx="7775575" cy="71913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altLang="ja-JP" sz="2000" dirty="0">
                <a:solidFill>
                  <a:schemeClr val="bg2">
                    <a:lumMod val="25000"/>
                  </a:schemeClr>
                </a:solidFill>
              </a:rPr>
              <a:t>Нормы физиологической потребности взрослого трудоспособного населения в энергии, разработанные</a:t>
            </a:r>
            <a:br>
              <a:rPr lang="ru-RU" altLang="ja-JP" sz="20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altLang="ja-JP" sz="2000" dirty="0">
                <a:solidFill>
                  <a:schemeClr val="bg2">
                    <a:lumMod val="25000"/>
                  </a:schemeClr>
                </a:solidFill>
              </a:rPr>
              <a:t> по 5 группам интенсивности труда</a:t>
            </a:r>
            <a:r>
              <a:rPr lang="ru-RU" altLang="ja-JP" sz="4000" dirty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ru-RU" sz="4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79512" y="1268760"/>
            <a:ext cx="8964488" cy="576064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1600" dirty="0"/>
              <a:t>Группа I. Работники преимущественно умственного труда: руководители предприятий и организаций, медицинские работники, кроме врачей-хирургов, медицинских сестер, санитарок; педагоги; воспитатели и др.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dirty="0"/>
              <a:t>Группа </a:t>
            </a:r>
            <a:r>
              <a:rPr lang="en-US" sz="1600" dirty="0"/>
              <a:t>II</a:t>
            </a:r>
            <a:r>
              <a:rPr lang="ru-RU" sz="1600" dirty="0"/>
              <a:t>. Работники, занятые легким физическим трудом: инженерно-технические работники, труд которых связан с некоторыми физическими усилиями; работники, занятые на автоматизированных процессах; медсестры и санитарки; работники сферы обслуживания; работники связи и телеграфа; преподаватели; инструкторы физкультуры и спорта, тренеры.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dirty="0"/>
              <a:t>Группа III. Работники среднего по тяжести труда: слесари, наладчики, настройщики; врачи-хирурги; водители различных видов транспорта; работники пищевой промышленности; работники коммунально-бытового обслуживания и общественного питания; железнодорожники, водники; работники авто - и электротранспорта.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dirty="0"/>
              <a:t>Группа IV. Работники тяжелого физического труда: строительные рабочие; основная масса сельскохозяйственных рабочих и механизаторов; металлурги, плотники; работники промышленности строительных материалов, кроме лиц, отнесенных к группе V.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dirty="0"/>
              <a:t>Группа V. Работники, занятые особо тяжелым физическим трудом: каменщики; бетонщики; землекопы; грузчики, труд которых не механизирован; работники, занятые в производстве строительных материалов, труд которых не механизирован.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dirty="0"/>
              <a:t>Установлено, что потребность в энергии на 1 кг идеальной массы у мужчин и женщин практически одинакова и составляет для группы I интенсивности труда 167,4 кДж (40 ккал), для группы II—179,9 кДж (43 ккал), для группы III—192,5 кДж (46 ккал), для IV группы—221,7 кДж (53 ккал), для группы V —255,2 кДж (61 ккал).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0667" y="1527175"/>
            <a:ext cx="8206154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434204" cy="5572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268760"/>
            <a:ext cx="8146152" cy="1143000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Потребление основных продуктов питания населением России с разным уровнем доходов в 1997, 2001, 2006, 2010, 2012 годах, в кг в год на одного человека</a:t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707904" y="2060848"/>
            <a:ext cx="485259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11" descr="Necesitas-Bajar-de-Peso-R%C3%A1pido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060848"/>
            <a:ext cx="3154843" cy="37659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24198" y="1052736"/>
            <a:ext cx="6572138" cy="5140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0326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4000" dirty="0">
                <a:solidFill>
                  <a:schemeClr val="tx2">
                    <a:lumMod val="75000"/>
                  </a:schemeClr>
                </a:solidFill>
              </a:rPr>
              <a:t>Рациональное питание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196975"/>
            <a:ext cx="8229600" cy="547211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 altLang="ja-JP" sz="2400"/>
              <a:t>Основными компонентами рационального питания являются </a:t>
            </a:r>
            <a:r>
              <a:rPr lang="ru-RU" altLang="ja-JP" sz="2400" b="1"/>
              <a:t>пищевой рацион, режим питания и условия приема пиши.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ja-JP" sz="2400" b="1"/>
              <a:t>Первый принцип </a:t>
            </a:r>
            <a:r>
              <a:rPr lang="ru-RU" altLang="ja-JP" sz="2400"/>
              <a:t>рационального питания: его энергетическая ценность должна соответствовать энергетическим затратам организма.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ja-JP" sz="2400"/>
              <a:t> </a:t>
            </a:r>
            <a:r>
              <a:rPr lang="ru-RU" altLang="ja-JP" sz="2400" b="1"/>
              <a:t>Второй принцип </a:t>
            </a:r>
            <a:r>
              <a:rPr lang="ru-RU" altLang="ja-JP" sz="2400"/>
              <a:t>рационального питания - соответствие химического состава пищевых веществ физиологическим потребностям организма.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ja-JP" sz="2400" b="1"/>
              <a:t>Третий принцип </a:t>
            </a:r>
            <a:r>
              <a:rPr lang="ru-RU" altLang="ja-JP" sz="2400"/>
              <a:t>рационального питания - максимальное разнообразие питания 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ja-JP" sz="2400" b="1"/>
              <a:t>Четвертый принцип </a:t>
            </a:r>
            <a:r>
              <a:rPr lang="ru-RU" altLang="ja-JP" sz="2400"/>
              <a:t> - соблюдение оптимального режима питания . Под режимом питания</a:t>
            </a:r>
            <a:r>
              <a:rPr lang="ru-RU" altLang="ja-JP" sz="2400" b="1"/>
              <a:t> </a:t>
            </a:r>
            <a:r>
              <a:rPr lang="ru-RU" altLang="ja-JP" sz="2400"/>
              <a:t>подразумевается регулярность, кратность и чередование приемов пищи. </a:t>
            </a:r>
            <a:endParaRPr lang="ru-RU"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1835696" cy="2336304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Состав пищи</a:t>
            </a:r>
            <a:br>
              <a:rPr lang="ru-RU" sz="3600" dirty="0">
                <a:solidFill>
                  <a:srgbClr val="FF0000"/>
                </a:solidFill>
              </a:rPr>
            </a:b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-171400"/>
            <a:ext cx="6012160" cy="3959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852936"/>
            <a:ext cx="5976664" cy="400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2564904"/>
            <a:ext cx="2553178" cy="1497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05472"/>
            <a:ext cx="6336704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204" y="1"/>
            <a:ext cx="4214796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58924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Функции белков:</a:t>
            </a:r>
            <a:br>
              <a:rPr lang="ru-RU" dirty="0"/>
            </a:b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476672"/>
            <a:ext cx="8568952" cy="5040560"/>
          </a:xfrm>
        </p:spPr>
        <p:txBody>
          <a:bodyPr>
            <a:normAutofit fontScale="32500" lnSpcReduction="20000"/>
          </a:bodyPr>
          <a:lstStyle/>
          <a:p>
            <a:r>
              <a:rPr lang="ru-RU" sz="5500" dirty="0"/>
              <a:t>1)строительная (построение мышечной, костной, хрящевой и других тканей). В процессе жизнедеятельности происходит постоянное старение и отмирание отдельных клеточных структур, и белки пищи служат строительным материалом для их восстановления;</a:t>
            </a:r>
          </a:p>
          <a:p>
            <a:r>
              <a:rPr lang="ru-RU" sz="5500" dirty="0"/>
              <a:t>2)ферментативная (ферменты желудочного, поджелудочного, кишечного сока, внутриклеточные ферменты…);</a:t>
            </a:r>
          </a:p>
          <a:p>
            <a:r>
              <a:rPr lang="ru-RU" sz="5500" dirty="0"/>
              <a:t>3)энергетическая - окисление в организме 1 г белка дает 4,1 ккал энергии  (12-14% энергии, используемой организмом);</a:t>
            </a:r>
          </a:p>
          <a:p>
            <a:r>
              <a:rPr lang="ru-RU" sz="5500" dirty="0"/>
              <a:t>4)транспортная (гемоглобин, переносчики жиров и т.д.);</a:t>
            </a:r>
          </a:p>
          <a:p>
            <a:r>
              <a:rPr lang="ru-RU" sz="5500" dirty="0"/>
              <a:t>5)регуляторная (гормон роста, инсулин, др.);</a:t>
            </a:r>
          </a:p>
          <a:p>
            <a:r>
              <a:rPr lang="ru-RU" sz="5500" dirty="0"/>
              <a:t>6)защитная (антитела, интерферон).</a:t>
            </a:r>
          </a:p>
          <a:p>
            <a:endParaRPr lang="ru-RU" sz="5500" dirty="0"/>
          </a:p>
          <a:p>
            <a:r>
              <a:rPr lang="ru-RU" sz="5500" dirty="0"/>
              <a:t> Под влиянием белковой недостаточности могут развиваться такие патологические состояния, как отек и ожирение печени; нарушение функционального состояния органов внутренней секреции, особенно половых желез, надпочечников и гипофиза; нарушение условно-рефлекторной деятельности и процессов внутреннего торможения; алиментарная дистрофия, замедляются рост и развитие организма;  снижаются реактивность и устойчивость организма к инфекциям и интоксикациям.</a:t>
            </a: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157192"/>
            <a:ext cx="8183880" cy="1051560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bg2">
                    <a:lumMod val="25000"/>
                  </a:schemeClr>
                </a:solidFill>
              </a:rPr>
              <a:t>Физиологическая суточная норма белка зависит от возраста, пола и профессиональной деятельности. Суточная потребность в белке в среднем - 1,0-1,5 г на кг массы тела.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1"/>
            <a:ext cx="4248471" cy="4269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2536" y="5589240"/>
            <a:ext cx="8183880" cy="1051560"/>
          </a:xfrm>
        </p:spPr>
        <p:txBody>
          <a:bodyPr/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углеводы</a:t>
            </a:r>
          </a:p>
        </p:txBody>
      </p:sp>
      <p:pic>
        <p:nvPicPr>
          <p:cNvPr id="5124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356992"/>
            <a:ext cx="367240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653136"/>
            <a:ext cx="34004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8640"/>
            <a:ext cx="379095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45736" y="260648"/>
            <a:ext cx="5098264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4077072"/>
            <a:ext cx="3413745" cy="269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25</TotalTime>
  <Words>1446</Words>
  <Application>Microsoft Office PowerPoint</Application>
  <PresentationFormat>Экран (4:3)</PresentationFormat>
  <Paragraphs>57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Georgia</vt:lpstr>
      <vt:lpstr>Times New Roman</vt:lpstr>
      <vt:lpstr>Wingdings</vt:lpstr>
      <vt:lpstr>Wingdings 2</vt:lpstr>
      <vt:lpstr>Официальная</vt:lpstr>
      <vt:lpstr>Гигиена питания</vt:lpstr>
      <vt:lpstr>Потребление основных продуктов питания населением России с разным уровнем доходов в 1997, 2001, 2006, 2010, 2012 годах, в кг в год на одного человека </vt:lpstr>
      <vt:lpstr>Презентация PowerPoint</vt:lpstr>
      <vt:lpstr>Рациональное питание</vt:lpstr>
      <vt:lpstr>Состав пищи </vt:lpstr>
      <vt:lpstr>Презентация PowerPoint</vt:lpstr>
      <vt:lpstr>Функции белков: </vt:lpstr>
      <vt:lpstr>Физиологическая суточная норма белка зависит от возраста, пола и профессиональной деятельности. Суточная потребность в белке в среднем - 1,0-1,5 г на кг массы тела.</vt:lpstr>
      <vt:lpstr>углеводы</vt:lpstr>
      <vt:lpstr>Презентация PowerPoint</vt:lpstr>
      <vt:lpstr>При нормальной массе тела количество жиров должно покрывать 30% дневного рациона, что соответствует 1,3-1,5 г на 1 кг массы тела. Лицам с избыточной массой тела эти нормы целесообразно уменьшить вдвое</vt:lpstr>
      <vt:lpstr>Презентация PowerPoint</vt:lpstr>
      <vt:lpstr>Энергетическая ценность рациона</vt:lpstr>
      <vt:lpstr>футильные циклы, процессы, сохраняющие ≪боеспособность≫ клеточных структур при отсутствии реальной функциональной задачи.</vt:lpstr>
      <vt:lpstr>базальные энергозатраты и расход энергии на процессы роста и развития обычно рассматривают совместно под названием ≪основной обмен≫. </vt:lpstr>
      <vt:lpstr>Энергетическая стоимость процессов роста и развития</vt:lpstr>
      <vt:lpstr>Нормы физиологической потребности взрослого трудоспособного населения в энергии, разработанные  по 5 группам интенсивности труда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Гигиена питания</dc:title>
  <dc:creator>Антон</dc:creator>
  <cp:lastModifiedBy>Зверева Марина Валентиновна</cp:lastModifiedBy>
  <cp:revision>6</cp:revision>
  <dcterms:created xsi:type="dcterms:W3CDTF">2019-11-12T21:07:37Z</dcterms:created>
  <dcterms:modified xsi:type="dcterms:W3CDTF">2021-05-07T17:02:17Z</dcterms:modified>
</cp:coreProperties>
</file>