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2" r:id="rId3"/>
    <p:sldId id="288" r:id="rId4"/>
    <p:sldId id="291" r:id="rId5"/>
    <p:sldId id="257" r:id="rId6"/>
    <p:sldId id="258" r:id="rId7"/>
    <p:sldId id="274" r:id="rId8"/>
    <p:sldId id="259" r:id="rId9"/>
    <p:sldId id="260" r:id="rId10"/>
    <p:sldId id="261" r:id="rId11"/>
    <p:sldId id="262" r:id="rId12"/>
    <p:sldId id="284" r:id="rId13"/>
    <p:sldId id="275" r:id="rId14"/>
    <p:sldId id="279" r:id="rId15"/>
    <p:sldId id="305" r:id="rId16"/>
    <p:sldId id="282" r:id="rId17"/>
    <p:sldId id="280" r:id="rId18"/>
    <p:sldId id="307" r:id="rId19"/>
    <p:sldId id="281" r:id="rId20"/>
    <p:sldId id="293" r:id="rId21"/>
    <p:sldId id="287" r:id="rId22"/>
    <p:sldId id="265" r:id="rId23"/>
    <p:sldId id="30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A014B-75D7-4278-9D8C-21D5805E443D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E265A-66BC-4F7B-8E2D-D4DD3F58B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0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4753ABCE-8A67-489A-B509-B7E0796326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9FC0AFE8-9E15-41B9-B2BB-BD203FBAF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078BD278-4E8A-4D4E-87DF-5FDD6CD702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D8DFB0-0E44-4B2E-B8EA-FB72EE103B4C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94FCA131-6C3D-4AD4-AA1B-A1870348B1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D0A24767-B9BD-411A-B884-4004C3495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47295459-E717-4128-BAD4-2C7EA4EFC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168314-A5F2-48C9-8811-C1BDC9A334E6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9DB1-A600-46AB-AE50-8BA242F9D643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8EE-7EFC-41FB-9EDC-CCD31FE11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9DB1-A600-46AB-AE50-8BA242F9D643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8EE-7EFC-41FB-9EDC-CCD31FE11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9DB1-A600-46AB-AE50-8BA242F9D643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8EE-7EFC-41FB-9EDC-CCD31FE11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9DB1-A600-46AB-AE50-8BA242F9D643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8EE-7EFC-41FB-9EDC-CCD31FE11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9DB1-A600-46AB-AE50-8BA242F9D643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8EE-7EFC-41FB-9EDC-CCD31FE11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9DB1-A600-46AB-AE50-8BA242F9D643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8EE-7EFC-41FB-9EDC-CCD31FE11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9DB1-A600-46AB-AE50-8BA242F9D643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8EE-7EFC-41FB-9EDC-CCD31FE11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9DB1-A600-46AB-AE50-8BA242F9D643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8EE-7EFC-41FB-9EDC-CCD31FE11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9DB1-A600-46AB-AE50-8BA242F9D643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8EE-7EFC-41FB-9EDC-CCD31FE11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9DB1-A600-46AB-AE50-8BA242F9D643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8EE-7EFC-41FB-9EDC-CCD31FE11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9DB1-A600-46AB-AE50-8BA242F9D643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A8EE-7EFC-41FB-9EDC-CCD31FE11B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9DB1-A600-46AB-AE50-8BA242F9D643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A8EE-7EFC-41FB-9EDC-CCD31FE11B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img.rg.ru/pril/46/50/41/5430_19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4788024" cy="1470025"/>
          </a:xfrm>
        </p:spPr>
        <p:txBody>
          <a:bodyPr/>
          <a:lstStyle/>
          <a:p>
            <a:r>
              <a:rPr lang="ru-RU" dirty="0"/>
              <a:t>Оздоровительная работа в 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3DA94DB-CA1B-4093-93D2-336DB06B2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48" y="3310948"/>
            <a:ext cx="4788024" cy="321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808105F-5D81-4C04-AE13-8E53EEF5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39" y="438150"/>
            <a:ext cx="43338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Офтальмотренажеры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689A9A-1E43-438B-9D28-88E41EECA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1" y="1760660"/>
            <a:ext cx="9252521" cy="3828579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2C2351C5-EB4A-41FA-B1F6-5C13427F0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6536" y="5589240"/>
            <a:ext cx="2674640" cy="1461527"/>
          </a:xfrm>
        </p:spPr>
        <p:txBody>
          <a:bodyPr/>
          <a:lstStyle/>
          <a:p>
            <a:pPr lvl="5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196752"/>
            <a:ext cx="9252520" cy="522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Текст 2">
            <a:extLst>
              <a:ext uri="{FF2B5EF4-FFF2-40B4-BE49-F238E27FC236}">
                <a16:creationId xmlns:a16="http://schemas.microsoft.com/office/drawing/2014/main" id="{F4C32300-EDE4-404C-8F0E-39A8C46B7C9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3357563" cy="3714750"/>
          </a:xfrm>
        </p:spPr>
        <p:txBody>
          <a:bodyPr lIns="64008" rIns="45720">
            <a:normAutofit fontScale="92500" lnSpcReduction="20000"/>
          </a:bodyPr>
          <a:lstStyle/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ru-RU" altLang="ru-RU" sz="1600" i="1"/>
              <a:t> </a:t>
            </a:r>
            <a:endParaRPr lang="ru-RU" altLang="ru-RU" sz="1600"/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ru-RU" altLang="ru-RU" sz="3100">
                <a:solidFill>
                  <a:srgbClr val="009900"/>
                </a:solidFill>
                <a:latin typeface="Arial Narrow" panose="020B0606020202030204" pitchFamily="34" charset="0"/>
              </a:rPr>
              <a:t> Слегка расставить пальцы рук и  немного согнуть в суставах,  кончиками пальцев массировать голову в направлении от лба к макушке, от лба к затылку, от ушей к шее.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748B2D-0621-46B3-A0C9-265736F43A20}"/>
              </a:ext>
            </a:extLst>
          </p:cNvPr>
          <p:cNvSpPr/>
          <p:nvPr/>
        </p:nvSpPr>
        <p:spPr>
          <a:xfrm>
            <a:off x="357126" y="142852"/>
            <a:ext cx="878687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Самомассаж  «Мытьё головы».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30724" name="Picture 2" descr="IMGP5397">
            <a:extLst>
              <a:ext uri="{FF2B5EF4-FFF2-40B4-BE49-F238E27FC236}">
                <a16:creationId xmlns:a16="http://schemas.microsoft.com/office/drawing/2014/main" id="{B78C1099-1FEC-4C8F-AB75-39E8426850D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379388">
            <a:off x="3092450" y="1333500"/>
            <a:ext cx="5773738" cy="4914900"/>
          </a:xfrm>
          <a:ln w="28575" cap="rnd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E9340E1-B063-424A-A382-5EE9E7702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467600" cy="1150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i="1" dirty="0" err="1"/>
              <a:t>Здоровьеформирующие</a:t>
            </a:r>
            <a:r>
              <a:rPr lang="ru-RU" altLang="ru-RU" sz="3600" b="1" i="1" dirty="0"/>
              <a:t> образовательные технологии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6A5F08B-304E-4DBE-9DE7-56DC917E0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675687" cy="51577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/>
              <a:t>По определению Н.К. Смирнова,- это все те </a:t>
            </a:r>
          </a:p>
          <a:p>
            <a:pPr algn="ctr" eaLnBrk="1" hangingPunct="1">
              <a:buFontTx/>
              <a:buNone/>
            </a:pPr>
            <a:r>
              <a:rPr lang="ru-RU" altLang="ru-RU" sz="2800"/>
              <a:t>психолого-педагогические технологии, программы, </a:t>
            </a:r>
          </a:p>
          <a:p>
            <a:pPr algn="ctr" eaLnBrk="1" hangingPunct="1">
              <a:buFontTx/>
              <a:buNone/>
            </a:pPr>
            <a:r>
              <a:rPr lang="ru-RU" altLang="ru-RU" sz="2800"/>
              <a:t>методы, которые направлены на воспитание у </a:t>
            </a:r>
          </a:p>
          <a:p>
            <a:pPr algn="ctr" eaLnBrk="1" hangingPunct="1">
              <a:buFontTx/>
              <a:buNone/>
            </a:pPr>
            <a:r>
              <a:rPr lang="ru-RU" altLang="ru-RU" sz="2800"/>
              <a:t>учащихся культуры здоровья, личностных качеств, </a:t>
            </a:r>
          </a:p>
          <a:p>
            <a:pPr algn="ctr" eaLnBrk="1" hangingPunct="1">
              <a:buFontTx/>
              <a:buNone/>
            </a:pPr>
            <a:r>
              <a:rPr lang="ru-RU" altLang="ru-RU" sz="2800"/>
              <a:t>способствующих его сохранению и укреплению, </a:t>
            </a:r>
          </a:p>
          <a:p>
            <a:pPr algn="ctr" eaLnBrk="1" hangingPunct="1">
              <a:buFontTx/>
              <a:buNone/>
            </a:pPr>
            <a:r>
              <a:rPr lang="ru-RU" altLang="ru-RU" sz="2800"/>
              <a:t>формирование представления о здоровье как ценности, </a:t>
            </a:r>
          </a:p>
          <a:p>
            <a:pPr algn="ctr" eaLnBrk="1" hangingPunct="1">
              <a:buFontTx/>
              <a:buNone/>
            </a:pPr>
            <a:r>
              <a:rPr lang="ru-RU" altLang="ru-RU" sz="2800"/>
              <a:t>мотивацию на ведение здорового образа жизни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C0968C3-7A95-4611-BCC1-09925EAE5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6985000" cy="698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altLang="ru-RU" sz="40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971EEF4-69DF-40B5-8A3B-C575BD02D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396413" cy="6858000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93996D68-20E8-483A-A13D-11D02E5AF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4838"/>
            <a:ext cx="91440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8230664-E2D4-4032-9989-EBE4908D2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323850" y="0"/>
            <a:ext cx="144463" cy="188913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altLang="ru-RU" sz="40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CA0CB29-D4FF-4322-AECF-4E62A373D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675687" cy="9432925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5055DBC3-EDB8-4BAB-9A65-49CD18BE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5594350" cy="1074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996C1CC-9C2D-485C-A231-656DE4CE3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-571500"/>
            <a:ext cx="7885112" cy="40005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altLang="ru-RU" sz="40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7462D6A-4378-4F9A-9AFF-3EEC2925A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5865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/>
              <a:t>10.17. С целью профилактики утомления, нарушения осанки и зрения обучающихся на уроках следует проводить физкультминутки и гимнастику для глаз (приложение 4 и приложение 5 настоящих санитарных правил).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10.18. Необходимо чередовать во время урока различные виды учебной деятельности (за исключением контрольных работ). Средняя непрерывная продолжительность различных видов учебной деятельности обучающихся (чтение с бумажного носителя, письмо, слушание, опрос и т.п.) в 1 - 4 классах не должна превышать 7 - 10 минут, в 5 - 11 классах - 10 - 15 минут. Расстояние от глаз до тетради или книги должно составлять не менее 25 - 35 см у обучающихся 1 - 4 классов и не менее 30 - 45 см - у обучающихся 5 - 11 классов.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/>
              <a:t>Продолжительность непрерывного использования в образовательном процессе технических средств обучения устанавливается согласно таблице 5.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6E132BC-9637-4D74-8709-168632C75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539750" y="188913"/>
            <a:ext cx="7848600" cy="85725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altLang="ru-RU" sz="40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AD95440-2BF8-4F37-8923-1E65DB680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3839AA5F-6716-4A0D-935F-47BB0DD4E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D5E9010-C2DE-44FE-BE48-3500C56B2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домашних заданий</a:t>
            </a:r>
            <a:br>
              <a:rPr lang="ru-RU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261A979-BAC6-44E2-B549-A6E6878E6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217024" cy="566124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/>
              <a:t>      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обучающимися домашних заданий (самоподготовка) следует соблюдать следующие рекомендации: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приготовление уроков проводить в закрепленном учебном помещении, оборудованном мебелью, соответствующей росту обучающихся;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начинать самоподготовку в 15 - 16 часов, так как к этому времени отмечается физиологический подъем работоспособности;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ограничивать длительность выполнения домашних заданий, чтобы затраты времени на выполнение не превышали (в астрономических часах): во 2 - 3 классах - 1,5 ч., в 4 - 5 классах - 2 ч., в 6 - 8 классах - 2,5 ч., в 9 - 11 классах - до 3,5 ч.;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предоставлять по усмотрению обучающихся очередность выполнения домашних заданий, рекомендуя при этом начинать с предмета средней труд </a:t>
            </a:r>
            <a:r>
              <a:rPr lang="ru-RU" alt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ности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данного обучающегося;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предоставлять обучающимся возможность устраивать </a:t>
            </a:r>
            <a:r>
              <a:rPr lang="ru-RU" alt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перерывы по завершении определенного этапа работы;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проводить "физкультурные минутки" длительностью 1-2 минуты;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предоставлять обучающимся, закончившим выполнение домашних заданий раньше всей группы, возможность приступить к занятиям по интересам (в игровой, библиотеке, читальне).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A0BE5CB-C7A6-4D4C-BA84-5A38DFE23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49053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600" b="1" i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Размеры мебели и ее маркировка</a:t>
            </a:r>
            <a:endParaRPr lang="ru-RU" altLang="ru-RU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7B63323-E39F-442A-88AA-EA93F30D4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08520" y="765175"/>
            <a:ext cx="9252520" cy="691229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6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Допускается совмещенный вариант использования разных видов ученической мебели (парты, конторки).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При установке конторок дополнительно к основной ученической мебели их располагают позади последнего ряда столов или первым рядом от стены, противоположной </a:t>
            </a:r>
            <a:r>
              <a:rPr lang="ru-RU" altLang="ru-RU" sz="2000" dirty="0" err="1"/>
              <a:t>светонесущей</a:t>
            </a:r>
            <a:r>
              <a:rPr lang="ru-RU" altLang="ru-RU" sz="2000" dirty="0"/>
              <a:t>, с соблюдением требований по размерам проходов и расстояний между </a:t>
            </a:r>
            <a:r>
              <a:rPr lang="ru-RU" altLang="ru-RU" sz="2000" dirty="0" err="1"/>
              <a:t>оборудованием.В</a:t>
            </a:r>
            <a:r>
              <a:rPr lang="ru-RU" altLang="ru-RU" sz="2000" dirty="0"/>
              <a:t> зависимости от ростовой группы высота над полом переднего края столешницы конторки, обращенной к обучающемуся, должна иметь следующие значения: при длине тела 1150 - 1300 мм - 750 мм, 1300 - 1450 мм - 850 мм и 1450 - 1600 мм - 950 мм. Угол наклона столешницы составляет 15 - 17 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Продолжительность непрерывной работы за конторкой для обучающихся I ступени образования не должна превышать 7 - 10 мин, а для обучающихся II - III ступени образования - 15 минут.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5.4. Для подбора учебной мебели соответственно росту обучающихся производится ее цветовая маркировка, которую наносят на видимую боковую наружную поверхность стола и стула в виде круга или полос.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5.5. Парты (столы) расставляются в учебных помещениях по номерам: меньшие - ближе к доске, большие - дальше.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 Для детей с нарушением слуха парты должны размещаться в первом ряду.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Детей с нарушением зрения рекомендуется рассаживать на ближние к классной доске парты.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C18753E-96C4-4909-848A-CCA5B8503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/>
            <a:r>
              <a:rPr lang="ru-RU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 технология, по мнению В.Д. Сонькина - это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9582F41-5E51-4E23-96FB-6B535D962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800"/>
              <a:t>условия обучения ребенка в школе (отсутствие стресса, адекватность требований, адекватность методик обучения и воспитания);</a:t>
            </a:r>
          </a:p>
          <a:p>
            <a:pPr eaLnBrk="1" hangingPunct="1"/>
            <a:r>
              <a:rPr lang="ru-RU" altLang="ru-RU" sz="2800"/>
              <a:t>рациональную организацию учебного процесса (в соответствии с возрастными, половыми, индивидуальными особенностями и гигиеническими требованиями;</a:t>
            </a:r>
          </a:p>
          <a:p>
            <a:pPr eaLnBrk="1" hangingPunct="1"/>
            <a:r>
              <a:rPr lang="ru-RU" altLang="ru-RU" sz="2800"/>
              <a:t>соответствие учебной и физической нагрузки возрастным возможностям ребенка;</a:t>
            </a:r>
          </a:p>
          <a:p>
            <a:pPr eaLnBrk="1" hangingPunct="1"/>
            <a:r>
              <a:rPr lang="ru-RU" altLang="ru-RU" sz="2800"/>
              <a:t>необходимый, достаточный и рационально организованный двигательный режим.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8D0D10B3-51D1-4662-86AE-663A6A9DE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64857" y="115888"/>
            <a:ext cx="5579143" cy="741756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ja-JP" sz="1800" dirty="0">
                <a:latin typeface="Times New Roman" panose="02020603050405020304" pitchFamily="18" charset="0"/>
              </a:rPr>
              <a:t>Высота стула такова, чтобы угол сгибания в коленных суставах составлял бы от 90 до 110 градусов.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ja-JP" sz="1800" dirty="0">
                <a:latin typeface="Times New Roman" panose="02020603050405020304" pitchFamily="18" charset="0"/>
              </a:rPr>
              <a:t>К</a:t>
            </a:r>
            <a:r>
              <a:rPr lang="ru-RU" altLang="ru-RU" sz="1800" dirty="0">
                <a:latin typeface="Times New Roman" panose="02020603050405020304" pitchFamily="18" charset="0"/>
              </a:rPr>
              <a:t>лавиатура должна располагаться по высоте так, чтобы угол сгибания в локтевом суставе был несколько больше прямого. Такое положение уменьшает напряжение в кистевом суставе и суставах кисти, а главное, уменьшает напряжение плечевого пояса.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</a:rPr>
              <a:t>Монитор должен располагается на высоте линии взгляда. Туловище при этом должно быть ориентировано прямо (угол альфа должен стремиться к прямому углу). Наклон шеи должен быть минимальным. Голова должна быть хорошо сбалансирована (не наклонена и не запрокинута).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ja-JP" sz="1800" dirty="0">
                <a:latin typeface="Times New Roman" panose="02020603050405020304" pitchFamily="18" charset="0"/>
              </a:rPr>
              <a:t>Опора для поясницы позволяет контролировать поясничный лордоз, предотвратить заваливание поясницы и, тем самым, уменьшить нагрузку на диски позвоночника. Вершина поясничного валика должна располагаться на уровне 4-5 поясничных позвонков.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ja-JP" sz="1800" dirty="0">
                <a:latin typeface="Times New Roman" panose="02020603050405020304" pitchFamily="18" charset="0"/>
              </a:rPr>
              <a:t>Стопы располагаются на подставке так, чтобы стопа располагалась относительно голени, с учетом высоты каблука.  под углом примерно 110 градусов. Расстояние между краем сидения и голенью не должно быть менее 4 см.</a:t>
            </a:r>
            <a:endParaRPr lang="ru-RU" altLang="ru-RU" sz="1800" dirty="0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AE1436E5-8446-44BC-8AD3-018204592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1628800"/>
            <a:ext cx="5689601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47369B-F0E7-47B8-99C4-7B75B26E2DD3}"/>
              </a:ext>
            </a:extLst>
          </p:cNvPr>
          <p:cNvSpPr txBox="1"/>
          <p:nvPr/>
        </p:nvSpPr>
        <p:spPr>
          <a:xfrm>
            <a:off x="467545" y="115888"/>
            <a:ext cx="4464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Рабочая поза за компьютером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CB9C1A5-91C3-4238-BED8-5AC880443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5613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i="1" dirty="0"/>
              <a:t>Комплексы физкультминуток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6480D96-B8CE-4D6C-9B20-446F0420F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400675"/>
          </a:xfrm>
        </p:spPr>
        <p:txBody>
          <a:bodyPr>
            <a:normAutofit lnSpcReduction="10000"/>
          </a:bodyPr>
          <a:lstStyle/>
          <a:p>
            <a:pPr indent="34290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dirty="0"/>
              <a:t>      </a:t>
            </a:r>
            <a:r>
              <a:rPr lang="ru-RU" altLang="ru-RU" sz="2400" dirty="0"/>
              <a:t>Учебные занятия, сочетающие в себе психическую, статическую, динамическую нагрузки на отдельные органы и системы и на весь организм в целом, требуют проведения на уроках физкультурных минуток (далее - ФМ) для снятия локального утомления и ФМ общего воздействия.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ФМ для улучшения мозгового кровообращения: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1. Исходное положение (далее - </a:t>
            </a:r>
            <a:r>
              <a:rPr lang="ru-RU" altLang="ru-RU" sz="2400" dirty="0" err="1"/>
              <a:t>и.п</a:t>
            </a:r>
            <a:r>
              <a:rPr lang="ru-RU" altLang="ru-RU" sz="2400" dirty="0"/>
              <a:t>.) - сидя на стуле. 1 - 2 - отвести голову назад и плавно наклонить назад, 3 - 4 - голову наклонить вперед, плечи не поднимать. Повторить 4 - 6 раз. Темп медленный.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2. </a:t>
            </a:r>
            <a:r>
              <a:rPr lang="ru-RU" altLang="ru-RU" sz="2400" dirty="0" err="1"/>
              <a:t>И.п</a:t>
            </a:r>
            <a:r>
              <a:rPr lang="ru-RU" altLang="ru-RU" sz="2400" dirty="0"/>
              <a:t>. - сидя, руки на поясе. 1 - поворот головы направо, 2 - </a:t>
            </a:r>
            <a:r>
              <a:rPr lang="ru-RU" altLang="ru-RU" sz="2400" dirty="0" err="1"/>
              <a:t>и.п</a:t>
            </a:r>
            <a:r>
              <a:rPr lang="ru-RU" altLang="ru-RU" sz="2400" dirty="0"/>
              <a:t>., 3 - поворот головы налево, 4 - </a:t>
            </a:r>
            <a:r>
              <a:rPr lang="ru-RU" altLang="ru-RU" sz="2400" dirty="0" err="1"/>
              <a:t>и.п</a:t>
            </a:r>
            <a:r>
              <a:rPr lang="ru-RU" altLang="ru-RU" sz="2400" dirty="0"/>
              <a:t>. Повторить 6 - 8 раз. Темп медленный.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3. </a:t>
            </a:r>
            <a:r>
              <a:rPr lang="ru-RU" altLang="ru-RU" sz="2400" dirty="0" err="1"/>
              <a:t>И.п</a:t>
            </a:r>
            <a:r>
              <a:rPr lang="ru-RU" altLang="ru-RU" sz="2400" dirty="0"/>
              <a:t>. - стоя или сидя, руки на поясе. 1 - махом левую руку занести через правое плечо, голову повернуть налево. 2 - </a:t>
            </a:r>
            <a:r>
              <a:rPr lang="ru-RU" altLang="ru-RU" sz="2400" dirty="0" err="1"/>
              <a:t>и.п</a:t>
            </a:r>
            <a:r>
              <a:rPr lang="ru-RU" altLang="ru-RU" sz="2400" dirty="0"/>
              <a:t>., 3 - 4 - то же правой рукой. Повторить 4 - 6 раз. Темп медленный.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altLang="ru-RU" sz="3600" b="1" i="1" dirty="0"/>
              <a:t>Физкультминутки для снятия утомления с плечевого пояса и рук:</a:t>
            </a:r>
            <a:br>
              <a:rPr lang="ru-RU" altLang="ru-RU" sz="3600" b="1" i="1" dirty="0"/>
            </a:br>
            <a:endParaRPr lang="ru-RU" sz="3600" b="1" i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02881E-349B-4950-9B1C-13D208CB1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3200" dirty="0"/>
              <a:t>1. </a:t>
            </a:r>
            <a:r>
              <a:rPr lang="ru-RU" altLang="ru-RU" sz="3200" dirty="0" err="1"/>
              <a:t>И.п</a:t>
            </a:r>
            <a:r>
              <a:rPr lang="ru-RU" altLang="ru-RU" sz="3200" dirty="0"/>
              <a:t>. - стоя или сидя, руки на поясе. 1 - правую руку вперед, левую вверх. 2 - переменить положения рук. Повторить 3 - 4 раза, затем расслабленно опустить вниз и потрясти кистями, голову наклонить вперед. Темп средний.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200" dirty="0"/>
              <a:t>2. </a:t>
            </a:r>
            <a:r>
              <a:rPr lang="ru-RU" altLang="ru-RU" sz="3200" dirty="0" err="1"/>
              <a:t>И.п</a:t>
            </a:r>
            <a:r>
              <a:rPr lang="ru-RU" altLang="ru-RU" sz="3200" dirty="0"/>
              <a:t>. - стоя или сидя, кисти тыльной стороной на поясе. 1 - 2 - свести локти вперед, голову наклонить вперед, 3 - 4 - локти назад, прогнуться. Повторить 6 - 8 раз, затем руки вниз и потрясти расслабленно. Темп медленный.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200" dirty="0"/>
              <a:t>3. </a:t>
            </a:r>
            <a:r>
              <a:rPr lang="ru-RU" altLang="ru-RU" sz="3200" dirty="0" err="1"/>
              <a:t>И.п</a:t>
            </a:r>
            <a:r>
              <a:rPr lang="ru-RU" altLang="ru-RU" sz="3200" dirty="0"/>
              <a:t>. - сидя, руки вверх. 1 - сжать кисти в кулак, 2 - разжать кисти. Повторить 6 - 8 раз, затем руки расслабленно опустить вниз и потрясти кистями. Темп средний.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200" dirty="0"/>
              <a:t>ФМ для снятия утомления с туловища: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200" dirty="0"/>
              <a:t>1. </a:t>
            </a:r>
            <a:r>
              <a:rPr lang="ru-RU" altLang="ru-RU" sz="3200" dirty="0" err="1"/>
              <a:t>И.п</a:t>
            </a:r>
            <a:r>
              <a:rPr lang="ru-RU" altLang="ru-RU" sz="3200" dirty="0"/>
              <a:t>. - стойка ноги врозь, руки за голову. 1 - резко повернуть таз направо. 2 - резко повернуть таз налево. Во время поворотов плечевой пояс оставить неподвижным. Повторить 6 - 8 раз. Темп средний.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200" dirty="0"/>
              <a:t>2. </a:t>
            </a:r>
            <a:r>
              <a:rPr lang="ru-RU" altLang="ru-RU" sz="3200" dirty="0" err="1"/>
              <a:t>И.п</a:t>
            </a:r>
            <a:r>
              <a:rPr lang="ru-RU" altLang="ru-RU" sz="3200" dirty="0"/>
              <a:t>. - стойка ноги врозь, руки за голову. 1 - 5 - круговые движения тазом в одну сторону, 4 - 6 - то же в другую сторону, 7 - 8 - руки вниз и расслабленно потрясти кистями. Повторить 4 - 6 раз. Темп средний.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200" dirty="0"/>
              <a:t>3. </a:t>
            </a:r>
            <a:r>
              <a:rPr lang="ru-RU" altLang="ru-RU" sz="3200" dirty="0" err="1"/>
              <a:t>И.п</a:t>
            </a:r>
            <a:r>
              <a:rPr lang="ru-RU" altLang="ru-RU" sz="3200" dirty="0"/>
              <a:t>. - стойка ноги врозь. 1 - 2 - наклон вперед, правая рука скользит вдоль ноги вниз, левая, сгибаясь, вдоль тела вверх, 3 - 4 - </a:t>
            </a:r>
            <a:r>
              <a:rPr lang="ru-RU" altLang="ru-RU" sz="3200" dirty="0" err="1"/>
              <a:t>и.п</a:t>
            </a:r>
            <a:r>
              <a:rPr lang="ru-RU" altLang="ru-RU" sz="3200" dirty="0"/>
              <a:t>., 5 - 8 - то же в другую сторону. Повторить 6 - 8 раз. Темп средний.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4CB70F4-FE4F-4241-9AD3-0BD6A3F46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2902" y="418380"/>
            <a:ext cx="8291512" cy="4183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в оздоровлении школьников - Левши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FD45561-E269-4653-B5F5-5BD751ABD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3080" y="1196752"/>
            <a:ext cx="8291512" cy="6769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/>
              <a:t>      </a:t>
            </a:r>
            <a:r>
              <a:rPr lang="ru-RU" altLang="ru-RU" sz="2000" dirty="0"/>
              <a:t>В деятельности леворукого ребенка  могут быть следующие проявления его физиологических особенностей: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1. Сниженная способность зрительно-двигательных координации: дети плохо справляются с задачами на срисовывание графических изображений, особенно их последовательности; с трудом удерживают строчку при письме, чтении; как правило, имеют плохой почерк.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2. Недостатки пространственного восприятия и зрительной памяти, трудности при анализе пространственных соотношений: у левшей часто отмечается искажение формы и пропорции фигур при графическом изображении; зеркальность письма; пропуск и перестановка букв при письме; оптические ошибки, смешение на письме близких по конфигурации букв (т-п, м-л, н-к, и-н); ошибки при определении правой и левой сторон, при определении расположения предметов в пространстве (под-над, на-за и т.п.).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3. Особая стратегия переработки информации, аналитический стиль познания: для левшей характерна поэлементная работа с материалом, раскладывание его «по полочкам», на основании такого подробного анализа строится целостное представление об объекте деятельности. Этим во многом объясняется медлительность леворуких детей.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4. Слабость внимания, трудности переключения и концентрации.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5. Речевые нарушения: ошибки звуко-буквенного анализа.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13DDC787-F2A9-42C4-84EB-2941BF85AE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>
            <a:noAutofit/>
          </a:bodyPr>
          <a:lstStyle/>
          <a:p>
            <a:pPr eaLnBrk="1" hangingPunct="1"/>
            <a:r>
              <a:rPr lang="ru-RU" alt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alt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alt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оздоровления в школе</a:t>
            </a:r>
          </a:p>
        </p:txBody>
      </p:sp>
      <p:sp>
        <p:nvSpPr>
          <p:cNvPr id="10243" name="Содержимое 2">
            <a:extLst>
              <a:ext uri="{FF2B5EF4-FFF2-40B4-BE49-F238E27FC236}">
                <a16:creationId xmlns:a16="http://schemas.microsoft.com/office/drawing/2014/main" id="{E2136FC8-3409-457A-8B3F-E8D54FEC25B6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0" y="1412402"/>
            <a:ext cx="9144000" cy="5218113"/>
          </a:xfrm>
        </p:spPr>
        <p:txBody>
          <a:bodyPr>
            <a:normAutofit lnSpcReduction="10000"/>
          </a:bodyPr>
          <a:lstStyle/>
          <a:p>
            <a:pPr marL="273050" indent="-273050" eaLnBrk="1" hangingPunct="1"/>
            <a:r>
              <a:rPr lang="ru-RU" altLang="ru-RU" sz="2400" i="1" dirty="0" err="1"/>
              <a:t>Здоровьеохранительные</a:t>
            </a:r>
            <a:r>
              <a:rPr lang="ru-RU" altLang="ru-RU" sz="2400" b="1" dirty="0"/>
              <a:t> </a:t>
            </a:r>
            <a:r>
              <a:rPr lang="ru-RU" altLang="ru-RU" sz="2400" dirty="0"/>
              <a:t>– медицинские, защитно-профилактические,  технологии организации здорового и безопасного образа жизни, здорового питания (включая диетическое) и т.п.</a:t>
            </a:r>
            <a:r>
              <a:rPr lang="ru-RU" altLang="ru-RU" sz="2400" i="1" dirty="0"/>
              <a:t> </a:t>
            </a:r>
            <a:endParaRPr lang="ru-RU" altLang="ru-RU" sz="2400" dirty="0"/>
          </a:p>
          <a:p>
            <a:pPr marL="273050" indent="-273050" eaLnBrk="1" hangingPunct="1"/>
            <a:r>
              <a:rPr lang="ru-RU" altLang="ru-RU" sz="2400" i="1" dirty="0"/>
              <a:t>Организационно-педагогические -</a:t>
            </a:r>
            <a:r>
              <a:rPr lang="ru-RU" altLang="ru-RU" sz="2400" dirty="0"/>
              <a:t> технологии рациональной организации образовательного процесса.</a:t>
            </a:r>
          </a:p>
          <a:p>
            <a:pPr marL="273050" indent="-273050" eaLnBrk="1" hangingPunct="1"/>
            <a:r>
              <a:rPr lang="ru-RU" altLang="ru-RU" sz="2400" i="1" dirty="0"/>
              <a:t>Физкультурно-оздоровительные</a:t>
            </a:r>
            <a:r>
              <a:rPr lang="ru-RU" altLang="ru-RU" sz="2400" dirty="0"/>
              <a:t> - физическое воспитание, закаливание, гимнастика, массаж, аромотерапия, фитотерапия, </a:t>
            </a:r>
            <a:r>
              <a:rPr lang="ru-RU" altLang="ru-RU" sz="2400" dirty="0" err="1"/>
              <a:t>арттерапия</a:t>
            </a:r>
            <a:r>
              <a:rPr lang="ru-RU" altLang="ru-RU" sz="2400" dirty="0"/>
              <a:t>.</a:t>
            </a:r>
          </a:p>
          <a:p>
            <a:pPr marL="273050" indent="-273050" eaLnBrk="1" hangingPunct="1"/>
            <a:r>
              <a:rPr lang="ru-RU" altLang="ru-RU" sz="2400" i="1" dirty="0" err="1"/>
              <a:t>Здоровьеформирующие</a:t>
            </a:r>
            <a:r>
              <a:rPr lang="ru-RU" altLang="ru-RU" sz="2400" dirty="0"/>
              <a:t> - учебно-воспитательные технологии, которые включают программы по обучению заботе о своем здоровье и формированию культуры здоровья учащихся, т.е. </a:t>
            </a:r>
            <a:r>
              <a:rPr lang="ru-RU" altLang="ru-RU" sz="2400" i="1" dirty="0"/>
              <a:t>технологии обучения здоровью</a:t>
            </a:r>
            <a:r>
              <a:rPr lang="ru-RU" altLang="ru-RU" sz="2400" dirty="0"/>
              <a:t> и </a:t>
            </a:r>
            <a:r>
              <a:rPr lang="ru-RU" altLang="ru-RU" sz="2400" i="1" dirty="0"/>
              <a:t>воспитание культуры здоровья</a:t>
            </a:r>
            <a:r>
              <a:rPr lang="ru-RU" altLang="ru-RU" sz="24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4D39A44-291A-4B44-9A1E-4E8E25C0F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Ученическая парта или канцелярский стол?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D2B2188-746F-40CE-A259-FFEC0B393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88024" y="908050"/>
            <a:ext cx="4355976" cy="604934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     </a:t>
            </a:r>
            <a:r>
              <a:rPr lang="ru-RU" altLang="ru-RU" sz="2200" dirty="0">
                <a:latin typeface="Times New Roman" panose="02020603050405020304" pitchFamily="18" charset="0"/>
              </a:rPr>
              <a:t>Основоположник научной гигиены Федор Федорович Эрисман изучал строение тела и физиологию ребенка и на основе своих исследований сконструировал оптимальную модель ученического стола.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</a:rPr>
              <a:t>     Парты Эрисмана стали такой же неотъемлемой частью школы, как доска или мел. Оснастив все школы Советского Союза (в 1924 году) новыми деревянными партами с наклонной откидной верхней панелью, как и ожидалось, было получено снижение заболеваемости сколиозом.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</a:rPr>
              <a:t>      В начале 1980-х годов вслед за школьной формой и пионерским галстуком из школы исчезли парты: их заменили канцелярские столы. Но, как показала практика, детям сидеть за такими столами вредно: частота сколиотических искривлений увеличилась от 1.5 – 4 раз. </a:t>
            </a: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C9799940-447C-4FD4-8B36-5059F9DD3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90725"/>
            <a:ext cx="4968875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"/>
            <a:ext cx="7173181" cy="415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4365104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Методика В.Ф. Базарного обеспечивает выполнение базовых федеральных законов РФ «О гарантиях прав ребенка РФ», «Об охране здоровья граждан», «Об образовании» и запрос общества на здоровое поколение. Данная </a:t>
            </a:r>
            <a:r>
              <a:rPr lang="ru-RU" sz="2000" dirty="0" err="1"/>
              <a:t>здоровьеразвивающая</a:t>
            </a:r>
            <a:r>
              <a:rPr lang="ru-RU" sz="2000" dirty="0"/>
              <a:t> технология признана Академией медицинских наук, одобрена институтами Минздрава РФ, РАМН, РАН, имеет санитарно-эпидемиологическое заключение Минздрава РФ, а также дает гарантированный</a:t>
            </a:r>
          </a:p>
          <a:p>
            <a:pPr algn="just"/>
            <a:r>
              <a:rPr lang="ru-RU" sz="2000" dirty="0"/>
              <a:t>результат улучшения здоровья учащихся в целом.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Основные методы технологии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Режим динамической смены поз.</a:t>
            </a:r>
          </a:p>
          <a:p>
            <a:r>
              <a:rPr lang="ru-RU" dirty="0"/>
              <a:t>Упражнения на зрительную координацию.</a:t>
            </a:r>
          </a:p>
          <a:p>
            <a:r>
              <a:rPr lang="ru-RU" dirty="0"/>
              <a:t>Зрительно-</a:t>
            </a:r>
            <a:r>
              <a:rPr lang="ru-RU" dirty="0" err="1"/>
              <a:t>координаторные</a:t>
            </a:r>
            <a:r>
              <a:rPr lang="ru-RU" dirty="0"/>
              <a:t> тренажи, с</a:t>
            </a:r>
          </a:p>
          <a:p>
            <a:r>
              <a:rPr lang="ru-RU" dirty="0"/>
              <a:t>помощью опорных зрительно-двигательных</a:t>
            </a:r>
          </a:p>
          <a:p>
            <a:r>
              <a:rPr lang="ru-RU" dirty="0"/>
              <a:t>траекторий (</a:t>
            </a:r>
            <a:r>
              <a:rPr lang="ru-RU" dirty="0" err="1"/>
              <a:t>офтальмотренажеры</a:t>
            </a:r>
            <a:r>
              <a:rPr lang="ru-RU" dirty="0"/>
              <a:t>).</a:t>
            </a:r>
          </a:p>
          <a:p>
            <a:r>
              <a:rPr lang="ru-RU" dirty="0"/>
              <a:t>Упражнения на мышечно-телесную</a:t>
            </a:r>
          </a:p>
          <a:p>
            <a:r>
              <a:rPr lang="ru-RU" dirty="0"/>
              <a:t>координацию.</a:t>
            </a:r>
          </a:p>
          <a:p>
            <a:endParaRPr lang="ru-RU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43DF4E7D-63B4-45DF-B48E-284DD885A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05064"/>
            <a:ext cx="2202257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1BE097C-A7F3-448C-8128-117C9F5F3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6985000" cy="638175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altLang="ru-RU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0A5695D-E8A0-4B12-BA59-2EBE625E8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6337300"/>
          </a:xfrm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73A6C59E-E6D1-447B-A843-5210FEA6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7350"/>
            <a:ext cx="81280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динамической смены</a:t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59" y="1166018"/>
            <a:ext cx="4832373" cy="607940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Время нахождения в одной позе – 20-25 минут (действует заповедь</a:t>
            </a:r>
          </a:p>
          <a:p>
            <a:pPr marL="0" indent="0">
              <a:buNone/>
            </a:pPr>
            <a:r>
              <a:rPr lang="ru-RU" dirty="0"/>
              <a:t>Базарного «Не усади!», а также высказывание «Движение – это воздух, а</a:t>
            </a:r>
          </a:p>
          <a:p>
            <a:pPr marL="0" indent="0">
              <a:buNone/>
            </a:pPr>
            <a:r>
              <a:rPr lang="ru-RU" dirty="0"/>
              <a:t>без воздуха мы задыхаемся»).</a:t>
            </a:r>
          </a:p>
          <a:p>
            <a:r>
              <a:rPr lang="ru-RU" dirty="0"/>
              <a:t>Несколько вариантов реализации режима динамической смены поз:</a:t>
            </a:r>
          </a:p>
          <a:p>
            <a:pPr marL="0" indent="0">
              <a:buNone/>
            </a:pPr>
            <a:r>
              <a:rPr lang="ru-RU" dirty="0"/>
              <a:t>сидя, стоя, на ковре сидя, на ковре лёжа.</a:t>
            </a:r>
          </a:p>
          <a:p>
            <a:endParaRPr lang="ru-RU" dirty="0"/>
          </a:p>
          <a:p>
            <a:r>
              <a:rPr lang="ru-RU" dirty="0"/>
              <a:t>Данный режим оказывает благотворное влияние на следующие</a:t>
            </a:r>
          </a:p>
          <a:p>
            <a:pPr marL="0" indent="0">
              <a:buNone/>
            </a:pPr>
            <a:r>
              <a:rPr lang="ru-RU" dirty="0"/>
              <a:t>факторы: поддержание психической активности; физическое развитие</a:t>
            </a:r>
          </a:p>
          <a:p>
            <a:pPr marL="0" indent="0">
              <a:buNone/>
            </a:pPr>
            <a:r>
              <a:rPr lang="ru-RU" dirty="0"/>
              <a:t>здоровья; повышение уровня функционирования иммунной системы; развитие координации всех сфер (зрительно-ручной, телесно-</a:t>
            </a:r>
            <a:r>
              <a:rPr lang="ru-RU" dirty="0" err="1"/>
              <a:t>координаторной</a:t>
            </a:r>
            <a:r>
              <a:rPr lang="ru-RU" dirty="0"/>
              <a:t>, психо-эмоциональной); снижение степени низкого склонения головы.</a:t>
            </a:r>
          </a:p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EB259-A8BF-41C3-B3D5-053FAEA96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32831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74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зрительную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координацию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Реализуется принцип Базарного «Никакой преграды глазу!».</a:t>
            </a:r>
          </a:p>
          <a:p>
            <a:r>
              <a:rPr lang="ru-RU" dirty="0"/>
              <a:t>В четырех верхних углах кабинета размещаются изображения (сцены из сказок, пейзажи природы). Все вместе картины составляют единый сюжет. Средние размеры от 0,5 до 1 стандартного листа, а под каждой картинкой размещается в соответствующей последовательности одна из цифр.</a:t>
            </a:r>
          </a:p>
          <a:p>
            <a:r>
              <a:rPr lang="ru-RU" dirty="0"/>
              <a:t>Дети, стоя свободно на массажных ковриках, по команде начинают фиксировать взгляд на соответствующей цифре, картинке. </a:t>
            </a:r>
          </a:p>
          <a:p>
            <a:r>
              <a:rPr lang="ru-RU" dirty="0"/>
              <a:t>Режим счета задается в случайной последовательности и меняется через 30 секунд. Общая продолжительность</a:t>
            </a:r>
          </a:p>
          <a:p>
            <a:r>
              <a:rPr lang="ru-RU" dirty="0"/>
              <a:t>тренажа 1,5 минуты.</a:t>
            </a:r>
          </a:p>
          <a:p>
            <a:r>
              <a:rPr lang="ru-RU" dirty="0"/>
              <a:t>Можно добавить каждые 30 секунд по команде выполнять по одному физическому упражнению.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2120</Words>
  <Application>Microsoft Office PowerPoint</Application>
  <PresentationFormat>Экран (4:3)</PresentationFormat>
  <Paragraphs>104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Тема Office</vt:lpstr>
      <vt:lpstr>Оздоровительная работа в школе</vt:lpstr>
      <vt:lpstr>Здоровьесберегающая технология, по мнению В.Д. Сонькина - это</vt:lpstr>
      <vt:lpstr>Основные направления здоровьесбережения и оздоровления в школе</vt:lpstr>
      <vt:lpstr>Ученическая парта или канцелярский стол?</vt:lpstr>
      <vt:lpstr>Презентация PowerPoint</vt:lpstr>
      <vt:lpstr>Основные методы технологии </vt:lpstr>
      <vt:lpstr>Презентация PowerPoint</vt:lpstr>
      <vt:lpstr>Режим динамической смены поз </vt:lpstr>
      <vt:lpstr>Упражнения на зрительную координацию </vt:lpstr>
      <vt:lpstr>Офтальмотренажеры</vt:lpstr>
      <vt:lpstr>Презентация PowerPoint</vt:lpstr>
      <vt:lpstr>Презентация PowerPoint</vt:lpstr>
      <vt:lpstr>Здоровьеформирующие образовательные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домашних заданий </vt:lpstr>
      <vt:lpstr>Размеры мебели и ее маркировка</vt:lpstr>
      <vt:lpstr>Презентация PowerPoint</vt:lpstr>
      <vt:lpstr>Комплексы физкультминуток</vt:lpstr>
      <vt:lpstr>Физкультминутки для снятия утомления с плечевого пояса и рук: </vt:lpstr>
      <vt:lpstr>Индивидуализация в оздоровлении школьников - Левши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Оздоровительная работа в школе</dc:title>
  <dc:creator>Антон</dc:creator>
  <cp:lastModifiedBy>Зверева Марина Валентиновна</cp:lastModifiedBy>
  <cp:revision>22</cp:revision>
  <dcterms:created xsi:type="dcterms:W3CDTF">2020-09-11T19:19:22Z</dcterms:created>
  <dcterms:modified xsi:type="dcterms:W3CDTF">2021-12-15T19:16:19Z</dcterms:modified>
</cp:coreProperties>
</file>