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9944" y="275335"/>
            <a:ext cx="883729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34D8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4D8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4D8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4D8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17223" y="54864"/>
            <a:ext cx="717803" cy="80467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23" y="6606539"/>
            <a:ext cx="1007744" cy="251460"/>
          </a:xfrm>
          <a:custGeom>
            <a:avLst/>
            <a:gdLst/>
            <a:ahLst/>
            <a:cxnLst/>
            <a:rect l="l" t="t" r="r" b="b"/>
            <a:pathLst>
              <a:path w="1007744" h="251459">
                <a:moveTo>
                  <a:pt x="1007363" y="0"/>
                </a:moveTo>
                <a:lnTo>
                  <a:pt x="0" y="0"/>
                </a:lnTo>
                <a:lnTo>
                  <a:pt x="0" y="251459"/>
                </a:lnTo>
                <a:lnTo>
                  <a:pt x="1007363" y="251459"/>
                </a:lnTo>
                <a:lnTo>
                  <a:pt x="1007363" y="0"/>
                </a:lnTo>
                <a:close/>
              </a:path>
            </a:pathLst>
          </a:custGeom>
          <a:solidFill>
            <a:srgbClr val="CC33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07363" y="6606539"/>
            <a:ext cx="11184890" cy="251460"/>
          </a:xfrm>
          <a:custGeom>
            <a:avLst/>
            <a:gdLst/>
            <a:ahLst/>
            <a:cxnLst/>
            <a:rect l="l" t="t" r="r" b="b"/>
            <a:pathLst>
              <a:path w="11184890" h="251459">
                <a:moveTo>
                  <a:pt x="11184636" y="0"/>
                </a:moveTo>
                <a:lnTo>
                  <a:pt x="0" y="0"/>
                </a:lnTo>
                <a:lnTo>
                  <a:pt x="0" y="251459"/>
                </a:lnTo>
                <a:lnTo>
                  <a:pt x="11184636" y="251459"/>
                </a:lnTo>
                <a:lnTo>
                  <a:pt x="11184636" y="0"/>
                </a:lnTo>
                <a:close/>
              </a:path>
            </a:pathLst>
          </a:custGeom>
          <a:solidFill>
            <a:srgbClr val="001F5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888491"/>
            <a:ext cx="11160760" cy="36830"/>
          </a:xfrm>
          <a:custGeom>
            <a:avLst/>
            <a:gdLst/>
            <a:ahLst/>
            <a:cxnLst/>
            <a:rect l="l" t="t" r="r" b="b"/>
            <a:pathLst>
              <a:path w="11160760" h="36830">
                <a:moveTo>
                  <a:pt x="11160252" y="0"/>
                </a:moveTo>
                <a:lnTo>
                  <a:pt x="0" y="0"/>
                </a:lnTo>
                <a:lnTo>
                  <a:pt x="0" y="36575"/>
                </a:lnTo>
                <a:lnTo>
                  <a:pt x="11160252" y="36575"/>
                </a:lnTo>
                <a:lnTo>
                  <a:pt x="11160252" y="0"/>
                </a:lnTo>
                <a:close/>
              </a:path>
            </a:pathLst>
          </a:custGeom>
          <a:solidFill>
            <a:srgbClr val="D55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160252" y="888491"/>
            <a:ext cx="1031875" cy="36830"/>
          </a:xfrm>
          <a:custGeom>
            <a:avLst/>
            <a:gdLst/>
            <a:ahLst/>
            <a:cxnLst/>
            <a:rect l="l" t="t" r="r" b="b"/>
            <a:pathLst>
              <a:path w="1031875" h="36830">
                <a:moveTo>
                  <a:pt x="1031748" y="0"/>
                </a:moveTo>
                <a:lnTo>
                  <a:pt x="0" y="0"/>
                </a:lnTo>
                <a:lnTo>
                  <a:pt x="0" y="36575"/>
                </a:lnTo>
                <a:lnTo>
                  <a:pt x="1031748" y="36575"/>
                </a:lnTo>
                <a:lnTo>
                  <a:pt x="1031748" y="0"/>
                </a:lnTo>
                <a:close/>
              </a:path>
            </a:pathLst>
          </a:custGeom>
          <a:solidFill>
            <a:srgbClr val="334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9600" y="342138"/>
            <a:ext cx="841057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34D8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5932" y="1147317"/>
            <a:ext cx="6733540" cy="3714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46535" y="6465214"/>
            <a:ext cx="1663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" Type="http://schemas.openxmlformats.org/officeDocument/2006/relationships/image" Target="../media/image150.png"/><Relationship Id="rId16" Type="http://schemas.openxmlformats.org/officeDocument/2006/relationships/image" Target="../media/image164.png"/><Relationship Id="rId20" Type="http://schemas.openxmlformats.org/officeDocument/2006/relationships/image" Target="../media/image1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10" Type="http://schemas.openxmlformats.org/officeDocument/2006/relationships/image" Target="../media/image158.png"/><Relationship Id="rId19" Type="http://schemas.openxmlformats.org/officeDocument/2006/relationships/image" Target="../media/image167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" Type="http://schemas.openxmlformats.org/officeDocument/2006/relationships/image" Target="../media/image6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9" Type="http://schemas.openxmlformats.org/officeDocument/2006/relationships/image" Target="../media/image114.png"/><Relationship Id="rId21" Type="http://schemas.openxmlformats.org/officeDocument/2006/relationships/image" Target="../media/image96.png"/><Relationship Id="rId34" Type="http://schemas.openxmlformats.org/officeDocument/2006/relationships/image" Target="../media/image109.png"/><Relationship Id="rId42" Type="http://schemas.openxmlformats.org/officeDocument/2006/relationships/image" Target="../media/image117.png"/><Relationship Id="rId47" Type="http://schemas.openxmlformats.org/officeDocument/2006/relationships/image" Target="../media/image122.png"/><Relationship Id="rId50" Type="http://schemas.openxmlformats.org/officeDocument/2006/relationships/image" Target="../media/image125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6" Type="http://schemas.openxmlformats.org/officeDocument/2006/relationships/image" Target="../media/image91.png"/><Relationship Id="rId29" Type="http://schemas.openxmlformats.org/officeDocument/2006/relationships/image" Target="../media/image104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32" Type="http://schemas.openxmlformats.org/officeDocument/2006/relationships/image" Target="../media/image107.png"/><Relationship Id="rId37" Type="http://schemas.openxmlformats.org/officeDocument/2006/relationships/image" Target="../media/image112.png"/><Relationship Id="rId40" Type="http://schemas.openxmlformats.org/officeDocument/2006/relationships/image" Target="../media/image115.png"/><Relationship Id="rId45" Type="http://schemas.openxmlformats.org/officeDocument/2006/relationships/image" Target="../media/image120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36" Type="http://schemas.openxmlformats.org/officeDocument/2006/relationships/image" Target="../media/image111.png"/><Relationship Id="rId49" Type="http://schemas.openxmlformats.org/officeDocument/2006/relationships/image" Target="../media/image124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31" Type="http://schemas.openxmlformats.org/officeDocument/2006/relationships/image" Target="../media/image106.png"/><Relationship Id="rId44" Type="http://schemas.openxmlformats.org/officeDocument/2006/relationships/image" Target="../media/image119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110.png"/><Relationship Id="rId43" Type="http://schemas.openxmlformats.org/officeDocument/2006/relationships/image" Target="../media/image118.png"/><Relationship Id="rId48" Type="http://schemas.openxmlformats.org/officeDocument/2006/relationships/image" Target="../media/image123.png"/><Relationship Id="rId8" Type="http://schemas.openxmlformats.org/officeDocument/2006/relationships/image" Target="../media/image83.png"/><Relationship Id="rId51" Type="http://schemas.openxmlformats.org/officeDocument/2006/relationships/image" Target="../media/image126.png"/><Relationship Id="rId3" Type="http://schemas.openxmlformats.org/officeDocument/2006/relationships/image" Target="../media/image1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33" Type="http://schemas.openxmlformats.org/officeDocument/2006/relationships/image" Target="../media/image108.png"/><Relationship Id="rId38" Type="http://schemas.openxmlformats.org/officeDocument/2006/relationships/image" Target="../media/image113.png"/><Relationship Id="rId46" Type="http://schemas.openxmlformats.org/officeDocument/2006/relationships/image" Target="../media/image121.png"/><Relationship Id="rId20" Type="http://schemas.openxmlformats.org/officeDocument/2006/relationships/image" Target="../media/image95.png"/><Relationship Id="rId41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jp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164015" y="2711301"/>
            <a:ext cx="97320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8175">
              <a:lnSpc>
                <a:spcPct val="100000"/>
              </a:lnSpc>
              <a:spcBef>
                <a:spcPts val="100"/>
              </a:spcBef>
            </a:pPr>
            <a:r>
              <a:rPr sz="3600" b="1" u="sng" dirty="0" err="1">
                <a:solidFill>
                  <a:srgbClr val="D55C33"/>
                </a:solidFill>
                <a:latin typeface="Times New Roman"/>
                <a:cs typeface="Times New Roman"/>
              </a:rPr>
              <a:t>Физиология</a:t>
            </a:r>
            <a:r>
              <a:rPr sz="3600" b="1" u="sng" spc="-75" dirty="0">
                <a:solidFill>
                  <a:srgbClr val="D55C33"/>
                </a:solidFill>
                <a:latin typeface="Times New Roman"/>
                <a:cs typeface="Times New Roman"/>
              </a:rPr>
              <a:t> </a:t>
            </a:r>
            <a:r>
              <a:rPr sz="3600" b="1" u="sng" dirty="0">
                <a:solidFill>
                  <a:srgbClr val="D55C33"/>
                </a:solidFill>
                <a:latin typeface="Times New Roman"/>
                <a:cs typeface="Times New Roman"/>
              </a:rPr>
              <a:t>пищеварения</a:t>
            </a:r>
            <a:r>
              <a:rPr sz="3600" b="1" u="sng" spc="-60" dirty="0">
                <a:solidFill>
                  <a:srgbClr val="D55C33"/>
                </a:solidFill>
                <a:latin typeface="Times New Roman"/>
                <a:cs typeface="Times New Roman"/>
              </a:rPr>
              <a:t> </a:t>
            </a:r>
            <a:r>
              <a:rPr sz="3600" b="1" u="sng" spc="-10" dirty="0">
                <a:solidFill>
                  <a:srgbClr val="D55C33"/>
                </a:solidFill>
                <a:latin typeface="Times New Roman"/>
                <a:cs typeface="Times New Roman"/>
              </a:rPr>
              <a:t>ребенка</a:t>
            </a:r>
            <a:endParaRPr sz="3600" u="sng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468" y="3278123"/>
            <a:ext cx="3910584" cy="304952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1117" y="152400"/>
            <a:ext cx="8321802" cy="10096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7566" y="296671"/>
            <a:ext cx="7748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Функции</a:t>
            </a:r>
            <a:r>
              <a:rPr spc="-60" dirty="0"/>
              <a:t> </a:t>
            </a:r>
            <a:r>
              <a:rPr dirty="0"/>
              <a:t>микрофлоры</a:t>
            </a:r>
            <a:r>
              <a:rPr spc="-60" dirty="0"/>
              <a:t> </a:t>
            </a:r>
            <a:r>
              <a:rPr dirty="0"/>
              <a:t>ЖКТ</a:t>
            </a:r>
            <a:r>
              <a:rPr spc="-40" dirty="0"/>
              <a:t> </a:t>
            </a:r>
            <a:r>
              <a:rPr spc="-10" dirty="0"/>
              <a:t>ребенка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89226" y="925067"/>
            <a:ext cx="987996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Нормальная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микрофлора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продукты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ее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метаболизма:</a:t>
            </a:r>
            <a:endParaRPr sz="2400" dirty="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участвуют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регуляции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газового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состава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кишечника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других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полостей организма;</a:t>
            </a:r>
            <a:endParaRPr sz="24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метаболизме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белков,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углеводов,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липидов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нуклеиновых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кислот;</a:t>
            </a:r>
            <a:endParaRPr sz="2400" dirty="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2400" spc="-25" dirty="0">
                <a:latin typeface="Times New Roman"/>
                <a:cs typeface="Times New Roman"/>
              </a:rPr>
              <a:t>водно-</a:t>
            </a:r>
            <a:r>
              <a:rPr sz="2400" dirty="0">
                <a:latin typeface="Times New Roman"/>
                <a:cs typeface="Times New Roman"/>
              </a:rPr>
              <a:t>солевом</a:t>
            </a:r>
            <a:r>
              <a:rPr sz="2400" spc="5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обмене,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обеспечении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колонизационной</a:t>
            </a:r>
            <a:r>
              <a:rPr sz="2400" spc="5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резистентности, </a:t>
            </a:r>
            <a:r>
              <a:rPr sz="2400" dirty="0">
                <a:latin typeface="Times New Roman"/>
                <a:cs typeface="Times New Roman"/>
              </a:rPr>
              <a:t>предотвращая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приживление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размножение</a:t>
            </a:r>
            <a:r>
              <a:rPr sz="2400" spc="5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кишечнике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чужеродных организмов;</a:t>
            </a:r>
            <a:endParaRPr sz="2400" dirty="0">
              <a:latin typeface="Times New Roman"/>
              <a:cs typeface="Times New Roman"/>
            </a:endParaRPr>
          </a:p>
          <a:p>
            <a:pPr marL="299085" marR="635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рециркуляции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стероидных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соединений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других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макромолекул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(включая </a:t>
            </a:r>
            <a:r>
              <a:rPr sz="2400" dirty="0">
                <a:latin typeface="Times New Roman"/>
                <a:cs typeface="Times New Roman"/>
              </a:rPr>
              <a:t>лекарственные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препараты);</a:t>
            </a:r>
            <a:endParaRPr sz="2400" dirty="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детоксикации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экзогенных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эндогенных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субстратов;</a:t>
            </a:r>
            <a:endParaRPr sz="2400" dirty="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стимулируют</a:t>
            </a:r>
            <a:r>
              <a:rPr sz="2400" spc="2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рост</a:t>
            </a:r>
            <a:r>
              <a:rPr sz="2400" spc="2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клеток,</a:t>
            </a:r>
            <a:r>
              <a:rPr sz="2400" spc="2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скорость</a:t>
            </a:r>
            <a:r>
              <a:rPr sz="2400" spc="2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их</a:t>
            </a:r>
            <a:r>
              <a:rPr sz="2400" spc="2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обновления</a:t>
            </a:r>
            <a:r>
              <a:rPr sz="2400" spc="2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27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слизистых,</a:t>
            </a:r>
            <a:endParaRPr sz="2400" dirty="0">
              <a:latin typeface="Times New Roman"/>
              <a:cs typeface="Times New Roman"/>
            </a:endParaRPr>
          </a:p>
          <a:p>
            <a:pPr marL="299085" algn="just">
              <a:lnSpc>
                <a:spcPct val="100000"/>
              </a:lnSpc>
            </a:pPr>
            <a:r>
              <a:rPr sz="2400" spc="-20" dirty="0">
                <a:latin typeface="Times New Roman"/>
                <a:cs typeface="Times New Roman"/>
              </a:rPr>
              <a:t>перистальтику,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влияют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количество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потребляемой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пищи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т.д.</a:t>
            </a:r>
            <a:endParaRPr sz="2400" dirty="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выполняют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иммуногенную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функцию</a:t>
            </a:r>
            <a:endParaRPr sz="2400" dirty="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служат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источником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энергии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(образование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жирных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кислот);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2" y="925067"/>
            <a:ext cx="2083308" cy="56067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189226" y="6074514"/>
            <a:ext cx="892238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400" dirty="0">
                <a:latin typeface="Wingdings"/>
                <a:cs typeface="Wingdings"/>
              </a:rPr>
              <a:t></a:t>
            </a:r>
            <a:r>
              <a:rPr sz="2400" dirty="0">
                <a:latin typeface="Times New Roman"/>
                <a:cs typeface="Times New Roman"/>
              </a:rPr>
              <a:t>продуцируют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разнообразные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биологически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активные</a:t>
            </a:r>
            <a:r>
              <a:rPr sz="2400" spc="-10" dirty="0">
                <a:latin typeface="Times New Roman"/>
                <a:cs typeface="Times New Roman"/>
              </a:rPr>
              <a:t> соединения.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68811" y="6465214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10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036" y="147828"/>
            <a:ext cx="8894825" cy="10096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9944" y="275335"/>
            <a:ext cx="8323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Дисбактериоз.</a:t>
            </a:r>
            <a:r>
              <a:rPr spc="-35" dirty="0"/>
              <a:t> </a:t>
            </a:r>
            <a:r>
              <a:rPr dirty="0"/>
              <a:t>Лечение.</a:t>
            </a:r>
            <a:r>
              <a:rPr spc="-35" dirty="0"/>
              <a:t> </a:t>
            </a:r>
            <a:r>
              <a:rPr spc="-10" dirty="0"/>
              <a:t>Профилактика.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731" y="1775447"/>
            <a:ext cx="2385822" cy="9502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5764" y="1992248"/>
            <a:ext cx="1661795" cy="47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89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Основные</a:t>
            </a:r>
            <a:r>
              <a:rPr sz="16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формы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789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проявления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1000" y="2711195"/>
            <a:ext cx="5138420" cy="3568700"/>
            <a:chOff x="381000" y="2711195"/>
            <a:chExt cx="5138420" cy="35687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2711195"/>
              <a:ext cx="249212" cy="5402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2" y="2933687"/>
              <a:ext cx="4904994" cy="6195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000" y="2711195"/>
              <a:ext cx="249212" cy="148818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172" y="3759695"/>
              <a:ext cx="4871466" cy="8618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000" y="2711195"/>
              <a:ext cx="249212" cy="24787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4172" y="4828031"/>
              <a:ext cx="4831842" cy="7063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000" y="2711195"/>
              <a:ext cx="249212" cy="330784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4172" y="5740907"/>
              <a:ext cx="4770882" cy="53874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60908" y="3087116"/>
            <a:ext cx="4771390" cy="2925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695" indent="-212725" algn="just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227329" algn="l"/>
              </a:tabLst>
            </a:pPr>
            <a:r>
              <a:rPr sz="1600" b="1" dirty="0">
                <a:latin typeface="Calibri"/>
                <a:cs typeface="Calibri"/>
              </a:rPr>
              <a:t>нарушение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иммунного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статуса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arenR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arenR"/>
            </a:pPr>
            <a:endParaRPr sz="1600">
              <a:latin typeface="Calibri"/>
              <a:cs typeface="Calibri"/>
            </a:endParaRPr>
          </a:p>
          <a:p>
            <a:pPr marL="21590" marR="5080" algn="just">
              <a:lnSpc>
                <a:spcPct val="91600"/>
              </a:lnSpc>
              <a:buAutoNum type="arabicParenR"/>
              <a:tabLst>
                <a:tab pos="301625" algn="l"/>
              </a:tabLst>
            </a:pPr>
            <a:r>
              <a:rPr sz="1600" b="1" dirty="0">
                <a:latin typeface="Calibri"/>
                <a:cs typeface="Calibri"/>
              </a:rPr>
              <a:t>нарушение</a:t>
            </a:r>
            <a:r>
              <a:rPr sz="1600" b="1" spc="4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пищеварения</a:t>
            </a:r>
            <a:r>
              <a:rPr sz="1600" b="1" spc="4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4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усвояемости</a:t>
            </a:r>
            <a:r>
              <a:rPr sz="1600" b="1" spc="4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пищи, </a:t>
            </a:r>
            <a:r>
              <a:rPr sz="1600" b="1" dirty="0">
                <a:latin typeface="Calibri"/>
                <a:cs typeface="Calibri"/>
              </a:rPr>
              <a:t>характеризующееся</a:t>
            </a:r>
            <a:r>
              <a:rPr sz="1600" b="1" spc="445" dirty="0">
                <a:latin typeface="Calibri"/>
                <a:cs typeface="Calibri"/>
              </a:rPr>
              <a:t>   </a:t>
            </a:r>
            <a:r>
              <a:rPr sz="1600" b="1" dirty="0">
                <a:latin typeface="Calibri"/>
                <a:cs typeface="Calibri"/>
              </a:rPr>
              <a:t>отсутствием</a:t>
            </a:r>
            <a:r>
              <a:rPr sz="1600" b="1" spc="450" dirty="0">
                <a:latin typeface="Calibri"/>
                <a:cs typeface="Calibri"/>
              </a:rPr>
              <a:t>   </a:t>
            </a:r>
            <a:r>
              <a:rPr sz="1600" b="1" dirty="0">
                <a:latin typeface="Calibri"/>
                <a:cs typeface="Calibri"/>
              </a:rPr>
              <a:t>аппетита</a:t>
            </a:r>
            <a:r>
              <a:rPr sz="1600" b="1" spc="445" dirty="0">
                <a:latin typeface="Calibri"/>
                <a:cs typeface="Calibri"/>
              </a:rPr>
              <a:t>   </a:t>
            </a:r>
            <a:r>
              <a:rPr sz="1600" b="1" spc="-50" dirty="0">
                <a:latin typeface="Calibri"/>
                <a:cs typeface="Calibri"/>
              </a:rPr>
              <a:t>и </a:t>
            </a:r>
            <a:r>
              <a:rPr sz="1600" b="1" spc="-10" dirty="0">
                <a:latin typeface="Calibri"/>
                <a:cs typeface="Calibri"/>
              </a:rPr>
              <a:t>снижением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синтеза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витаминов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группы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В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arenR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rabicParenR"/>
            </a:pPr>
            <a:endParaRPr sz="1200">
              <a:latin typeface="Calibri"/>
              <a:cs typeface="Calibri"/>
            </a:endParaRPr>
          </a:p>
          <a:p>
            <a:pPr marL="17145" marR="40640" algn="just">
              <a:lnSpc>
                <a:spcPts val="1750"/>
              </a:lnSpc>
              <a:buAutoNum type="arabicParenR"/>
              <a:tabLst>
                <a:tab pos="258445" algn="l"/>
              </a:tabLst>
            </a:pPr>
            <a:r>
              <a:rPr sz="1600" b="1" dirty="0">
                <a:latin typeface="Calibri"/>
                <a:cs typeface="Calibri"/>
              </a:rPr>
              <a:t>снижение</a:t>
            </a:r>
            <a:r>
              <a:rPr sz="1600" b="1" spc="1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толерантности</a:t>
            </a:r>
            <a:r>
              <a:rPr sz="1600" b="1" spc="1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слизистой</a:t>
            </a:r>
            <a:r>
              <a:rPr sz="1600" b="1" spc="1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кишечника</a:t>
            </a:r>
            <a:r>
              <a:rPr sz="1600" b="1" spc="135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к </a:t>
            </a:r>
            <a:r>
              <a:rPr sz="1600" b="1" dirty="0">
                <a:latin typeface="Calibri"/>
                <a:cs typeface="Calibri"/>
              </a:rPr>
              <a:t>действию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патогенной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микрофлоры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arenR"/>
            </a:pPr>
            <a:endParaRPr sz="2300">
              <a:latin typeface="Calibri"/>
              <a:cs typeface="Calibri"/>
            </a:endParaRPr>
          </a:p>
          <a:p>
            <a:pPr marL="451484" indent="-439420" algn="just">
              <a:lnSpc>
                <a:spcPct val="100000"/>
              </a:lnSpc>
              <a:buAutoNum type="arabicParenR"/>
              <a:tabLst>
                <a:tab pos="452120" algn="l"/>
              </a:tabLst>
            </a:pPr>
            <a:r>
              <a:rPr sz="1600" b="1" dirty="0">
                <a:latin typeface="Calibri"/>
                <a:cs typeface="Calibri"/>
              </a:rPr>
              <a:t>снижение</a:t>
            </a:r>
            <a:r>
              <a:rPr sz="1600" b="1" spc="310" dirty="0">
                <a:latin typeface="Calibri"/>
                <a:cs typeface="Calibri"/>
              </a:rPr>
              <a:t>   </a:t>
            </a:r>
            <a:r>
              <a:rPr sz="1600" b="1" dirty="0">
                <a:latin typeface="Calibri"/>
                <a:cs typeface="Calibri"/>
              </a:rPr>
              <a:t>детоксикационной</a:t>
            </a:r>
            <a:r>
              <a:rPr sz="1600" b="1" spc="310" dirty="0">
                <a:latin typeface="Calibri"/>
                <a:cs typeface="Calibri"/>
              </a:rPr>
              <a:t>   </a:t>
            </a:r>
            <a:r>
              <a:rPr sz="1600" b="1" spc="-10" dirty="0">
                <a:latin typeface="Calibri"/>
                <a:cs typeface="Calibri"/>
              </a:rPr>
              <a:t>способности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34340" y="839724"/>
            <a:ext cx="5200650" cy="1043305"/>
            <a:chOff x="434340" y="839724"/>
            <a:chExt cx="5200650" cy="1043305"/>
          </a:xfrm>
        </p:grpSpPr>
        <p:sp>
          <p:nvSpPr>
            <p:cNvPr id="18" name="object 18"/>
            <p:cNvSpPr/>
            <p:nvPr/>
          </p:nvSpPr>
          <p:spPr>
            <a:xfrm>
              <a:off x="505206" y="968502"/>
              <a:ext cx="5049520" cy="685800"/>
            </a:xfrm>
            <a:custGeom>
              <a:avLst/>
              <a:gdLst/>
              <a:ahLst/>
              <a:cxnLst/>
              <a:rect l="l" t="t" r="r" b="b"/>
              <a:pathLst>
                <a:path w="5049520" h="685800">
                  <a:moveTo>
                    <a:pt x="4934711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3" y="615987"/>
                  </a:lnTo>
                  <a:lnTo>
                    <a:pt x="33480" y="652319"/>
                  </a:lnTo>
                  <a:lnTo>
                    <a:pt x="69812" y="676816"/>
                  </a:lnTo>
                  <a:lnTo>
                    <a:pt x="114300" y="685800"/>
                  </a:lnTo>
                  <a:lnTo>
                    <a:pt x="4934711" y="685800"/>
                  </a:lnTo>
                  <a:lnTo>
                    <a:pt x="4979199" y="676816"/>
                  </a:lnTo>
                  <a:lnTo>
                    <a:pt x="5015531" y="652319"/>
                  </a:lnTo>
                  <a:lnTo>
                    <a:pt x="5040028" y="615987"/>
                  </a:lnTo>
                  <a:lnTo>
                    <a:pt x="5049011" y="571500"/>
                  </a:lnTo>
                  <a:lnTo>
                    <a:pt x="5049011" y="114300"/>
                  </a:lnTo>
                  <a:lnTo>
                    <a:pt x="5040028" y="69812"/>
                  </a:lnTo>
                  <a:lnTo>
                    <a:pt x="5015531" y="33480"/>
                  </a:lnTo>
                  <a:lnTo>
                    <a:pt x="4979199" y="8983"/>
                  </a:lnTo>
                  <a:lnTo>
                    <a:pt x="49347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5206" y="968502"/>
              <a:ext cx="5049520" cy="685800"/>
            </a:xfrm>
            <a:custGeom>
              <a:avLst/>
              <a:gdLst/>
              <a:ahLst/>
              <a:cxnLst/>
              <a:rect l="l" t="t" r="r" b="b"/>
              <a:pathLst>
                <a:path w="5049520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4934711" y="0"/>
                  </a:lnTo>
                  <a:lnTo>
                    <a:pt x="4979199" y="8983"/>
                  </a:lnTo>
                  <a:lnTo>
                    <a:pt x="5015531" y="33480"/>
                  </a:lnTo>
                  <a:lnTo>
                    <a:pt x="5040028" y="69812"/>
                  </a:lnTo>
                  <a:lnTo>
                    <a:pt x="5049011" y="114300"/>
                  </a:lnTo>
                  <a:lnTo>
                    <a:pt x="5049011" y="571500"/>
                  </a:lnTo>
                  <a:lnTo>
                    <a:pt x="5040028" y="615987"/>
                  </a:lnTo>
                  <a:lnTo>
                    <a:pt x="5015531" y="652319"/>
                  </a:lnTo>
                  <a:lnTo>
                    <a:pt x="4979199" y="676816"/>
                  </a:lnTo>
                  <a:lnTo>
                    <a:pt x="4934711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38100">
              <a:solidFill>
                <a:srgbClr val="334D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4340" y="839724"/>
              <a:ext cx="2312670" cy="6774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25851" y="839724"/>
              <a:ext cx="555498" cy="67741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60191" y="839724"/>
              <a:ext cx="1770126" cy="6774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09160" y="839724"/>
              <a:ext cx="925830" cy="67741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4340" y="1205484"/>
              <a:ext cx="1966722" cy="67741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78735" y="1205484"/>
              <a:ext cx="2643378" cy="6774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19016" y="1205484"/>
              <a:ext cx="479285" cy="67741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17626" y="921765"/>
            <a:ext cx="48228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204085" algn="l"/>
                <a:tab pos="2638425" algn="l"/>
                <a:tab pos="4287520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Дисбактериоз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состояние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при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нарушении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нормобиоценоза.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024628" y="885444"/>
            <a:ext cx="6155690" cy="1984375"/>
            <a:chOff x="5024628" y="885444"/>
            <a:chExt cx="6155690" cy="198437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24628" y="1379220"/>
              <a:ext cx="1757172" cy="149047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082790" y="904494"/>
              <a:ext cx="4078604" cy="685800"/>
            </a:xfrm>
            <a:custGeom>
              <a:avLst/>
              <a:gdLst/>
              <a:ahLst/>
              <a:cxnLst/>
              <a:rect l="l" t="t" r="r" b="b"/>
              <a:pathLst>
                <a:path w="4078604" h="685800">
                  <a:moveTo>
                    <a:pt x="3963924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3" y="615987"/>
                  </a:lnTo>
                  <a:lnTo>
                    <a:pt x="33480" y="652319"/>
                  </a:lnTo>
                  <a:lnTo>
                    <a:pt x="69812" y="676816"/>
                  </a:lnTo>
                  <a:lnTo>
                    <a:pt x="114300" y="685800"/>
                  </a:lnTo>
                  <a:lnTo>
                    <a:pt x="3963924" y="685800"/>
                  </a:lnTo>
                  <a:lnTo>
                    <a:pt x="4008411" y="676816"/>
                  </a:lnTo>
                  <a:lnTo>
                    <a:pt x="4044743" y="652319"/>
                  </a:lnTo>
                  <a:lnTo>
                    <a:pt x="4069240" y="615987"/>
                  </a:lnTo>
                  <a:lnTo>
                    <a:pt x="4078224" y="571500"/>
                  </a:lnTo>
                  <a:lnTo>
                    <a:pt x="4078224" y="114300"/>
                  </a:lnTo>
                  <a:lnTo>
                    <a:pt x="4069240" y="69812"/>
                  </a:lnTo>
                  <a:lnTo>
                    <a:pt x="4044743" y="33480"/>
                  </a:lnTo>
                  <a:lnTo>
                    <a:pt x="4008411" y="8983"/>
                  </a:lnTo>
                  <a:lnTo>
                    <a:pt x="3963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82790" y="904494"/>
              <a:ext cx="4078604" cy="685800"/>
            </a:xfrm>
            <a:custGeom>
              <a:avLst/>
              <a:gdLst/>
              <a:ahLst/>
              <a:cxnLst/>
              <a:rect l="l" t="t" r="r" b="b"/>
              <a:pathLst>
                <a:path w="4078604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3963924" y="0"/>
                  </a:lnTo>
                  <a:lnTo>
                    <a:pt x="4008411" y="8983"/>
                  </a:lnTo>
                  <a:lnTo>
                    <a:pt x="4044743" y="33480"/>
                  </a:lnTo>
                  <a:lnTo>
                    <a:pt x="4069240" y="69812"/>
                  </a:lnTo>
                  <a:lnTo>
                    <a:pt x="4078224" y="114300"/>
                  </a:lnTo>
                  <a:lnTo>
                    <a:pt x="4078224" y="571500"/>
                  </a:lnTo>
                  <a:lnTo>
                    <a:pt x="4069240" y="615987"/>
                  </a:lnTo>
                  <a:lnTo>
                    <a:pt x="4044743" y="652319"/>
                  </a:lnTo>
                  <a:lnTo>
                    <a:pt x="4008411" y="676816"/>
                  </a:lnTo>
                  <a:lnTo>
                    <a:pt x="3963924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38100">
              <a:solidFill>
                <a:srgbClr val="334D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68768" y="958596"/>
              <a:ext cx="2913126" cy="67741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467094" y="905569"/>
            <a:ext cx="5490210" cy="249237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399540" algn="just">
              <a:lnSpc>
                <a:spcPct val="100000"/>
              </a:lnSpc>
              <a:spcBef>
                <a:spcPts val="1165"/>
              </a:spcBef>
            </a:pPr>
            <a:r>
              <a:rPr sz="2400" dirty="0">
                <a:latin typeface="Times New Roman"/>
                <a:cs typeface="Times New Roman"/>
              </a:rPr>
              <a:t>Решение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проблемы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70"/>
              </a:spcBef>
              <a:buFont typeface="Wingdings"/>
              <a:buChar char=""/>
              <a:tabLst>
                <a:tab pos="355600" algn="l"/>
                <a:tab pos="3528695" algn="l"/>
              </a:tabLst>
            </a:pP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Использование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лекарственных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препаратов,</a:t>
            </a:r>
            <a:r>
              <a:rPr sz="2400" spc="450" dirty="0">
                <a:solidFill>
                  <a:srgbClr val="334D8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биологически</a:t>
            </a:r>
            <a:r>
              <a:rPr sz="2400" spc="445" dirty="0">
                <a:solidFill>
                  <a:srgbClr val="334D80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активных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пищевых</a:t>
            </a:r>
            <a:r>
              <a:rPr sz="2400" spc="275" dirty="0">
                <a:solidFill>
                  <a:srgbClr val="334D80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добавок,</a:t>
            </a:r>
            <a:r>
              <a:rPr sz="2400" spc="270" dirty="0">
                <a:solidFill>
                  <a:srgbClr val="334D80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диетических</a:t>
            </a:r>
            <a:r>
              <a:rPr sz="2400" spc="275" dirty="0">
                <a:solidFill>
                  <a:srgbClr val="334D80"/>
                </a:solidFill>
                <a:latin typeface="Times New Roman"/>
                <a:cs typeface="Times New Roman"/>
              </a:rPr>
              <a:t>   </a:t>
            </a:r>
            <a:r>
              <a:rPr sz="2400" spc="-50" dirty="0">
                <a:solidFill>
                  <a:srgbClr val="334D80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лечебно-профилактических</a:t>
            </a:r>
            <a:endParaRPr sz="24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кисломолочных</a:t>
            </a:r>
            <a:r>
              <a:rPr sz="2400" spc="45" dirty="0">
                <a:solidFill>
                  <a:srgbClr val="334D8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продуктов</a:t>
            </a:r>
            <a:r>
              <a:rPr sz="2400" spc="55" dirty="0">
                <a:solidFill>
                  <a:srgbClr val="334D8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на</a:t>
            </a:r>
            <a:r>
              <a:rPr sz="2400" spc="60" dirty="0">
                <a:solidFill>
                  <a:srgbClr val="334D80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основе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09993" y="3372104"/>
            <a:ext cx="17919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Lactobacillus, Streptococcus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141968" y="3372104"/>
            <a:ext cx="28136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611755" algn="l"/>
              </a:tabLst>
            </a:pP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Bifidobacterium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2299335" algn="l"/>
              </a:tabLst>
            </a:pP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животного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34D80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763005" y="4568190"/>
            <a:ext cx="6109970" cy="1938655"/>
          </a:xfrm>
          <a:custGeom>
            <a:avLst/>
            <a:gdLst/>
            <a:ahLst/>
            <a:cxnLst/>
            <a:rect l="l" t="t" r="r" b="b"/>
            <a:pathLst>
              <a:path w="6109970" h="1938654">
                <a:moveTo>
                  <a:pt x="0" y="1938527"/>
                </a:moveTo>
                <a:lnTo>
                  <a:pt x="6109715" y="1938527"/>
                </a:lnTo>
                <a:lnTo>
                  <a:pt x="6109715" y="0"/>
                </a:lnTo>
                <a:lnTo>
                  <a:pt x="0" y="0"/>
                </a:lnTo>
                <a:lnTo>
                  <a:pt x="0" y="1938527"/>
                </a:lnTo>
                <a:close/>
              </a:path>
            </a:pathLst>
          </a:custGeom>
          <a:ln w="38099">
            <a:solidFill>
              <a:srgbClr val="334D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854319" y="3983018"/>
            <a:ext cx="5939155" cy="2096135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968375" algn="just">
              <a:lnSpc>
                <a:spcPct val="100000"/>
              </a:lnSpc>
              <a:spcBef>
                <a:spcPts val="1050"/>
              </a:spcBef>
            </a:pP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человеческого</a:t>
            </a:r>
            <a:r>
              <a:rPr sz="2400" spc="-8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происхождения.</a:t>
            </a:r>
            <a:endParaRPr sz="2400">
              <a:latin typeface="Times New Roman"/>
              <a:cs typeface="Times New Roman"/>
            </a:endParaRPr>
          </a:p>
          <a:p>
            <a:pPr marL="342900" marR="5080" indent="-343535" algn="just">
              <a:lnSpc>
                <a:spcPct val="100000"/>
              </a:lnSpc>
              <a:spcBef>
                <a:spcPts val="950"/>
              </a:spcBef>
              <a:buFont typeface="Wingdings"/>
              <a:buChar char=""/>
              <a:tabLst>
                <a:tab pos="343535" algn="l"/>
                <a:tab pos="2268855" algn="l"/>
                <a:tab pos="4612005" algn="l"/>
              </a:tabLst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Главное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назначение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массового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употребления</a:t>
            </a:r>
            <a:r>
              <a:rPr sz="24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кисломолочных</a:t>
            </a:r>
            <a:r>
              <a:rPr sz="24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продуктов</a:t>
            </a:r>
            <a:r>
              <a:rPr sz="24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334D80"/>
                </a:solidFill>
                <a:latin typeface="Times New Roman"/>
                <a:cs typeface="Times New Roman"/>
              </a:rPr>
              <a:t>-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подавление</a:t>
            </a:r>
            <a:r>
              <a:rPr sz="2400" spc="545" dirty="0">
                <a:solidFill>
                  <a:srgbClr val="334D80"/>
                </a:solidFill>
                <a:latin typeface="Times New Roman"/>
                <a:cs typeface="Times New Roman"/>
              </a:rPr>
              <a:t>   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кишечных</a:t>
            </a:r>
            <a:r>
              <a:rPr sz="2400" spc="550" dirty="0">
                <a:solidFill>
                  <a:srgbClr val="334D80"/>
                </a:solidFill>
                <a:latin typeface="Times New Roman"/>
                <a:cs typeface="Times New Roman"/>
              </a:rPr>
              <a:t>    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гнилостных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бактерий,</a:t>
            </a:r>
            <a:r>
              <a:rPr sz="2400" spc="265" dirty="0">
                <a:solidFill>
                  <a:srgbClr val="334D80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ликвидация</a:t>
            </a:r>
            <a:r>
              <a:rPr sz="2400" spc="285" dirty="0">
                <a:solidFill>
                  <a:srgbClr val="334D80"/>
                </a:solidFill>
                <a:latin typeface="Times New Roman"/>
                <a:cs typeface="Times New Roman"/>
              </a:rPr>
              <a:t>   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дисбиотических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0908" y="6016625"/>
            <a:ext cx="12598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10" dirty="0">
                <a:latin typeface="Calibri"/>
                <a:cs typeface="Calibri"/>
              </a:rPr>
              <a:t>микрофлоры.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84772" y="6086651"/>
            <a:ext cx="512254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нарушений</a:t>
            </a:r>
            <a:r>
              <a:rPr sz="2400" spc="-8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в</a:t>
            </a:r>
            <a:r>
              <a:rPr sz="2400" spc="-5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пищеварительном</a:t>
            </a:r>
            <a:r>
              <a:rPr sz="2400" spc="-3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тракте.</a:t>
            </a:r>
            <a:endParaRPr sz="2400">
              <a:latin typeface="Times New Roman"/>
              <a:cs typeface="Times New Roman"/>
            </a:endParaRPr>
          </a:p>
          <a:p>
            <a:pPr marR="36830" algn="r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327" y="214884"/>
            <a:ext cx="8984742" cy="10096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Лечение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профилактика</a:t>
            </a:r>
            <a:r>
              <a:rPr spc="-70" dirty="0"/>
              <a:t> </a:t>
            </a:r>
            <a:r>
              <a:rPr spc="-10" dirty="0"/>
              <a:t>дисбактериоза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9794">
              <a:lnSpc>
                <a:spcPct val="100000"/>
              </a:lnSpc>
              <a:spcBef>
                <a:spcPts val="95"/>
              </a:spcBef>
            </a:pPr>
            <a:r>
              <a:rPr dirty="0"/>
              <a:t>7</a:t>
            </a:r>
            <a:r>
              <a:rPr spc="-90" dirty="0"/>
              <a:t> </a:t>
            </a:r>
            <a:r>
              <a:rPr dirty="0"/>
              <a:t>классов</a:t>
            </a:r>
            <a:r>
              <a:rPr spc="-65" dirty="0"/>
              <a:t> </a:t>
            </a:r>
            <a:r>
              <a:rPr spc="-10" dirty="0"/>
              <a:t>пробиотических</a:t>
            </a:r>
            <a:r>
              <a:rPr spc="-65" dirty="0"/>
              <a:t> </a:t>
            </a:r>
            <a:r>
              <a:rPr spc="-10" dirty="0"/>
              <a:t>препаратов:</a:t>
            </a:r>
          </a:p>
          <a:p>
            <a:pPr marL="12700" marR="5080" indent="69850">
              <a:lnSpc>
                <a:spcPct val="100000"/>
              </a:lnSpc>
              <a:buAutoNum type="arabicParenR"/>
              <a:tabLst>
                <a:tab pos="650875" algn="l"/>
                <a:tab pos="651510" algn="l"/>
                <a:tab pos="2588260" algn="l"/>
                <a:tab pos="4338320" algn="l"/>
                <a:tab pos="5478145" algn="l"/>
              </a:tabLst>
            </a:pP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классические</a:t>
            </a: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пробиотики</a:t>
            </a: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b="0" spc="-40" dirty="0">
                <a:solidFill>
                  <a:srgbClr val="334D80"/>
                </a:solidFill>
                <a:latin typeface="Times New Roman"/>
                <a:cs typeface="Times New Roman"/>
              </a:rPr>
              <a:t>(коли-</a:t>
            </a:r>
            <a:r>
              <a:rPr b="0" spc="-50" dirty="0">
                <a:solidFill>
                  <a:srgbClr val="334D80"/>
                </a:solidFill>
                <a:latin typeface="Times New Roman"/>
                <a:cs typeface="Times New Roman"/>
              </a:rPr>
              <a:t>,</a:t>
            </a: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b="0" spc="-20" dirty="0">
                <a:solidFill>
                  <a:srgbClr val="334D80"/>
                </a:solidFill>
                <a:latin typeface="Times New Roman"/>
                <a:cs typeface="Times New Roman"/>
              </a:rPr>
              <a:t>бифидум-</a:t>
            </a:r>
            <a:r>
              <a:rPr b="0" spc="-50" dirty="0">
                <a:solidFill>
                  <a:srgbClr val="334D80"/>
                </a:solidFill>
                <a:latin typeface="Times New Roman"/>
                <a:cs typeface="Times New Roman"/>
              </a:rPr>
              <a:t>, </a:t>
            </a: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лактобактерин);</a:t>
            </a:r>
          </a:p>
          <a:p>
            <a:pPr marL="410209" indent="-398145">
              <a:lnSpc>
                <a:spcPct val="100000"/>
              </a:lnSpc>
              <a:buAutoNum type="arabicParenR"/>
              <a:tabLst>
                <a:tab pos="410209" algn="l"/>
                <a:tab pos="410845" algn="l"/>
                <a:tab pos="3406775" algn="l"/>
                <a:tab pos="5074285" algn="l"/>
              </a:tabLst>
            </a:pP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самоэлиминирующиеся</a:t>
            </a: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антагонисты</a:t>
            </a: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(бактисубтил,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биоспорин,</a:t>
            </a:r>
            <a:r>
              <a:rPr b="0" spc="-6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споробакт);</a:t>
            </a:r>
          </a:p>
          <a:p>
            <a:pPr marL="12700" marR="6350">
              <a:lnSpc>
                <a:spcPct val="100000"/>
              </a:lnSpc>
              <a:buAutoNum type="arabicParenR" startAt="3"/>
              <a:tabLst>
                <a:tab pos="372745" algn="l"/>
                <a:tab pos="4202430" algn="l"/>
              </a:tabLst>
            </a:pP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комбинированные</a:t>
            </a:r>
            <a:r>
              <a:rPr b="0" spc="9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пробиотики</a:t>
            </a: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	(бифилонг,</a:t>
            </a:r>
            <a:r>
              <a:rPr b="0" spc="10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бификол, </a:t>
            </a: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аципол,</a:t>
            </a:r>
            <a:r>
              <a:rPr b="0" spc="-11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линекс,</a:t>
            </a:r>
            <a:r>
              <a:rPr b="0" spc="-9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биобактон,</a:t>
            </a:r>
            <a:r>
              <a:rPr b="0" spc="-10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кипацид);</a:t>
            </a:r>
          </a:p>
          <a:p>
            <a:pPr marL="12700" marR="6985">
              <a:lnSpc>
                <a:spcPct val="100000"/>
              </a:lnSpc>
              <a:buAutoNum type="arabicParenR" startAt="3"/>
              <a:tabLst>
                <a:tab pos="375285" algn="l"/>
                <a:tab pos="375920" algn="l"/>
                <a:tab pos="3128010" algn="l"/>
                <a:tab pos="3530600" algn="l"/>
                <a:tab pos="4720590" algn="l"/>
                <a:tab pos="5635625" algn="l"/>
              </a:tabLst>
            </a:pP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иммобилизированные</a:t>
            </a: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b="0" spc="-25" dirty="0">
                <a:solidFill>
                  <a:srgbClr val="334D80"/>
                </a:solidFill>
                <a:latin typeface="Times New Roman"/>
                <a:cs typeface="Times New Roman"/>
              </a:rPr>
              <a:t>на</a:t>
            </a: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сорбенте</a:t>
            </a: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живые</a:t>
            </a: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бактерии </a:t>
            </a:r>
            <a:r>
              <a:rPr b="0" spc="-20" dirty="0">
                <a:solidFill>
                  <a:srgbClr val="334D80"/>
                </a:solidFill>
                <a:latin typeface="Times New Roman"/>
                <a:cs typeface="Times New Roman"/>
              </a:rPr>
              <a:t>(бифидумбактерин-</a:t>
            </a: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форте);</a:t>
            </a:r>
          </a:p>
          <a:p>
            <a:pPr marL="315595" indent="-303530">
              <a:lnSpc>
                <a:spcPct val="100000"/>
              </a:lnSpc>
              <a:buAutoNum type="arabicParenR" startAt="3"/>
              <a:tabLst>
                <a:tab pos="316230" algn="l"/>
              </a:tabLst>
            </a:pPr>
            <a:r>
              <a:rPr b="0" spc="-20" dirty="0">
                <a:solidFill>
                  <a:srgbClr val="334D80"/>
                </a:solidFill>
                <a:latin typeface="Times New Roman"/>
                <a:cs typeface="Times New Roman"/>
              </a:rPr>
              <a:t>комбинированные</a:t>
            </a:r>
            <a:r>
              <a:rPr b="0" spc="-6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с</a:t>
            </a:r>
            <a:r>
              <a:rPr b="0" spc="-5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лизоцимом</a:t>
            </a:r>
            <a:r>
              <a:rPr b="0" spc="-5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(бифилиз);</a:t>
            </a:r>
          </a:p>
          <a:p>
            <a:pPr marL="451484" indent="-439420">
              <a:lnSpc>
                <a:spcPct val="100000"/>
              </a:lnSpc>
              <a:buAutoNum type="arabicParenR" startAt="3"/>
              <a:tabLst>
                <a:tab pos="451484" algn="l"/>
                <a:tab pos="452120" algn="l"/>
                <a:tab pos="1910080" algn="l"/>
                <a:tab pos="2208530" algn="l"/>
                <a:tab pos="3561079" algn="l"/>
                <a:tab pos="5287645" algn="l"/>
              </a:tabLst>
            </a:pP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препараты</a:t>
            </a: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b="0" spc="-50" dirty="0">
                <a:solidFill>
                  <a:srgbClr val="334D80"/>
                </a:solidFill>
                <a:latin typeface="Times New Roman"/>
                <a:cs typeface="Times New Roman"/>
              </a:rPr>
              <a:t>-</a:t>
            </a: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продукты</a:t>
            </a: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метаболизма</a:t>
            </a:r>
            <a:r>
              <a:rPr b="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b="0" spc="-10" dirty="0">
                <a:solidFill>
                  <a:srgbClr val="334D80"/>
                </a:solidFill>
                <a:latin typeface="Times New Roman"/>
                <a:cs typeface="Times New Roman"/>
              </a:rPr>
              <a:t>нормальной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5932" y="4836033"/>
            <a:ext cx="5542915" cy="103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334D80"/>
                </a:solidFill>
                <a:latin typeface="Times New Roman"/>
                <a:cs typeface="Times New Roman"/>
              </a:rPr>
              <a:t>микрофлоры</a:t>
            </a:r>
            <a:r>
              <a:rPr sz="2200" spc="-20" dirty="0">
                <a:solidFill>
                  <a:srgbClr val="334D80"/>
                </a:solidFill>
                <a:latin typeface="Times New Roman"/>
                <a:cs typeface="Times New Roman"/>
              </a:rPr>
              <a:t> (хилак-</a:t>
            </a:r>
            <a:r>
              <a:rPr sz="2200" spc="-10" dirty="0">
                <a:solidFill>
                  <a:srgbClr val="334D80"/>
                </a:solidFill>
                <a:latin typeface="Times New Roman"/>
                <a:cs typeface="Times New Roman"/>
              </a:rPr>
              <a:t>форте);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09270" algn="l"/>
                <a:tab pos="2766695" algn="l"/>
                <a:tab pos="3124835" algn="l"/>
                <a:tab pos="4353560" algn="l"/>
              </a:tabLst>
            </a:pPr>
            <a:r>
              <a:rPr sz="2200" spc="-25" dirty="0">
                <a:solidFill>
                  <a:srgbClr val="334D80"/>
                </a:solidFill>
                <a:latin typeface="Times New Roman"/>
                <a:cs typeface="Times New Roman"/>
              </a:rPr>
              <a:t>7)</a:t>
            </a:r>
            <a:r>
              <a:rPr sz="22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334D80"/>
                </a:solidFill>
                <a:latin typeface="Times New Roman"/>
                <a:cs typeface="Times New Roman"/>
              </a:rPr>
              <a:t>рекомбинантные</a:t>
            </a:r>
            <a:r>
              <a:rPr sz="22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200" spc="-50" dirty="0">
                <a:solidFill>
                  <a:srgbClr val="334D80"/>
                </a:solidFill>
                <a:latin typeface="Times New Roman"/>
                <a:cs typeface="Times New Roman"/>
              </a:rPr>
              <a:t>-</a:t>
            </a:r>
            <a:r>
              <a:rPr sz="22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334D80"/>
                </a:solidFill>
                <a:latin typeface="Times New Roman"/>
                <a:cs typeface="Times New Roman"/>
              </a:rPr>
              <a:t>субалин</a:t>
            </a:r>
            <a:r>
              <a:rPr sz="22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334D80"/>
                </a:solidFill>
                <a:latin typeface="Times New Roman"/>
                <a:cs typeface="Times New Roman"/>
              </a:rPr>
              <a:t>(бактерии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200" spc="-20" dirty="0">
                <a:solidFill>
                  <a:srgbClr val="334D80"/>
                </a:solidFill>
                <a:latin typeface="Times New Roman"/>
                <a:cs typeface="Times New Roman"/>
              </a:rPr>
              <a:t>контролирующие</a:t>
            </a:r>
            <a:r>
              <a:rPr sz="2200" spc="-4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4D80"/>
                </a:solidFill>
                <a:latin typeface="Times New Roman"/>
                <a:cs typeface="Times New Roman"/>
              </a:rPr>
              <a:t>синтез</a:t>
            </a:r>
            <a:r>
              <a:rPr sz="2200" spc="-1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34D80"/>
                </a:solidFill>
                <a:latin typeface="Symbol"/>
                <a:cs typeface="Symbol"/>
              </a:rPr>
              <a:t></a:t>
            </a:r>
            <a:r>
              <a:rPr sz="2200" spc="-20" dirty="0">
                <a:solidFill>
                  <a:srgbClr val="334D80"/>
                </a:solidFill>
                <a:latin typeface="Times New Roman"/>
                <a:cs typeface="Times New Roman"/>
              </a:rPr>
              <a:t>2-</a:t>
            </a:r>
            <a:r>
              <a:rPr sz="2200" spc="-10" dirty="0">
                <a:solidFill>
                  <a:srgbClr val="334D80"/>
                </a:solidFill>
                <a:latin typeface="Times New Roman"/>
                <a:cs typeface="Times New Roman"/>
              </a:rPr>
              <a:t>интерферона).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8953" y="5171008"/>
            <a:ext cx="21799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0135" algn="l"/>
              </a:tabLst>
            </a:pPr>
            <a:r>
              <a:rPr sz="2200" spc="-10" dirty="0">
                <a:solidFill>
                  <a:srgbClr val="334D80"/>
                </a:solidFill>
                <a:latin typeface="Times New Roman"/>
                <a:cs typeface="Times New Roman"/>
              </a:rPr>
              <a:t>Subtilis,</a:t>
            </a:r>
            <a:r>
              <a:rPr sz="22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3000" b="1" spc="-15" baseline="2777" dirty="0">
                <a:solidFill>
                  <a:srgbClr val="FF0000"/>
                </a:solidFill>
                <a:latin typeface="Times New Roman"/>
                <a:cs typeface="Times New Roman"/>
              </a:rPr>
              <a:t>Наиболее</a:t>
            </a:r>
            <a:endParaRPr sz="3000" baseline="2777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36892" y="3435096"/>
            <a:ext cx="4898390" cy="1630680"/>
          </a:xfrm>
          <a:custGeom>
            <a:avLst/>
            <a:gdLst/>
            <a:ahLst/>
            <a:cxnLst/>
            <a:rect l="l" t="t" r="r" b="b"/>
            <a:pathLst>
              <a:path w="4898390" h="1630679">
                <a:moveTo>
                  <a:pt x="0" y="1630679"/>
                </a:moveTo>
                <a:lnTo>
                  <a:pt x="4898136" y="1630679"/>
                </a:lnTo>
                <a:lnTo>
                  <a:pt x="4898136" y="0"/>
                </a:lnTo>
                <a:lnTo>
                  <a:pt x="0" y="0"/>
                </a:lnTo>
                <a:lnTo>
                  <a:pt x="0" y="1630679"/>
                </a:lnTo>
                <a:close/>
              </a:path>
            </a:pathLst>
          </a:custGeom>
          <a:ln w="9144">
            <a:solidFill>
              <a:srgbClr val="D55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203433" y="3459607"/>
            <a:ext cx="17538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604645" algn="l"/>
              </a:tabLst>
            </a:pPr>
            <a:r>
              <a:rPr sz="2000" spc="-10" dirty="0">
                <a:latin typeface="Times New Roman"/>
                <a:cs typeface="Times New Roman"/>
              </a:rPr>
              <a:t>первичной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29602" y="3459607"/>
            <a:ext cx="32143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87020" algn="l"/>
                <a:tab pos="1642745" algn="l"/>
                <a:tab pos="1748155" algn="l"/>
              </a:tabLst>
            </a:pPr>
            <a:r>
              <a:rPr sz="2000" spc="-10" dirty="0">
                <a:latin typeface="Times New Roman"/>
                <a:cs typeface="Times New Roman"/>
              </a:rPr>
              <a:t>Хороший</a:t>
            </a:r>
            <a:r>
              <a:rPr sz="2000" dirty="0">
                <a:latin typeface="Times New Roman"/>
                <a:cs typeface="Times New Roman"/>
              </a:rPr>
              <a:t>		</a:t>
            </a:r>
            <a:r>
              <a:rPr sz="2000" spc="-10" dirty="0">
                <a:latin typeface="Times New Roman"/>
                <a:cs typeface="Times New Roman"/>
              </a:rPr>
              <a:t>эффект вторичной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профилактики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48442" y="3764407"/>
            <a:ext cx="13081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достигается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16114" y="4069207"/>
            <a:ext cx="444182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813685" algn="l"/>
              </a:tabLst>
            </a:pPr>
            <a:r>
              <a:rPr sz="2000" spc="-10" dirty="0">
                <a:latin typeface="Times New Roman"/>
                <a:cs typeface="Times New Roman"/>
              </a:rPr>
              <a:t>использованием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отечественных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3249295" algn="l"/>
              </a:tabLst>
            </a:pPr>
            <a:r>
              <a:rPr sz="2000" spc="-10" dirty="0">
                <a:latin typeface="Times New Roman"/>
                <a:cs typeface="Times New Roman"/>
              </a:rPr>
              <a:t>кисломолочных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продуктов,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0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биомороженного.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5743" y="969263"/>
            <a:ext cx="4967478" cy="228828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695181" y="5179822"/>
            <a:ext cx="32639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1055" algn="l"/>
              </a:tabLst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эффективным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средством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76896" y="5484672"/>
            <a:ext cx="4780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профилактики</a:t>
            </a:r>
            <a:r>
              <a:rPr sz="2000" b="1" spc="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b="1" spc="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лечения</a:t>
            </a:r>
            <a:r>
              <a:rPr sz="2000" b="1" spc="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дисбактериоза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76896" y="5789472"/>
            <a:ext cx="478028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09010" algn="l"/>
              </a:tabLst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являются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препараты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бифидумбактерина.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9417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2971800" y="287855"/>
            <a:ext cx="8837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err="1"/>
              <a:t>Физиология</a:t>
            </a:r>
            <a:r>
              <a:rPr spc="-75" dirty="0"/>
              <a:t> </a:t>
            </a:r>
            <a:r>
              <a:rPr dirty="0"/>
              <a:t>пищеварения</a:t>
            </a:r>
            <a:r>
              <a:rPr spc="-60" dirty="0"/>
              <a:t> </a:t>
            </a:r>
            <a:r>
              <a:rPr spc="-10" dirty="0"/>
              <a:t>ребенка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2495" y="1232738"/>
            <a:ext cx="1125601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334D80"/>
                </a:solidFill>
                <a:latin typeface="Calibri"/>
                <a:cs typeface="Calibri"/>
              </a:rPr>
              <a:t>Понимание</a:t>
            </a:r>
            <a:r>
              <a:rPr sz="2800" b="1" spc="35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334D80"/>
                </a:solidFill>
                <a:latin typeface="Calibri"/>
                <a:cs typeface="Calibri"/>
              </a:rPr>
              <a:t>особенностей</a:t>
            </a:r>
            <a:r>
              <a:rPr sz="2800" b="1" spc="30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334D80"/>
                </a:solidFill>
                <a:latin typeface="Calibri"/>
                <a:cs typeface="Calibri"/>
              </a:rPr>
              <a:t>физиологии</a:t>
            </a:r>
            <a:r>
              <a:rPr sz="2800" b="1" spc="50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334D80"/>
                </a:solidFill>
                <a:latin typeface="Calibri"/>
                <a:cs typeface="Calibri"/>
              </a:rPr>
              <a:t>пищеварения</a:t>
            </a:r>
            <a:r>
              <a:rPr sz="2800" b="1" spc="40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334D80"/>
                </a:solidFill>
                <a:latin typeface="Calibri"/>
                <a:cs typeface="Calibri"/>
              </a:rPr>
              <a:t>ребенка,</a:t>
            </a:r>
            <a:r>
              <a:rPr sz="2800" b="1" spc="50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334D80"/>
                </a:solidFill>
                <a:latin typeface="Calibri"/>
                <a:cs typeface="Calibri"/>
              </a:rPr>
              <a:t>является </a:t>
            </a:r>
            <a:r>
              <a:rPr sz="2800" b="1" dirty="0">
                <a:solidFill>
                  <a:srgbClr val="334D80"/>
                </a:solidFill>
                <a:latin typeface="Calibri"/>
                <a:cs typeface="Calibri"/>
              </a:rPr>
              <a:t>фундаментом</a:t>
            </a:r>
            <a:r>
              <a:rPr sz="2800" b="1" spc="260" dirty="0">
                <a:solidFill>
                  <a:srgbClr val="334D80"/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rgbClr val="334D80"/>
                </a:solidFill>
                <a:latin typeface="Calibri"/>
                <a:cs typeface="Calibri"/>
              </a:rPr>
              <a:t>для</a:t>
            </a:r>
            <a:r>
              <a:rPr sz="2800" b="1" spc="270" dirty="0">
                <a:solidFill>
                  <a:srgbClr val="334D80"/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rgbClr val="334D80"/>
                </a:solidFill>
                <a:latin typeface="Calibri"/>
                <a:cs typeface="Calibri"/>
              </a:rPr>
              <a:t>построения</a:t>
            </a:r>
            <a:r>
              <a:rPr sz="2800" b="1" spc="270" dirty="0">
                <a:solidFill>
                  <a:srgbClr val="334D80"/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rgbClr val="334D80"/>
                </a:solidFill>
                <a:latin typeface="Calibri"/>
                <a:cs typeface="Calibri"/>
              </a:rPr>
              <a:t>меню,</a:t>
            </a:r>
            <a:r>
              <a:rPr sz="2800" b="1" spc="260" dirty="0">
                <a:solidFill>
                  <a:srgbClr val="334D80"/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rgbClr val="334D80"/>
                </a:solidFill>
                <a:latin typeface="Calibri"/>
                <a:cs typeface="Calibri"/>
              </a:rPr>
              <a:t>обеспечивающего</a:t>
            </a:r>
            <a:r>
              <a:rPr sz="2800" b="1" spc="265" dirty="0">
                <a:solidFill>
                  <a:srgbClr val="334D80"/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rgbClr val="334D80"/>
                </a:solidFill>
                <a:latin typeface="Calibri"/>
                <a:cs typeface="Calibri"/>
              </a:rPr>
              <a:t>в</a:t>
            </a:r>
            <a:r>
              <a:rPr sz="2800" b="1" spc="275" dirty="0">
                <a:solidFill>
                  <a:srgbClr val="334D80"/>
                </a:solidFill>
                <a:latin typeface="Calibri"/>
                <a:cs typeface="Calibri"/>
              </a:rPr>
              <a:t>  </a:t>
            </a:r>
            <a:r>
              <a:rPr sz="2800" b="1" spc="-10" dirty="0">
                <a:solidFill>
                  <a:srgbClr val="334D80"/>
                </a:solidFill>
                <a:latin typeface="Calibri"/>
                <a:cs typeface="Calibri"/>
              </a:rPr>
              <a:t>полном </a:t>
            </a:r>
            <a:r>
              <a:rPr sz="2800" b="1" dirty="0">
                <a:solidFill>
                  <a:srgbClr val="334D80"/>
                </a:solidFill>
                <a:latin typeface="Calibri"/>
                <a:cs typeface="Calibri"/>
              </a:rPr>
              <a:t>объеме</a:t>
            </a:r>
            <a:r>
              <a:rPr sz="2800" b="1" spc="-95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334D80"/>
                </a:solidFill>
                <a:latin typeface="Calibri"/>
                <a:cs typeface="Calibri"/>
              </a:rPr>
              <a:t>организм</a:t>
            </a:r>
            <a:r>
              <a:rPr sz="2800" b="1" spc="-100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334D80"/>
                </a:solidFill>
                <a:latin typeface="Calibri"/>
                <a:cs typeface="Calibri"/>
              </a:rPr>
              <a:t>пищевыми</a:t>
            </a:r>
            <a:r>
              <a:rPr sz="2800" b="1" spc="-85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334D80"/>
                </a:solidFill>
                <a:latin typeface="Calibri"/>
                <a:cs typeface="Calibri"/>
              </a:rPr>
              <a:t>и</a:t>
            </a:r>
            <a:r>
              <a:rPr sz="2800" b="1" spc="-105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334D80"/>
                </a:solidFill>
                <a:latin typeface="Calibri"/>
                <a:cs typeface="Calibri"/>
              </a:rPr>
              <a:t>биологически</a:t>
            </a:r>
            <a:r>
              <a:rPr sz="2800" b="1" spc="-100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334D80"/>
                </a:solidFill>
                <a:latin typeface="Calibri"/>
                <a:cs typeface="Calibri"/>
              </a:rPr>
              <a:t>активными</a:t>
            </a:r>
            <a:r>
              <a:rPr sz="2800" b="1" spc="-95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334D80"/>
                </a:solidFill>
                <a:latin typeface="Calibri"/>
                <a:cs typeface="Calibri"/>
              </a:rPr>
              <a:t>веществами.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8786" y="2682689"/>
            <a:ext cx="5314280" cy="36281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148" y="2982467"/>
            <a:ext cx="3716184" cy="28742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47" y="215748"/>
            <a:ext cx="10566654" cy="78714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4098" y="343280"/>
            <a:ext cx="10120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Особенности</a:t>
            </a:r>
            <a:r>
              <a:rPr sz="2800" spc="-80" dirty="0"/>
              <a:t> </a:t>
            </a:r>
            <a:r>
              <a:rPr sz="2800" dirty="0"/>
              <a:t>роста</a:t>
            </a:r>
            <a:r>
              <a:rPr sz="2800" spc="-90" dirty="0"/>
              <a:t> </a:t>
            </a:r>
            <a:r>
              <a:rPr sz="2800" dirty="0"/>
              <a:t>и</a:t>
            </a:r>
            <a:r>
              <a:rPr sz="2800" spc="-90" dirty="0"/>
              <a:t> </a:t>
            </a:r>
            <a:r>
              <a:rPr sz="2800" dirty="0"/>
              <a:t>развития</a:t>
            </a:r>
            <a:r>
              <a:rPr sz="2800" spc="-90" dirty="0"/>
              <a:t> </a:t>
            </a:r>
            <a:r>
              <a:rPr sz="2800" spc="-10" dirty="0"/>
              <a:t>ребенка</a:t>
            </a:r>
            <a:r>
              <a:rPr sz="2800" spc="-80" dirty="0"/>
              <a:t> </a:t>
            </a:r>
            <a:r>
              <a:rPr sz="2800" spc="-20" dirty="0"/>
              <a:t>дошкольного</a:t>
            </a:r>
            <a:r>
              <a:rPr sz="2800" spc="-90" dirty="0"/>
              <a:t> </a:t>
            </a:r>
            <a:r>
              <a:rPr sz="2800" spc="-10" dirty="0"/>
              <a:t>возраста:</a:t>
            </a:r>
            <a:endParaRPr sz="2800"/>
          </a:p>
        </p:txBody>
      </p:sp>
      <p:grpSp>
        <p:nvGrpSpPr>
          <p:cNvPr id="5" name="object 5"/>
          <p:cNvGrpSpPr/>
          <p:nvPr/>
        </p:nvGrpSpPr>
        <p:grpSpPr>
          <a:xfrm>
            <a:off x="7520940" y="5036820"/>
            <a:ext cx="4573270" cy="1631950"/>
            <a:chOff x="7520940" y="5036820"/>
            <a:chExt cx="4573270" cy="1631950"/>
          </a:xfrm>
        </p:grpSpPr>
        <p:sp>
          <p:nvSpPr>
            <p:cNvPr id="6" name="object 6"/>
            <p:cNvSpPr/>
            <p:nvPr/>
          </p:nvSpPr>
          <p:spPr>
            <a:xfrm>
              <a:off x="7584186" y="5055870"/>
              <a:ext cx="4451985" cy="1484630"/>
            </a:xfrm>
            <a:custGeom>
              <a:avLst/>
              <a:gdLst/>
              <a:ahLst/>
              <a:cxnLst/>
              <a:rect l="l" t="t" r="r" b="b"/>
              <a:pathLst>
                <a:path w="4451984" h="1484629">
                  <a:moveTo>
                    <a:pt x="4451604" y="0"/>
                  </a:moveTo>
                  <a:lnTo>
                    <a:pt x="0" y="0"/>
                  </a:lnTo>
                  <a:lnTo>
                    <a:pt x="0" y="1484375"/>
                  </a:lnTo>
                  <a:lnTo>
                    <a:pt x="3952621" y="1484375"/>
                  </a:lnTo>
                  <a:lnTo>
                    <a:pt x="4451604" y="985342"/>
                  </a:lnTo>
                  <a:lnTo>
                    <a:pt x="4451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36807" y="6041212"/>
              <a:ext cx="499109" cy="499109"/>
            </a:xfrm>
            <a:custGeom>
              <a:avLst/>
              <a:gdLst/>
              <a:ahLst/>
              <a:cxnLst/>
              <a:rect l="l" t="t" r="r" b="b"/>
              <a:pathLst>
                <a:path w="499109" h="499109">
                  <a:moveTo>
                    <a:pt x="498983" y="0"/>
                  </a:moveTo>
                  <a:lnTo>
                    <a:pt x="99695" y="99809"/>
                  </a:lnTo>
                  <a:lnTo>
                    <a:pt x="0" y="499033"/>
                  </a:lnTo>
                  <a:lnTo>
                    <a:pt x="498983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84186" y="5055870"/>
              <a:ext cx="4451985" cy="1484630"/>
            </a:xfrm>
            <a:custGeom>
              <a:avLst/>
              <a:gdLst/>
              <a:ahLst/>
              <a:cxnLst/>
              <a:rect l="l" t="t" r="r" b="b"/>
              <a:pathLst>
                <a:path w="4451984" h="1484629">
                  <a:moveTo>
                    <a:pt x="3952621" y="1484375"/>
                  </a:moveTo>
                  <a:lnTo>
                    <a:pt x="4052316" y="1085151"/>
                  </a:lnTo>
                  <a:lnTo>
                    <a:pt x="4451604" y="985342"/>
                  </a:lnTo>
                  <a:lnTo>
                    <a:pt x="3952621" y="1484375"/>
                  </a:lnTo>
                  <a:lnTo>
                    <a:pt x="0" y="1484375"/>
                  </a:lnTo>
                  <a:lnTo>
                    <a:pt x="0" y="0"/>
                  </a:lnTo>
                  <a:lnTo>
                    <a:pt x="4451604" y="0"/>
                  </a:lnTo>
                  <a:lnTo>
                    <a:pt x="4451604" y="98534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0940" y="5059692"/>
              <a:ext cx="1264157" cy="511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02980" y="5059692"/>
              <a:ext cx="1123950" cy="511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4812" y="5059692"/>
              <a:ext cx="672846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35540" y="5059692"/>
              <a:ext cx="880109" cy="5112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33532" y="5059692"/>
              <a:ext cx="1108709" cy="5112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60124" y="5059692"/>
              <a:ext cx="433565" cy="5112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20940" y="5334000"/>
              <a:ext cx="1642109" cy="5112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95232" y="5334000"/>
              <a:ext cx="1171194" cy="5112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98608" y="5334000"/>
              <a:ext cx="418338" cy="5112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9128" y="5334000"/>
              <a:ext cx="614933" cy="5112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96244" y="5334000"/>
              <a:ext cx="997457" cy="5112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20940" y="5608320"/>
              <a:ext cx="1831086" cy="5112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96016" y="5608320"/>
              <a:ext cx="1297685" cy="5112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20940" y="5882640"/>
              <a:ext cx="2045970" cy="5112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16212" y="5882640"/>
              <a:ext cx="1821942" cy="5112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887455" y="5882640"/>
              <a:ext cx="1206246" cy="5112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20940" y="6156960"/>
              <a:ext cx="1593342" cy="5112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60536" y="6156960"/>
              <a:ext cx="1186433" cy="5112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741408" y="6156960"/>
              <a:ext cx="366534" cy="51128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663433" y="5109159"/>
            <a:ext cx="42938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3287395" algn="l"/>
              </a:tabLst>
            </a:pPr>
            <a:r>
              <a:rPr sz="1800" b="1" dirty="0">
                <a:solidFill>
                  <a:srgbClr val="334D80"/>
                </a:solidFill>
                <a:latin typeface="Calibri"/>
                <a:cs typeface="Calibri"/>
              </a:rPr>
              <a:t>Здоровое</a:t>
            </a:r>
            <a:r>
              <a:rPr sz="1800" b="1" spc="520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4D80"/>
                </a:solidFill>
                <a:latin typeface="Calibri"/>
                <a:cs typeface="Calibri"/>
              </a:rPr>
              <a:t>питание</a:t>
            </a:r>
            <a:r>
              <a:rPr sz="1800" b="1" spc="535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4D80"/>
                </a:solidFill>
                <a:latin typeface="Calibri"/>
                <a:cs typeface="Calibri"/>
              </a:rPr>
              <a:t>для</a:t>
            </a:r>
            <a:r>
              <a:rPr sz="1800" b="1" spc="520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4D80"/>
                </a:solidFill>
                <a:latin typeface="Calibri"/>
                <a:cs typeface="Calibri"/>
              </a:rPr>
              <a:t>детей</a:t>
            </a:r>
            <a:r>
              <a:rPr sz="1800" b="1" spc="509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4D80"/>
                </a:solidFill>
                <a:latin typeface="Calibri"/>
                <a:cs typeface="Calibri"/>
              </a:rPr>
              <a:t>раннего</a:t>
            </a:r>
            <a:r>
              <a:rPr sz="1800" b="1" spc="520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334D80"/>
                </a:solidFill>
                <a:latin typeface="Calibri"/>
                <a:cs typeface="Calibri"/>
              </a:rPr>
              <a:t>и </a:t>
            </a:r>
            <a:r>
              <a:rPr sz="1800" b="1" dirty="0">
                <a:solidFill>
                  <a:srgbClr val="334D80"/>
                </a:solidFill>
                <a:latin typeface="Calibri"/>
                <a:cs typeface="Calibri"/>
              </a:rPr>
              <a:t>дошкольного</a:t>
            </a:r>
            <a:r>
              <a:rPr sz="1800" b="1" spc="495" dirty="0">
                <a:solidFill>
                  <a:srgbClr val="334D8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334D80"/>
                </a:solidFill>
                <a:latin typeface="Calibri"/>
                <a:cs typeface="Calibri"/>
              </a:rPr>
              <a:t>возраста</a:t>
            </a:r>
            <a:r>
              <a:rPr sz="1800" b="1" spc="500" dirty="0">
                <a:solidFill>
                  <a:srgbClr val="334D8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334D80"/>
                </a:solidFill>
                <a:latin typeface="Calibri"/>
                <a:cs typeface="Calibri"/>
              </a:rPr>
              <a:t>–</a:t>
            </a:r>
            <a:r>
              <a:rPr sz="1800" b="1" spc="500" dirty="0">
                <a:solidFill>
                  <a:srgbClr val="334D8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334D80"/>
                </a:solidFill>
                <a:latin typeface="Calibri"/>
                <a:cs typeface="Calibri"/>
              </a:rPr>
              <a:t>это</a:t>
            </a:r>
            <a:r>
              <a:rPr sz="1800" b="1" spc="500" dirty="0">
                <a:solidFill>
                  <a:srgbClr val="334D80"/>
                </a:solidFill>
                <a:latin typeface="Calibri"/>
                <a:cs typeface="Calibri"/>
              </a:rPr>
              <a:t>  </a:t>
            </a:r>
            <a:r>
              <a:rPr sz="1800" b="1" spc="-10" dirty="0">
                <a:solidFill>
                  <a:srgbClr val="334D80"/>
                </a:solidFill>
                <a:latin typeface="Calibri"/>
                <a:cs typeface="Calibri"/>
              </a:rPr>
              <a:t>основа формирования</a:t>
            </a:r>
            <a:r>
              <a:rPr sz="1800" b="1" dirty="0">
                <a:solidFill>
                  <a:srgbClr val="334D80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334D80"/>
                </a:solidFill>
                <a:latin typeface="Calibri"/>
                <a:cs typeface="Calibri"/>
              </a:rPr>
              <a:t>здоровья, </a:t>
            </a:r>
            <a:r>
              <a:rPr sz="1800" b="1" dirty="0">
                <a:solidFill>
                  <a:srgbClr val="334D80"/>
                </a:solidFill>
                <a:latin typeface="Calibri"/>
                <a:cs typeface="Calibri"/>
              </a:rPr>
              <a:t>функциональных</a:t>
            </a:r>
            <a:r>
              <a:rPr sz="1800" b="1" spc="-40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4D80"/>
                </a:solidFill>
                <a:latin typeface="Calibri"/>
                <a:cs typeface="Calibri"/>
              </a:rPr>
              <a:t>возможностей,</a:t>
            </a:r>
            <a:r>
              <a:rPr sz="1800" b="1" spc="-25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4D80"/>
                </a:solidFill>
                <a:latin typeface="Calibri"/>
                <a:cs typeface="Calibri"/>
              </a:rPr>
              <a:t>развития </a:t>
            </a:r>
            <a:r>
              <a:rPr sz="1800" b="1" dirty="0">
                <a:solidFill>
                  <a:srgbClr val="334D80"/>
                </a:solidFill>
                <a:latin typeface="Calibri"/>
                <a:cs typeface="Calibri"/>
              </a:rPr>
              <a:t>когнитивных</a:t>
            </a:r>
            <a:r>
              <a:rPr sz="1800" b="1" spc="-40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4D80"/>
                </a:solidFill>
                <a:latin typeface="Calibri"/>
                <a:cs typeface="Calibri"/>
              </a:rPr>
              <a:t>функций.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607819" y="2545079"/>
            <a:ext cx="5964555" cy="4155440"/>
            <a:chOff x="1607819" y="2545079"/>
            <a:chExt cx="5964555" cy="4155440"/>
          </a:xfrm>
        </p:grpSpPr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07819" y="4198619"/>
              <a:ext cx="543293" cy="52806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82139" y="4175759"/>
              <a:ext cx="598169" cy="56768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29255" y="4175759"/>
              <a:ext cx="1616202" cy="56768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94403" y="4175759"/>
              <a:ext cx="1146810" cy="5676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90160" y="4175759"/>
              <a:ext cx="2481834" cy="5676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82139" y="4501895"/>
              <a:ext cx="1366265" cy="56768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57727" y="4501895"/>
              <a:ext cx="1346453" cy="5676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13503" y="4501895"/>
              <a:ext cx="1718310" cy="56768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41135" y="4501895"/>
              <a:ext cx="1137665" cy="5676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88123" y="4501895"/>
              <a:ext cx="483857" cy="56768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82139" y="4828031"/>
              <a:ext cx="2096262" cy="56769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698747" y="4828031"/>
              <a:ext cx="1189481" cy="56769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49140" y="4828031"/>
              <a:ext cx="424421" cy="56769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07819" y="5177027"/>
              <a:ext cx="543293" cy="52806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882139" y="5154167"/>
              <a:ext cx="1805177" cy="56769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610355" y="5154167"/>
              <a:ext cx="485406" cy="56769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017263" y="5154167"/>
              <a:ext cx="2430017" cy="56769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70319" y="5154167"/>
              <a:ext cx="793242" cy="56769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086599" y="5154167"/>
              <a:ext cx="485406" cy="56769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882139" y="5480303"/>
              <a:ext cx="2183130" cy="56769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046219" y="5480303"/>
              <a:ext cx="1718310" cy="56769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747004" y="5480303"/>
              <a:ext cx="1357122" cy="56769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086599" y="5480303"/>
              <a:ext cx="485406" cy="56769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882139" y="5806439"/>
              <a:ext cx="1212341" cy="56769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118103" y="5806439"/>
              <a:ext cx="1376933" cy="56769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518659" y="5806439"/>
              <a:ext cx="1809750" cy="56769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350508" y="5806439"/>
              <a:ext cx="1221486" cy="56769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882139" y="6132576"/>
              <a:ext cx="1315974" cy="56769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918459" y="6132576"/>
              <a:ext cx="992886" cy="56769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572255" y="6132576"/>
              <a:ext cx="403110" cy="56769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07819" y="2567939"/>
              <a:ext cx="543293" cy="52806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882139" y="2545079"/>
              <a:ext cx="1291589" cy="56768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136391" y="2545079"/>
              <a:ext cx="1192530" cy="56768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290059" y="2545079"/>
              <a:ext cx="924306" cy="56768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177028" y="2545079"/>
              <a:ext cx="1946910" cy="56768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086599" y="2545079"/>
              <a:ext cx="485406" cy="56768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882139" y="2871215"/>
              <a:ext cx="1860041" cy="56768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03091" y="2871215"/>
              <a:ext cx="424421" cy="567689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1742948" y="956284"/>
            <a:ext cx="5665470" cy="55714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65"/>
              </a:spcBef>
              <a:buFont typeface="Wingdings"/>
              <a:buChar char=""/>
              <a:tabLst>
                <a:tab pos="299720" algn="l"/>
              </a:tabLst>
            </a:pPr>
            <a:r>
              <a:rPr sz="2000" b="1" dirty="0">
                <a:latin typeface="Times New Roman"/>
                <a:cs typeface="Times New Roman"/>
              </a:rPr>
              <a:t>интенсивные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процессы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роста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развития;</a:t>
            </a:r>
            <a:endParaRPr sz="2000">
              <a:latin typeface="Times New Roman"/>
              <a:cs typeface="Times New Roman"/>
            </a:endParaRPr>
          </a:p>
          <a:p>
            <a:pPr marL="299085" marR="6350" indent="-287020">
              <a:lnSpc>
                <a:spcPct val="107000"/>
              </a:lnSpc>
              <a:buFont typeface="Wingdings"/>
              <a:buChar char=""/>
              <a:tabLst>
                <a:tab pos="299720" algn="l"/>
                <a:tab pos="1231265" algn="l"/>
                <a:tab pos="3652520" algn="l"/>
                <a:tab pos="481520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период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совершенствования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функций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многих </a:t>
            </a:r>
            <a:r>
              <a:rPr sz="2000" b="1" dirty="0">
                <a:latin typeface="Times New Roman"/>
                <a:cs typeface="Times New Roman"/>
              </a:rPr>
              <a:t>органов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систем;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70"/>
              </a:spcBef>
              <a:buFont typeface="Wingdings"/>
              <a:buChar char=""/>
              <a:tabLst>
                <a:tab pos="299720" algn="l"/>
              </a:tabLst>
            </a:pPr>
            <a:r>
              <a:rPr sz="2000" b="1" dirty="0">
                <a:latin typeface="Times New Roman"/>
                <a:cs typeface="Times New Roman"/>
              </a:rPr>
              <a:t>интенсивные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процессы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обмена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веществ;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70"/>
              </a:spcBef>
              <a:buFont typeface="Wingdings"/>
              <a:buChar char=""/>
              <a:tabLst>
                <a:tab pos="299720" algn="l"/>
              </a:tabLst>
            </a:pPr>
            <a:r>
              <a:rPr sz="2000" b="1" dirty="0">
                <a:latin typeface="Times New Roman"/>
                <a:cs typeface="Times New Roman"/>
              </a:rPr>
              <a:t>развитие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моторных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навыков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функций;</a:t>
            </a:r>
            <a:endParaRPr sz="2000">
              <a:latin typeface="Times New Roman"/>
              <a:cs typeface="Times New Roman"/>
            </a:endParaRPr>
          </a:p>
          <a:p>
            <a:pPr marL="299085" marR="6350" indent="-287020" algn="just">
              <a:lnSpc>
                <a:spcPct val="107000"/>
              </a:lnSpc>
              <a:buFont typeface="Wingdings"/>
              <a:buChar char=""/>
              <a:tabLst>
                <a:tab pos="29972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питание</a:t>
            </a:r>
            <a:r>
              <a:rPr sz="2000" b="1" spc="275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должно</a:t>
            </a:r>
            <a:r>
              <a:rPr sz="2000" b="1" spc="275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быть</a:t>
            </a:r>
            <a:r>
              <a:rPr sz="2000" b="1" spc="285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полноценным</a:t>
            </a:r>
            <a:r>
              <a:rPr sz="2000" b="1" spc="275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достаточным;</a:t>
            </a:r>
            <a:endParaRPr sz="200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spcBef>
                <a:spcPts val="165"/>
              </a:spcBef>
              <a:buFont typeface="Wingdings"/>
              <a:buChar char=""/>
              <a:tabLst>
                <a:tab pos="299720" algn="l"/>
              </a:tabLst>
            </a:pPr>
            <a:r>
              <a:rPr sz="2000" b="1" dirty="0">
                <a:latin typeface="Times New Roman"/>
                <a:cs typeface="Times New Roman"/>
              </a:rPr>
              <a:t>хорошо</a:t>
            </a:r>
            <a:r>
              <a:rPr sz="2000" b="1" spc="4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развитый</a:t>
            </a:r>
            <a:r>
              <a:rPr sz="2000" b="1" spc="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жевательный</a:t>
            </a:r>
            <a:r>
              <a:rPr sz="2000" b="1" spc="4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аппарат</a:t>
            </a:r>
            <a:r>
              <a:rPr sz="2000" b="1" spc="47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(20</a:t>
            </a:r>
            <a:endParaRPr sz="2000">
              <a:latin typeface="Times New Roman"/>
              <a:cs typeface="Times New Roman"/>
            </a:endParaRPr>
          </a:p>
          <a:p>
            <a:pPr marL="299085" marR="5080" algn="just">
              <a:lnSpc>
                <a:spcPct val="107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молочных</a:t>
            </a:r>
            <a:r>
              <a:rPr sz="2000" b="1" spc="5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зубов,</a:t>
            </a:r>
            <a:r>
              <a:rPr sz="2000" b="1" spc="5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5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том</a:t>
            </a:r>
            <a:r>
              <a:rPr sz="2000" b="1" spc="5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числе</a:t>
            </a:r>
            <a:r>
              <a:rPr sz="2000" b="1" spc="5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четыре</a:t>
            </a:r>
            <a:r>
              <a:rPr sz="2000" b="1" spc="55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пары </a:t>
            </a:r>
            <a:r>
              <a:rPr sz="2000" b="1" spc="-10" dirty="0">
                <a:latin typeface="Times New Roman"/>
                <a:cs typeface="Times New Roman"/>
              </a:rPr>
              <a:t>жевательных);</a:t>
            </a:r>
            <a:endParaRPr sz="20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7000"/>
              </a:lnSpc>
              <a:buFont typeface="Wingdings"/>
              <a:buChar char=""/>
              <a:tabLst>
                <a:tab pos="29972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000" b="1" spc="60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достаточно</a:t>
            </a:r>
            <a:r>
              <a:rPr sz="2000" b="1" spc="60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зрелые</a:t>
            </a:r>
            <a:r>
              <a:rPr sz="2000" b="1" spc="6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пищеварительные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функции</a:t>
            </a:r>
            <a:r>
              <a:rPr sz="2000" b="1" spc="4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желудка,</a:t>
            </a:r>
            <a:r>
              <a:rPr sz="2000" b="1" spc="4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кишечника,</a:t>
            </a:r>
            <a:r>
              <a:rPr sz="2000" b="1" spc="40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печени</a:t>
            </a:r>
            <a:r>
              <a:rPr sz="2000" b="1" spc="4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поджелудочной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железы;</a:t>
            </a:r>
            <a:endParaRPr sz="2000">
              <a:latin typeface="Times New Roman"/>
              <a:cs typeface="Times New Roman"/>
            </a:endParaRPr>
          </a:p>
          <a:p>
            <a:pPr marL="299085" marR="6350" indent="-287020" algn="just">
              <a:lnSpc>
                <a:spcPct val="107000"/>
              </a:lnSpc>
              <a:buFont typeface="Wingdings"/>
              <a:buChar char=""/>
              <a:tabLst>
                <a:tab pos="29972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лабильность</a:t>
            </a:r>
            <a:r>
              <a:rPr sz="2000" b="1" spc="509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b="1" spc="509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чувствительность</a:t>
            </a:r>
            <a:r>
              <a:rPr sz="2000" b="1" spc="52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жкт</a:t>
            </a:r>
            <a:r>
              <a:rPr sz="2000" b="1" spc="50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к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несоответствию</a:t>
            </a:r>
            <a:r>
              <a:rPr sz="2000" b="1" spc="31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количества,</a:t>
            </a:r>
            <a:r>
              <a:rPr sz="2000" b="1" spc="315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качества</a:t>
            </a:r>
            <a:r>
              <a:rPr sz="2000" b="1" spc="31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состава</a:t>
            </a:r>
            <a:r>
              <a:rPr sz="2000" b="1" spc="445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питания,</a:t>
            </a:r>
            <a:r>
              <a:rPr sz="2000" b="1" spc="445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нарушениям</a:t>
            </a:r>
            <a:r>
              <a:rPr sz="2000" b="1" spc="44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режима приемов</a:t>
            </a:r>
            <a:r>
              <a:rPr sz="20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пищи.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7565135" y="934211"/>
            <a:ext cx="4646930" cy="4091940"/>
            <a:chOff x="7565135" y="934211"/>
            <a:chExt cx="4646930" cy="4091940"/>
          </a:xfrm>
        </p:grpSpPr>
        <p:sp>
          <p:nvSpPr>
            <p:cNvPr id="70" name="object 70"/>
            <p:cNvSpPr/>
            <p:nvPr/>
          </p:nvSpPr>
          <p:spPr>
            <a:xfrm>
              <a:off x="7584185" y="953261"/>
              <a:ext cx="4608830" cy="1160145"/>
            </a:xfrm>
            <a:custGeom>
              <a:avLst/>
              <a:gdLst/>
              <a:ahLst/>
              <a:cxnLst/>
              <a:rect l="l" t="t" r="r" b="b"/>
              <a:pathLst>
                <a:path w="4608830" h="1160145">
                  <a:moveTo>
                    <a:pt x="4608576" y="0"/>
                  </a:moveTo>
                  <a:lnTo>
                    <a:pt x="0" y="0"/>
                  </a:lnTo>
                  <a:lnTo>
                    <a:pt x="0" y="1159764"/>
                  </a:lnTo>
                  <a:lnTo>
                    <a:pt x="4218686" y="1159764"/>
                  </a:lnTo>
                  <a:lnTo>
                    <a:pt x="4608576" y="769874"/>
                  </a:lnTo>
                  <a:lnTo>
                    <a:pt x="4608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802871" y="1723135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89">
                  <a:moveTo>
                    <a:pt x="389889" y="0"/>
                  </a:moveTo>
                  <a:lnTo>
                    <a:pt x="77977" y="77977"/>
                  </a:lnTo>
                  <a:lnTo>
                    <a:pt x="0" y="389889"/>
                  </a:lnTo>
                  <a:lnTo>
                    <a:pt x="389889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583423" y="2168651"/>
              <a:ext cx="4562856" cy="285750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584185" y="953261"/>
              <a:ext cx="4608830" cy="1160145"/>
            </a:xfrm>
            <a:custGeom>
              <a:avLst/>
              <a:gdLst/>
              <a:ahLst/>
              <a:cxnLst/>
              <a:rect l="l" t="t" r="r" b="b"/>
              <a:pathLst>
                <a:path w="4608830" h="1160145">
                  <a:moveTo>
                    <a:pt x="4218686" y="1159764"/>
                  </a:moveTo>
                  <a:lnTo>
                    <a:pt x="4296664" y="847851"/>
                  </a:lnTo>
                  <a:lnTo>
                    <a:pt x="4608576" y="769874"/>
                  </a:lnTo>
                  <a:lnTo>
                    <a:pt x="4218686" y="1159764"/>
                  </a:lnTo>
                  <a:lnTo>
                    <a:pt x="0" y="1159764"/>
                  </a:lnTo>
                  <a:lnTo>
                    <a:pt x="0" y="0"/>
                  </a:lnTo>
                  <a:lnTo>
                    <a:pt x="4608576" y="0"/>
                  </a:lnTo>
                  <a:lnTo>
                    <a:pt x="4608576" y="769874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7663433" y="937082"/>
            <a:ext cx="4451350" cy="105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2100" b="1" dirty="0">
                <a:solidFill>
                  <a:srgbClr val="334D80"/>
                </a:solidFill>
                <a:latin typeface="Times New Roman"/>
                <a:cs typeface="Times New Roman"/>
              </a:rPr>
              <a:t>Игра</a:t>
            </a:r>
            <a:r>
              <a:rPr sz="2100" b="1" spc="55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334D80"/>
                </a:solidFill>
                <a:latin typeface="Times New Roman"/>
                <a:cs typeface="Times New Roman"/>
              </a:rPr>
              <a:t>–</a:t>
            </a:r>
            <a:r>
              <a:rPr sz="2100" b="1" spc="54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334D80"/>
                </a:solidFill>
                <a:latin typeface="Times New Roman"/>
                <a:cs typeface="Times New Roman"/>
              </a:rPr>
              <a:t>лучшая</a:t>
            </a:r>
            <a:r>
              <a:rPr sz="2100" b="1" spc="56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334D80"/>
                </a:solidFill>
                <a:latin typeface="Times New Roman"/>
                <a:cs typeface="Times New Roman"/>
              </a:rPr>
              <a:t>форма</a:t>
            </a:r>
            <a:r>
              <a:rPr sz="2100" b="1" spc="54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334D80"/>
                </a:solidFill>
                <a:latin typeface="Times New Roman"/>
                <a:cs typeface="Times New Roman"/>
              </a:rPr>
              <a:t>обучения</a:t>
            </a:r>
            <a:r>
              <a:rPr sz="2100" b="1" spc="55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100" b="1" spc="-50" dirty="0">
                <a:solidFill>
                  <a:srgbClr val="334D80"/>
                </a:solidFill>
                <a:latin typeface="Times New Roman"/>
                <a:cs typeface="Times New Roman"/>
              </a:rPr>
              <a:t>и </a:t>
            </a:r>
            <a:r>
              <a:rPr sz="2100" b="1" dirty="0">
                <a:solidFill>
                  <a:srgbClr val="334D80"/>
                </a:solidFill>
                <a:latin typeface="Times New Roman"/>
                <a:cs typeface="Times New Roman"/>
              </a:rPr>
              <a:t>закрепления</a:t>
            </a:r>
            <a:r>
              <a:rPr sz="2100" b="1" spc="27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334D80"/>
                </a:solidFill>
                <a:latin typeface="Times New Roman"/>
                <a:cs typeface="Times New Roman"/>
              </a:rPr>
              <a:t>необходимых</a:t>
            </a:r>
            <a:r>
              <a:rPr sz="2100" b="1" spc="29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навыков здорового</a:t>
            </a:r>
            <a:r>
              <a:rPr sz="2100" b="1" spc="-6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334D80"/>
                </a:solidFill>
                <a:latin typeface="Times New Roman"/>
                <a:cs typeface="Times New Roman"/>
              </a:rPr>
              <a:t>образа</a:t>
            </a:r>
            <a:r>
              <a:rPr sz="2100" b="1" spc="-3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334D80"/>
                </a:solidFill>
                <a:latin typeface="Times New Roman"/>
                <a:cs typeface="Times New Roman"/>
              </a:rPr>
              <a:t>жизни</a:t>
            </a:r>
            <a:r>
              <a:rPr sz="21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334D80"/>
                </a:solidFill>
                <a:latin typeface="Times New Roman"/>
                <a:cs typeface="Times New Roman"/>
              </a:rPr>
              <a:t>и</a:t>
            </a:r>
            <a:r>
              <a:rPr sz="2100" b="1" spc="-1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питания.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0" y="1200911"/>
            <a:ext cx="2033270" cy="5392420"/>
            <a:chOff x="0" y="1200911"/>
            <a:chExt cx="2033270" cy="5392420"/>
          </a:xfrm>
        </p:grpSpPr>
        <p:pic>
          <p:nvPicPr>
            <p:cNvPr id="76" name="object 7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0" y="4126991"/>
              <a:ext cx="2033016" cy="246583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46304" y="1200911"/>
              <a:ext cx="1723644" cy="2926080"/>
            </a:xfrm>
            <a:prstGeom prst="rect">
              <a:avLst/>
            </a:prstGeom>
          </p:spPr>
        </p:pic>
      </p:grp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6196" y="138761"/>
            <a:ext cx="7341870" cy="10096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29077" y="296671"/>
            <a:ext cx="6767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Процесс</a:t>
            </a:r>
            <a:r>
              <a:rPr spc="-10" dirty="0"/>
              <a:t> </a:t>
            </a:r>
            <a:r>
              <a:rPr dirty="0"/>
              <a:t>пищеварения</a:t>
            </a:r>
            <a:r>
              <a:rPr spc="-5" dirty="0"/>
              <a:t> </a:t>
            </a:r>
            <a:r>
              <a:rPr dirty="0"/>
              <a:t>у </a:t>
            </a:r>
            <a:r>
              <a:rPr spc="-10" dirty="0"/>
              <a:t>ребенка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946403" y="1002791"/>
            <a:ext cx="2515870" cy="1327150"/>
            <a:chOff x="946403" y="1002791"/>
            <a:chExt cx="2515870" cy="13271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403" y="1002791"/>
              <a:ext cx="2515362" cy="13266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9527" y="1303007"/>
              <a:ext cx="753618" cy="48997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444242" y="1348232"/>
            <a:ext cx="485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334D80"/>
                </a:solidFill>
                <a:latin typeface="Times New Roman"/>
                <a:cs typeface="Times New Roman"/>
              </a:rPr>
              <a:t>вода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4276" y="1821179"/>
            <a:ext cx="1663700" cy="1325245"/>
            <a:chOff x="684276" y="1821179"/>
            <a:chExt cx="1663700" cy="132524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276" y="1821179"/>
              <a:ext cx="1663445" cy="13251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3272" y="2225027"/>
              <a:ext cx="896874" cy="48997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58646" y="2270252"/>
            <a:ext cx="630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белки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44395" y="2642616"/>
            <a:ext cx="1906270" cy="1327150"/>
            <a:chOff x="1644395" y="2642616"/>
            <a:chExt cx="1906270" cy="132715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4395" y="2642616"/>
              <a:ext cx="1905761" cy="132664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8483" y="3101327"/>
              <a:ext cx="892302" cy="48997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473198" y="3146805"/>
            <a:ext cx="624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334D80"/>
                </a:solidFill>
                <a:latin typeface="Times New Roman"/>
                <a:cs typeface="Times New Roman"/>
              </a:rPr>
              <a:t>жиры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90372" y="3464052"/>
            <a:ext cx="1657350" cy="1323975"/>
            <a:chOff x="690372" y="3464052"/>
            <a:chExt cx="1657350" cy="1323975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0372" y="3464052"/>
              <a:ext cx="1657350" cy="132359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1163" y="3866375"/>
              <a:ext cx="1255014" cy="48997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057147" y="3910965"/>
            <a:ext cx="987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334D80"/>
                </a:solidFill>
                <a:latin typeface="Times New Roman"/>
                <a:cs typeface="Times New Roman"/>
              </a:rPr>
              <a:t>углеводы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95627" y="4215384"/>
            <a:ext cx="1950085" cy="1471930"/>
            <a:chOff x="1595627" y="4215384"/>
            <a:chExt cx="1950085" cy="1471930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95627" y="4215384"/>
              <a:ext cx="1949958" cy="14714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6503" y="4567415"/>
              <a:ext cx="1774697" cy="48997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97608" y="4803635"/>
              <a:ext cx="1265682" cy="48997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871852" y="4612004"/>
            <a:ext cx="1449705" cy="53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ts val="201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минеральные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ts val="2010"/>
              </a:lnSpc>
            </a:pPr>
            <a:r>
              <a:rPr sz="18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вещества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90372" y="5097779"/>
            <a:ext cx="2238375" cy="1229360"/>
            <a:chOff x="690372" y="5097779"/>
            <a:chExt cx="2238375" cy="1229360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0372" y="5097779"/>
              <a:ext cx="2237993" cy="122910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9452" y="5504687"/>
              <a:ext cx="1372361" cy="489978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074521" y="5550509"/>
            <a:ext cx="11049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витамины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8767" y="921892"/>
            <a:ext cx="677545" cy="5688330"/>
            <a:chOff x="48767" y="921892"/>
            <a:chExt cx="677545" cy="5688330"/>
          </a:xfrm>
        </p:grpSpPr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5447" y="925067"/>
              <a:ext cx="348995" cy="568147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55447" y="925067"/>
              <a:ext cx="349250" cy="5681980"/>
            </a:xfrm>
            <a:custGeom>
              <a:avLst/>
              <a:gdLst/>
              <a:ahLst/>
              <a:cxnLst/>
              <a:rect l="l" t="t" r="r" b="b"/>
              <a:pathLst>
                <a:path w="349250" h="5681980">
                  <a:moveTo>
                    <a:pt x="0" y="5681472"/>
                  </a:moveTo>
                  <a:lnTo>
                    <a:pt x="348995" y="5681472"/>
                  </a:lnTo>
                  <a:lnTo>
                    <a:pt x="348995" y="0"/>
                  </a:lnTo>
                  <a:lnTo>
                    <a:pt x="0" y="0"/>
                  </a:lnTo>
                  <a:lnTo>
                    <a:pt x="0" y="5681472"/>
                  </a:lnTo>
                  <a:close/>
                </a:path>
              </a:pathLst>
            </a:custGeom>
            <a:ln w="609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767" y="1280159"/>
              <a:ext cx="677418" cy="4943094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91211" y="1482878"/>
            <a:ext cx="330200" cy="45669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dirty="0">
                <a:solidFill>
                  <a:srgbClr val="334D80"/>
                </a:solidFill>
                <a:latin typeface="Calibri"/>
                <a:cs typeface="Calibri"/>
              </a:rPr>
              <a:t>ВАЖНЕЙШИЕ</a:t>
            </a:r>
            <a:r>
              <a:rPr sz="2400" b="1" spc="-90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4D80"/>
                </a:solidFill>
                <a:latin typeface="Calibri"/>
                <a:cs typeface="Calibri"/>
              </a:rPr>
              <a:t>КОМПОНЕТЫ</a:t>
            </a:r>
            <a:r>
              <a:rPr sz="2400" b="1" spc="-85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334D80"/>
                </a:solidFill>
                <a:latin typeface="Calibri"/>
                <a:cs typeface="Calibri"/>
              </a:rPr>
              <a:t>ПИЩИ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47694" y="1052322"/>
            <a:ext cx="8388350" cy="1016635"/>
          </a:xfrm>
          <a:prstGeom prst="rect">
            <a:avLst/>
          </a:prstGeom>
          <a:ln w="38100">
            <a:solidFill>
              <a:srgbClr val="334D8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170" marR="83185" algn="just">
              <a:lnSpc>
                <a:spcPct val="100000"/>
              </a:lnSpc>
              <a:spcBef>
                <a:spcPts val="290"/>
              </a:spcBef>
            </a:pPr>
            <a:r>
              <a:rPr sz="2000" b="1" dirty="0">
                <a:solidFill>
                  <a:srgbClr val="D55C33"/>
                </a:solidFill>
                <a:latin typeface="Times New Roman"/>
                <a:cs typeface="Times New Roman"/>
              </a:rPr>
              <a:t>Пищеварение</a:t>
            </a:r>
            <a:r>
              <a:rPr sz="2000" b="1" spc="114" dirty="0">
                <a:solidFill>
                  <a:srgbClr val="D55C33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D55C33"/>
                </a:solidFill>
                <a:latin typeface="Times New Roman"/>
                <a:cs typeface="Times New Roman"/>
              </a:rPr>
              <a:t>–</a:t>
            </a:r>
            <a:r>
              <a:rPr sz="2000" b="1" spc="114" dirty="0">
                <a:solidFill>
                  <a:srgbClr val="D55C33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D55C33"/>
                </a:solidFill>
                <a:latin typeface="Times New Roman"/>
                <a:cs typeface="Times New Roman"/>
              </a:rPr>
              <a:t>это</a:t>
            </a:r>
            <a:r>
              <a:rPr sz="2000" b="1" spc="120" dirty="0">
                <a:solidFill>
                  <a:srgbClr val="D55C33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D55C33"/>
                </a:solidFill>
                <a:latin typeface="Times New Roman"/>
                <a:cs typeface="Times New Roman"/>
              </a:rPr>
              <a:t>сумма</a:t>
            </a:r>
            <a:r>
              <a:rPr sz="2000" b="1" spc="110" dirty="0">
                <a:solidFill>
                  <a:srgbClr val="D55C33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D55C33"/>
                </a:solidFill>
                <a:latin typeface="Times New Roman"/>
                <a:cs typeface="Times New Roman"/>
              </a:rPr>
              <a:t>реализации</a:t>
            </a:r>
            <a:r>
              <a:rPr sz="2000" b="1" spc="120" dirty="0">
                <a:solidFill>
                  <a:srgbClr val="D55C33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D55C33"/>
                </a:solidFill>
                <a:latin typeface="Times New Roman"/>
                <a:cs typeface="Times New Roman"/>
              </a:rPr>
              <a:t>физических,</a:t>
            </a:r>
            <a:r>
              <a:rPr sz="2000" b="1" spc="114" dirty="0">
                <a:solidFill>
                  <a:srgbClr val="D55C33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D55C33"/>
                </a:solidFill>
                <a:latin typeface="Times New Roman"/>
                <a:cs typeface="Times New Roman"/>
              </a:rPr>
              <a:t>химических</a:t>
            </a:r>
            <a:r>
              <a:rPr sz="2000" b="1" spc="110" dirty="0">
                <a:solidFill>
                  <a:srgbClr val="D55C33"/>
                </a:solidFill>
                <a:latin typeface="Times New Roman"/>
                <a:cs typeface="Times New Roman"/>
              </a:rPr>
              <a:t>  </a:t>
            </a:r>
            <a:r>
              <a:rPr sz="2000" b="1" spc="-50" dirty="0">
                <a:solidFill>
                  <a:srgbClr val="D55C33"/>
                </a:solidFill>
                <a:latin typeface="Times New Roman"/>
                <a:cs typeface="Times New Roman"/>
              </a:rPr>
              <a:t>и </a:t>
            </a:r>
            <a:r>
              <a:rPr sz="2000" b="1" dirty="0">
                <a:solidFill>
                  <a:srgbClr val="D55C33"/>
                </a:solidFill>
                <a:latin typeface="Times New Roman"/>
                <a:cs typeface="Times New Roman"/>
              </a:rPr>
              <a:t>физиологических</a:t>
            </a:r>
            <a:r>
              <a:rPr sz="2000" b="1" spc="530" dirty="0">
                <a:solidFill>
                  <a:srgbClr val="D55C3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D55C33"/>
                </a:solidFill>
                <a:latin typeface="Times New Roman"/>
                <a:cs typeface="Times New Roman"/>
              </a:rPr>
              <a:t>процессов,</a:t>
            </a:r>
            <a:r>
              <a:rPr sz="2000" b="1" spc="525" dirty="0">
                <a:solidFill>
                  <a:srgbClr val="D55C3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D55C33"/>
                </a:solidFill>
                <a:latin typeface="Times New Roman"/>
                <a:cs typeface="Times New Roman"/>
              </a:rPr>
              <a:t>расщепляющих</a:t>
            </a:r>
            <a:r>
              <a:rPr sz="2000" b="1" spc="520" dirty="0">
                <a:solidFill>
                  <a:srgbClr val="D55C3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D55C33"/>
                </a:solidFill>
                <a:latin typeface="Times New Roman"/>
                <a:cs typeface="Times New Roman"/>
              </a:rPr>
              <a:t>питательные</a:t>
            </a:r>
            <a:r>
              <a:rPr sz="2000" b="1" spc="530" dirty="0">
                <a:solidFill>
                  <a:srgbClr val="D55C33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D55C33"/>
                </a:solidFill>
                <a:latin typeface="Times New Roman"/>
                <a:cs typeface="Times New Roman"/>
              </a:rPr>
              <a:t>вещества </a:t>
            </a:r>
            <a:r>
              <a:rPr sz="2000" b="1" dirty="0">
                <a:solidFill>
                  <a:srgbClr val="D55C33"/>
                </a:solidFill>
                <a:latin typeface="Times New Roman"/>
                <a:cs typeface="Times New Roman"/>
              </a:rPr>
              <a:t>на</a:t>
            </a:r>
            <a:r>
              <a:rPr sz="2000" b="1" spc="-30" dirty="0">
                <a:solidFill>
                  <a:srgbClr val="D55C3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D55C33"/>
                </a:solidFill>
                <a:latin typeface="Times New Roman"/>
                <a:cs typeface="Times New Roman"/>
              </a:rPr>
              <a:t>простые</a:t>
            </a:r>
            <a:r>
              <a:rPr sz="2000" b="1" spc="-10" dirty="0">
                <a:solidFill>
                  <a:srgbClr val="D55C3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D55C33"/>
                </a:solidFill>
                <a:latin typeface="Times New Roman"/>
                <a:cs typeface="Times New Roman"/>
              </a:rPr>
              <a:t>химические</a:t>
            </a:r>
            <a:r>
              <a:rPr sz="2000" b="1" spc="-45" dirty="0">
                <a:solidFill>
                  <a:srgbClr val="D55C3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D55C33"/>
                </a:solidFill>
                <a:latin typeface="Times New Roman"/>
                <a:cs typeface="Times New Roman"/>
              </a:rPr>
              <a:t>соединения</a:t>
            </a:r>
            <a:r>
              <a:rPr sz="2000" b="1" spc="-30" dirty="0">
                <a:solidFill>
                  <a:srgbClr val="D55C3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D55C33"/>
                </a:solidFill>
                <a:latin typeface="Times New Roman"/>
                <a:cs typeface="Times New Roman"/>
              </a:rPr>
              <a:t>для</a:t>
            </a:r>
            <a:r>
              <a:rPr sz="2000" b="1" spc="5" dirty="0">
                <a:solidFill>
                  <a:srgbClr val="D55C3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D55C33"/>
                </a:solidFill>
                <a:latin typeface="Times New Roman"/>
                <a:cs typeface="Times New Roman"/>
              </a:rPr>
              <a:t>всасывания</a:t>
            </a:r>
            <a:r>
              <a:rPr sz="2000" b="1" spc="-30" dirty="0">
                <a:solidFill>
                  <a:srgbClr val="D55C3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D55C33"/>
                </a:solidFill>
                <a:latin typeface="Times New Roman"/>
                <a:cs typeface="Times New Roman"/>
              </a:rPr>
              <a:t>и</a:t>
            </a:r>
            <a:r>
              <a:rPr sz="2000" b="1" spc="-25" dirty="0">
                <a:solidFill>
                  <a:srgbClr val="D55C33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D55C33"/>
                </a:solidFill>
                <a:latin typeface="Times New Roman"/>
                <a:cs typeface="Times New Roman"/>
              </a:rPr>
              <a:t>усвоения.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646932" y="2068067"/>
            <a:ext cx="8408035" cy="4538980"/>
            <a:chOff x="3646932" y="2068067"/>
            <a:chExt cx="8408035" cy="4538980"/>
          </a:xfrm>
        </p:grpSpPr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46932" y="2068067"/>
              <a:ext cx="3866388" cy="45384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514082" y="2137409"/>
              <a:ext cx="4521835" cy="4401820"/>
            </a:xfrm>
            <a:custGeom>
              <a:avLst/>
              <a:gdLst/>
              <a:ahLst/>
              <a:cxnLst/>
              <a:rect l="l" t="t" r="r" b="b"/>
              <a:pathLst>
                <a:path w="4521834" h="4401820">
                  <a:moveTo>
                    <a:pt x="0" y="4401312"/>
                  </a:moveTo>
                  <a:lnTo>
                    <a:pt x="4521708" y="4401312"/>
                  </a:lnTo>
                  <a:lnTo>
                    <a:pt x="4521708" y="0"/>
                  </a:lnTo>
                  <a:lnTo>
                    <a:pt x="0" y="0"/>
                  </a:lnTo>
                  <a:lnTo>
                    <a:pt x="0" y="4401312"/>
                  </a:lnTo>
                  <a:close/>
                </a:path>
              </a:pathLst>
            </a:custGeom>
            <a:ln w="38100">
              <a:solidFill>
                <a:srgbClr val="334D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606030" y="2160524"/>
            <a:ext cx="43503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5080" indent="-342900" algn="r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42900" algn="l"/>
                <a:tab pos="28956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Процессы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пищеварения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1864995" algn="l"/>
                <a:tab pos="2476500" algn="l"/>
              </a:tabLst>
            </a:pPr>
            <a:r>
              <a:rPr sz="2000" spc="-10" dirty="0">
                <a:latin typeface="Times New Roman"/>
                <a:cs typeface="Times New Roman"/>
              </a:rPr>
              <a:t>реализуются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определенной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7606030" y="2770377"/>
            <a:ext cx="435356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571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последовательности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во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всех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отделах </a:t>
            </a:r>
            <a:r>
              <a:rPr sz="2000" dirty="0">
                <a:latin typeface="Times New Roman"/>
                <a:cs typeface="Times New Roman"/>
              </a:rPr>
              <a:t>пищеварительного</a:t>
            </a:r>
            <a:r>
              <a:rPr sz="2000" spc="6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тракта</a:t>
            </a:r>
            <a:r>
              <a:rPr sz="2000" spc="6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полости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рта,</a:t>
            </a:r>
            <a:r>
              <a:rPr sz="2000" spc="45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глотке,</a:t>
            </a:r>
            <a:r>
              <a:rPr sz="2000" spc="45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пищеводе,</a:t>
            </a:r>
            <a:r>
              <a:rPr sz="2000" spc="45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желудке,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тонкой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толстой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кишках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участием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печени</a:t>
            </a:r>
            <a:r>
              <a:rPr sz="2000" spc="56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spc="56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желчного</a:t>
            </a:r>
            <a:r>
              <a:rPr sz="2000" spc="56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пузыря, 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поджелудочной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железы</a:t>
            </a:r>
            <a:r>
              <a:rPr sz="2000" spc="-10" dirty="0"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 marL="342900" marR="6350" indent="-342900" algn="just">
              <a:lnSpc>
                <a:spcPct val="100000"/>
              </a:lnSpc>
              <a:buFont typeface="Wingdings"/>
              <a:buChar char=""/>
              <a:tabLst>
                <a:tab pos="342900" algn="l"/>
              </a:tabLst>
            </a:pPr>
            <a:r>
              <a:rPr sz="2000" dirty="0">
                <a:latin typeface="Times New Roman"/>
                <a:cs typeface="Times New Roman"/>
              </a:rPr>
              <a:t>Минеральные</a:t>
            </a:r>
            <a:r>
              <a:rPr sz="2000" spc="62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соли,</a:t>
            </a:r>
            <a:r>
              <a:rPr sz="2000" spc="62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вода</a:t>
            </a:r>
            <a:r>
              <a:rPr sz="2000" spc="620" dirty="0">
                <a:latin typeface="Times New Roman"/>
                <a:cs typeface="Times New Roman"/>
              </a:rPr>
              <a:t>   </a:t>
            </a:r>
            <a:r>
              <a:rPr sz="2000" spc="-50" dirty="0">
                <a:latin typeface="Times New Roman"/>
                <a:cs typeface="Times New Roman"/>
              </a:rPr>
              <a:t>и </a:t>
            </a:r>
            <a:r>
              <a:rPr sz="2000" dirty="0">
                <a:latin typeface="Times New Roman"/>
                <a:cs typeface="Times New Roman"/>
              </a:rPr>
              <a:t>витамины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 усваиваются 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исходном </a:t>
            </a:r>
            <a:r>
              <a:rPr sz="2000" spc="-10" dirty="0">
                <a:latin typeface="Times New Roman"/>
                <a:cs typeface="Times New Roman"/>
              </a:rPr>
              <a:t>виде.</a:t>
            </a:r>
            <a:endParaRPr sz="2000">
              <a:latin typeface="Times New Roman"/>
              <a:cs typeface="Times New Roman"/>
            </a:endParaRPr>
          </a:p>
          <a:p>
            <a:pPr marL="342900" marR="5080" indent="-342900" algn="just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42900" algn="l"/>
              </a:tabLst>
            </a:pPr>
            <a:r>
              <a:rPr sz="2000" dirty="0">
                <a:latin typeface="Times New Roman"/>
                <a:cs typeface="Times New Roman"/>
              </a:rPr>
              <a:t>Белки,</a:t>
            </a:r>
            <a:r>
              <a:rPr sz="2000" spc="409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жиры</a:t>
            </a:r>
            <a:r>
              <a:rPr sz="2000" spc="409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40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углеводы</a:t>
            </a:r>
            <a:r>
              <a:rPr sz="2000" spc="409" dirty="0">
                <a:latin typeface="Times New Roman"/>
                <a:cs typeface="Times New Roman"/>
              </a:rPr>
              <a:t>   </a:t>
            </a:r>
            <a:r>
              <a:rPr sz="2000" spc="-50" dirty="0">
                <a:latin typeface="Times New Roman"/>
                <a:cs typeface="Times New Roman"/>
              </a:rPr>
              <a:t>– </a:t>
            </a:r>
            <a:r>
              <a:rPr sz="2000" dirty="0">
                <a:latin typeface="Times New Roman"/>
                <a:cs typeface="Times New Roman"/>
              </a:rPr>
              <a:t>нуждаются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расщеплении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более </a:t>
            </a:r>
            <a:r>
              <a:rPr sz="2000" dirty="0">
                <a:latin typeface="Times New Roman"/>
                <a:cs typeface="Times New Roman"/>
              </a:rPr>
              <a:t>простые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соединения.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4320"/>
            <a:ext cx="12162282" cy="78714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460" y="372236"/>
            <a:ext cx="11807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Особенности</a:t>
            </a:r>
            <a:r>
              <a:rPr sz="2800" spc="-90" dirty="0"/>
              <a:t> </a:t>
            </a:r>
            <a:r>
              <a:rPr sz="2800" spc="-10" dirty="0"/>
              <a:t>этапов</a:t>
            </a:r>
            <a:r>
              <a:rPr sz="2800" spc="-95" dirty="0"/>
              <a:t> </a:t>
            </a:r>
            <a:r>
              <a:rPr sz="2800" spc="-10" dirty="0"/>
              <a:t>пищеварения</a:t>
            </a:r>
            <a:r>
              <a:rPr sz="2800" spc="-85" dirty="0"/>
              <a:t> </a:t>
            </a:r>
            <a:r>
              <a:rPr sz="2800" dirty="0"/>
              <a:t>у</a:t>
            </a:r>
            <a:r>
              <a:rPr sz="2800" spc="-100" dirty="0"/>
              <a:t> </a:t>
            </a:r>
            <a:r>
              <a:rPr sz="2800" spc="-10" dirty="0"/>
              <a:t>ребенка.</a:t>
            </a:r>
            <a:r>
              <a:rPr sz="2800" spc="-75" dirty="0"/>
              <a:t> </a:t>
            </a:r>
            <a:r>
              <a:rPr sz="2800" dirty="0"/>
              <a:t>Первый</a:t>
            </a:r>
            <a:r>
              <a:rPr sz="2800" spc="-90" dirty="0"/>
              <a:t> </a:t>
            </a:r>
            <a:r>
              <a:rPr sz="2800" dirty="0"/>
              <a:t>этап</a:t>
            </a:r>
            <a:r>
              <a:rPr sz="2800" spc="-100" dirty="0"/>
              <a:t> </a:t>
            </a:r>
            <a:r>
              <a:rPr sz="2800" spc="-10" dirty="0"/>
              <a:t>пищеварения.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5306059" y="1314704"/>
            <a:ext cx="6651625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  <a:buAutoNum type="romanUcPeriod"/>
              <a:tabLst>
                <a:tab pos="406400" algn="l"/>
              </a:tabLst>
            </a:pPr>
            <a:r>
              <a:rPr sz="2800" b="1" u="sng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Times New Roman"/>
                <a:cs typeface="Times New Roman"/>
              </a:rPr>
              <a:t>Ротовая</a:t>
            </a:r>
            <a:r>
              <a:rPr sz="2800" b="1" u="sng" spc="390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Times New Roman"/>
                <a:cs typeface="Times New Roman"/>
              </a:rPr>
              <a:t>полость</a:t>
            </a:r>
            <a:r>
              <a:rPr sz="2800" b="1" u="sng" spc="380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–</a:t>
            </a:r>
            <a:r>
              <a:rPr sz="2800" spc="39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измельчение</a:t>
            </a:r>
            <a:r>
              <a:rPr sz="2800" spc="40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пищи, увлажнение</a:t>
            </a:r>
            <a:r>
              <a:rPr sz="2800" spc="-10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слюной</a:t>
            </a:r>
            <a:r>
              <a:rPr sz="2800" spc="-9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+ферменты.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Очень</a:t>
            </a:r>
            <a:r>
              <a:rPr sz="2800" b="1" spc="600" dirty="0">
                <a:solidFill>
                  <a:srgbClr val="334D80"/>
                </a:solidFill>
                <a:latin typeface="Times New Roman"/>
                <a:cs typeface="Times New Roman"/>
              </a:rPr>
              <a:t>    </a:t>
            </a: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важно</a:t>
            </a:r>
            <a:r>
              <a:rPr sz="2800" b="1" spc="600" dirty="0">
                <a:solidFill>
                  <a:srgbClr val="334D80"/>
                </a:solidFill>
                <a:latin typeface="Times New Roman"/>
                <a:cs typeface="Times New Roman"/>
              </a:rPr>
              <a:t>    </a:t>
            </a: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обучить</a:t>
            </a:r>
            <a:r>
              <a:rPr sz="2800" b="1" spc="600" dirty="0">
                <a:solidFill>
                  <a:srgbClr val="334D80"/>
                </a:solidFill>
                <a:latin typeface="Times New Roman"/>
                <a:cs typeface="Times New Roman"/>
              </a:rPr>
              <a:t>    </a:t>
            </a:r>
            <a:r>
              <a:rPr sz="28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ребенка </a:t>
            </a: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тщательно</a:t>
            </a:r>
            <a:r>
              <a:rPr sz="2800" b="1" spc="229" dirty="0">
                <a:solidFill>
                  <a:srgbClr val="334D80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и</a:t>
            </a:r>
            <a:r>
              <a:rPr sz="2800" b="1" spc="235" dirty="0">
                <a:solidFill>
                  <a:srgbClr val="334D80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не</a:t>
            </a:r>
            <a:r>
              <a:rPr sz="2800" b="1" spc="229" dirty="0">
                <a:solidFill>
                  <a:srgbClr val="334D80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спеша</a:t>
            </a:r>
            <a:r>
              <a:rPr sz="2800" b="1" spc="240" dirty="0">
                <a:solidFill>
                  <a:srgbClr val="334D80"/>
                </a:solidFill>
                <a:latin typeface="Times New Roman"/>
                <a:cs typeface="Times New Roman"/>
              </a:rPr>
              <a:t>  </a:t>
            </a:r>
            <a:r>
              <a:rPr sz="28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пережевывать </a:t>
            </a: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пищу</a:t>
            </a:r>
            <a:r>
              <a:rPr sz="2800" b="1" spc="-4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–</a:t>
            </a:r>
            <a:r>
              <a:rPr sz="2800" b="1" spc="-5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менее</a:t>
            </a:r>
            <a:r>
              <a:rPr sz="2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15-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20</a:t>
            </a:r>
            <a:r>
              <a:rPr sz="2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секунд!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romanUcPeriod" startAt="2"/>
              <a:tabLst>
                <a:tab pos="648335" algn="l"/>
              </a:tabLst>
            </a:pPr>
            <a:r>
              <a:rPr sz="2800" b="1" u="sng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Times New Roman"/>
                <a:cs typeface="Times New Roman"/>
              </a:rPr>
              <a:t>Глотка</a:t>
            </a:r>
            <a:r>
              <a:rPr sz="2800" b="1" u="sng" spc="270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800" b="1" u="sng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800" b="1" u="sng" spc="265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800" b="1" u="sng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Times New Roman"/>
                <a:cs typeface="Times New Roman"/>
              </a:rPr>
              <a:t>пищевод</a:t>
            </a:r>
            <a:r>
              <a:rPr sz="2800" b="1" u="sng" spc="1245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–</a:t>
            </a:r>
            <a:r>
              <a:rPr sz="2800" spc="270" dirty="0">
                <a:solidFill>
                  <a:srgbClr val="334D80"/>
                </a:solidFill>
                <a:latin typeface="Times New Roman"/>
                <a:cs typeface="Times New Roman"/>
              </a:rPr>
              <a:t> 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продвижение пищевого</a:t>
            </a:r>
            <a:r>
              <a:rPr sz="2800" spc="-14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комка.</a:t>
            </a:r>
            <a:endParaRPr sz="28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</a:pP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Средняя</a:t>
            </a:r>
            <a:r>
              <a:rPr sz="2800" b="1" spc="505" dirty="0">
                <a:solidFill>
                  <a:srgbClr val="334D80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продолжительность</a:t>
            </a:r>
            <a:r>
              <a:rPr sz="2800" b="1" spc="505" dirty="0">
                <a:solidFill>
                  <a:srgbClr val="334D80"/>
                </a:solidFill>
                <a:latin typeface="Times New Roman"/>
                <a:cs typeface="Times New Roman"/>
              </a:rPr>
              <a:t>  </a:t>
            </a:r>
            <a:r>
              <a:rPr sz="28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времени </a:t>
            </a: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прохождения</a:t>
            </a:r>
            <a:r>
              <a:rPr sz="2800" b="1" spc="605" dirty="0">
                <a:solidFill>
                  <a:srgbClr val="334D80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пищевого</a:t>
            </a:r>
            <a:r>
              <a:rPr sz="2800" b="1" spc="620" dirty="0">
                <a:solidFill>
                  <a:srgbClr val="334D80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комка</a:t>
            </a:r>
            <a:r>
              <a:rPr sz="2800" b="1" spc="620" dirty="0">
                <a:solidFill>
                  <a:srgbClr val="334D80"/>
                </a:solidFill>
                <a:latin typeface="Times New Roman"/>
                <a:cs typeface="Times New Roman"/>
              </a:rPr>
              <a:t>  </a:t>
            </a:r>
            <a:r>
              <a:rPr sz="28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через пищевод</a:t>
            </a:r>
            <a:r>
              <a:rPr sz="2800" b="1" spc="-5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2-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2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сек.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3152" y="906779"/>
            <a:ext cx="4926330" cy="5951220"/>
            <a:chOff x="73152" y="906779"/>
            <a:chExt cx="4926330" cy="59512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" y="906779"/>
              <a:ext cx="2415540" cy="595121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60675" y="1470660"/>
              <a:ext cx="2632075" cy="978535"/>
            </a:xfrm>
            <a:custGeom>
              <a:avLst/>
              <a:gdLst/>
              <a:ahLst/>
              <a:cxnLst/>
              <a:rect l="l" t="t" r="r" b="b"/>
              <a:pathLst>
                <a:path w="2632075" h="978535">
                  <a:moveTo>
                    <a:pt x="2631948" y="0"/>
                  </a:moveTo>
                  <a:lnTo>
                    <a:pt x="0" y="0"/>
                  </a:lnTo>
                  <a:lnTo>
                    <a:pt x="0" y="978408"/>
                  </a:lnTo>
                  <a:lnTo>
                    <a:pt x="2631948" y="978408"/>
                  </a:lnTo>
                  <a:lnTo>
                    <a:pt x="2631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1729" y="1470660"/>
              <a:ext cx="3350895" cy="978535"/>
            </a:xfrm>
            <a:custGeom>
              <a:avLst/>
              <a:gdLst/>
              <a:ahLst/>
              <a:cxnLst/>
              <a:rect l="l" t="t" r="r" b="b"/>
              <a:pathLst>
                <a:path w="3350895" h="978535">
                  <a:moveTo>
                    <a:pt x="718946" y="978408"/>
                  </a:moveTo>
                  <a:lnTo>
                    <a:pt x="3350895" y="978408"/>
                  </a:lnTo>
                  <a:lnTo>
                    <a:pt x="3350895" y="0"/>
                  </a:lnTo>
                  <a:lnTo>
                    <a:pt x="718946" y="0"/>
                  </a:lnTo>
                  <a:lnTo>
                    <a:pt x="718946" y="978408"/>
                  </a:lnTo>
                  <a:close/>
                </a:path>
                <a:path w="3350895" h="978535">
                  <a:moveTo>
                    <a:pt x="647445" y="532892"/>
                  </a:moveTo>
                  <a:lnTo>
                    <a:pt x="0" y="96685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74364" y="1528064"/>
            <a:ext cx="1238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 marR="5080" indent="-9461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протеиназа, фосфатаза,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52116" y="1528064"/>
            <a:ext cx="91884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амилаза, липаза, </a:t>
            </a:r>
            <a:r>
              <a:rPr sz="1800" b="1" dirty="0">
                <a:latin typeface="Times New Roman"/>
                <a:cs typeface="Times New Roman"/>
              </a:rPr>
              <a:t>РНК-</a:t>
            </a:r>
            <a:r>
              <a:rPr sz="1800" b="1" spc="-25" dirty="0">
                <a:latin typeface="Times New Roman"/>
                <a:cs typeface="Times New Roman"/>
              </a:rPr>
              <a:t>аза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78763" y="2570988"/>
            <a:ext cx="3714115" cy="977265"/>
            <a:chOff x="1278763" y="2570988"/>
            <a:chExt cx="3714115" cy="977265"/>
          </a:xfrm>
        </p:grpSpPr>
        <p:sp>
          <p:nvSpPr>
            <p:cNvPr id="13" name="object 13"/>
            <p:cNvSpPr/>
            <p:nvPr/>
          </p:nvSpPr>
          <p:spPr>
            <a:xfrm>
              <a:off x="2360676" y="2570988"/>
              <a:ext cx="2632075" cy="977265"/>
            </a:xfrm>
            <a:custGeom>
              <a:avLst/>
              <a:gdLst/>
              <a:ahLst/>
              <a:cxnLst/>
              <a:rect l="l" t="t" r="r" b="b"/>
              <a:pathLst>
                <a:path w="2632075" h="977264">
                  <a:moveTo>
                    <a:pt x="2631948" y="0"/>
                  </a:moveTo>
                  <a:lnTo>
                    <a:pt x="0" y="0"/>
                  </a:lnTo>
                  <a:lnTo>
                    <a:pt x="0" y="976884"/>
                  </a:lnTo>
                  <a:lnTo>
                    <a:pt x="2631948" y="976884"/>
                  </a:lnTo>
                  <a:lnTo>
                    <a:pt x="2631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4859" y="2868168"/>
              <a:ext cx="1004569" cy="234950"/>
            </a:xfrm>
            <a:custGeom>
              <a:avLst/>
              <a:gdLst/>
              <a:ahLst/>
              <a:cxnLst/>
              <a:rect l="l" t="t" r="r" b="b"/>
              <a:pathLst>
                <a:path w="1004569" h="234950">
                  <a:moveTo>
                    <a:pt x="1004316" y="234823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360676" y="2570988"/>
            <a:ext cx="2632075" cy="97726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07010" rIns="0" bIns="0" rtlCol="0">
            <a:spAutoFit/>
          </a:bodyPr>
          <a:lstStyle/>
          <a:p>
            <a:pPr marL="91440" marR="475615">
              <a:lnSpc>
                <a:spcPct val="100000"/>
              </a:lnSpc>
              <a:spcBef>
                <a:spcPts val="1630"/>
              </a:spcBef>
            </a:pPr>
            <a:r>
              <a:rPr sz="1800" b="1" spc="-10" dirty="0">
                <a:latin typeface="Times New Roman"/>
                <a:cs typeface="Times New Roman"/>
              </a:rPr>
              <a:t>Перистальтические </a:t>
            </a:r>
            <a:r>
              <a:rPr sz="1800" b="1" dirty="0">
                <a:latin typeface="Times New Roman"/>
                <a:cs typeface="Times New Roman"/>
              </a:rPr>
              <a:t>сокращения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мышц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2526538" y="3694557"/>
            <a:ext cx="2534285" cy="268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marR="31686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Акт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глотания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(фазы):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800" b="1" dirty="0">
                <a:solidFill>
                  <a:srgbClr val="334D80"/>
                </a:solidFill>
                <a:latin typeface="Times New Roman"/>
                <a:cs typeface="Times New Roman"/>
              </a:rPr>
              <a:t>ротовая</a:t>
            </a:r>
            <a:r>
              <a:rPr sz="1800" b="1" spc="-10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(произвольная)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334D80"/>
                </a:solidFill>
                <a:latin typeface="Times New Roman"/>
                <a:cs typeface="Times New Roman"/>
              </a:rPr>
              <a:t>+</a:t>
            </a:r>
            <a:endParaRPr sz="1800">
              <a:latin typeface="Times New Roman"/>
              <a:cs typeface="Times New Roman"/>
            </a:endParaRPr>
          </a:p>
          <a:p>
            <a:pPr marL="239395" marR="231775" algn="ctr">
              <a:lnSpc>
                <a:spcPct val="100000"/>
              </a:lnSpc>
            </a:pPr>
            <a:r>
              <a:rPr sz="1800" b="1" spc="-20" dirty="0">
                <a:solidFill>
                  <a:srgbClr val="334D80"/>
                </a:solidFill>
                <a:latin typeface="Times New Roman"/>
                <a:cs typeface="Times New Roman"/>
              </a:rPr>
              <a:t>глоточная</a:t>
            </a:r>
            <a:r>
              <a:rPr sz="1800" b="1" spc="-3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(быстрая непроизвольная)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334D80"/>
                </a:solidFill>
                <a:latin typeface="Times New Roman"/>
                <a:cs typeface="Times New Roman"/>
              </a:rPr>
              <a:t>+</a:t>
            </a:r>
            <a:endParaRPr sz="18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dirty="0">
                <a:solidFill>
                  <a:srgbClr val="334D80"/>
                </a:solidFill>
                <a:latin typeface="Times New Roman"/>
                <a:cs typeface="Times New Roman"/>
              </a:rPr>
              <a:t>пищеводная</a:t>
            </a:r>
            <a:r>
              <a:rPr sz="1800" b="1" spc="-7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(медленная непроизвольная).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6180" y="3622547"/>
            <a:ext cx="4330450" cy="29710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17223" y="54864"/>
            <a:ext cx="717803" cy="80467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23" y="6606539"/>
            <a:ext cx="12190730" cy="251460"/>
            <a:chOff x="1523" y="6606539"/>
            <a:chExt cx="12190730" cy="251460"/>
          </a:xfrm>
        </p:grpSpPr>
        <p:sp>
          <p:nvSpPr>
            <p:cNvPr id="5" name="object 5"/>
            <p:cNvSpPr/>
            <p:nvPr/>
          </p:nvSpPr>
          <p:spPr>
            <a:xfrm>
              <a:off x="1523" y="6606539"/>
              <a:ext cx="1007744" cy="251460"/>
            </a:xfrm>
            <a:custGeom>
              <a:avLst/>
              <a:gdLst/>
              <a:ahLst/>
              <a:cxnLst/>
              <a:rect l="l" t="t" r="r" b="b"/>
              <a:pathLst>
                <a:path w="1007744" h="251459">
                  <a:moveTo>
                    <a:pt x="1007363" y="0"/>
                  </a:moveTo>
                  <a:lnTo>
                    <a:pt x="0" y="0"/>
                  </a:lnTo>
                  <a:lnTo>
                    <a:pt x="0" y="251459"/>
                  </a:lnTo>
                  <a:lnTo>
                    <a:pt x="1007363" y="251459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CC3300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7363" y="6606539"/>
              <a:ext cx="11184890" cy="251460"/>
            </a:xfrm>
            <a:custGeom>
              <a:avLst/>
              <a:gdLst/>
              <a:ahLst/>
              <a:cxnLst/>
              <a:rect l="l" t="t" r="r" b="b"/>
              <a:pathLst>
                <a:path w="11184890" h="251459">
                  <a:moveTo>
                    <a:pt x="11184636" y="0"/>
                  </a:moveTo>
                  <a:lnTo>
                    <a:pt x="0" y="0"/>
                  </a:lnTo>
                  <a:lnTo>
                    <a:pt x="0" y="251459"/>
                  </a:lnTo>
                  <a:lnTo>
                    <a:pt x="11184636" y="251459"/>
                  </a:lnTo>
                  <a:lnTo>
                    <a:pt x="11184636" y="0"/>
                  </a:lnTo>
                  <a:close/>
                </a:path>
              </a:pathLst>
            </a:custGeom>
            <a:solidFill>
              <a:srgbClr val="001F5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888491"/>
            <a:ext cx="12192000" cy="36830"/>
            <a:chOff x="0" y="888491"/>
            <a:chExt cx="12192000" cy="36830"/>
          </a:xfrm>
        </p:grpSpPr>
        <p:sp>
          <p:nvSpPr>
            <p:cNvPr id="8" name="object 8"/>
            <p:cNvSpPr/>
            <p:nvPr/>
          </p:nvSpPr>
          <p:spPr>
            <a:xfrm>
              <a:off x="0" y="888491"/>
              <a:ext cx="11160760" cy="36830"/>
            </a:xfrm>
            <a:custGeom>
              <a:avLst/>
              <a:gdLst/>
              <a:ahLst/>
              <a:cxnLst/>
              <a:rect l="l" t="t" r="r" b="b"/>
              <a:pathLst>
                <a:path w="11160760" h="36830">
                  <a:moveTo>
                    <a:pt x="11160252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11160252" y="36575"/>
                  </a:lnTo>
                  <a:lnTo>
                    <a:pt x="11160252" y="0"/>
                  </a:lnTo>
                  <a:close/>
                </a:path>
              </a:pathLst>
            </a:custGeom>
            <a:solidFill>
              <a:srgbClr val="D55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60252" y="888491"/>
              <a:ext cx="1031875" cy="36830"/>
            </a:xfrm>
            <a:custGeom>
              <a:avLst/>
              <a:gdLst/>
              <a:ahLst/>
              <a:cxnLst/>
              <a:rect l="l" t="t" r="r" b="b"/>
              <a:pathLst>
                <a:path w="1031875" h="36830">
                  <a:moveTo>
                    <a:pt x="1031748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1031748" y="36575"/>
                  </a:lnTo>
                  <a:lnTo>
                    <a:pt x="1031748" y="0"/>
                  </a:lnTo>
                  <a:close/>
                </a:path>
              </a:pathLst>
            </a:custGeom>
            <a:solidFill>
              <a:srgbClr val="334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5227" y="228600"/>
            <a:ext cx="6172962" cy="100965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84501" y="354533"/>
            <a:ext cx="56000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Второй</a:t>
            </a:r>
            <a:r>
              <a:rPr spc="-40" dirty="0"/>
              <a:t> </a:t>
            </a:r>
            <a:r>
              <a:rPr dirty="0"/>
              <a:t>этап</a:t>
            </a:r>
            <a:r>
              <a:rPr spc="-65" dirty="0"/>
              <a:t> </a:t>
            </a:r>
            <a:r>
              <a:rPr spc="-10" dirty="0"/>
              <a:t>пищеварения.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25907" y="912875"/>
            <a:ext cx="7172959" cy="2921000"/>
            <a:chOff x="25907" y="912875"/>
            <a:chExt cx="7172959" cy="292100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7" y="912875"/>
              <a:ext cx="971550" cy="7871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8744" y="912875"/>
              <a:ext cx="1962150" cy="7871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3787" y="912875"/>
              <a:ext cx="645413" cy="7871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0487" y="912875"/>
              <a:ext cx="4780025" cy="78714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07" y="1339595"/>
              <a:ext cx="2084070" cy="78714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2871" y="1339595"/>
              <a:ext cx="645413" cy="7871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09572" y="1339595"/>
              <a:ext cx="1062989" cy="78714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05456" y="1339595"/>
              <a:ext cx="585978" cy="7871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24328" y="1339595"/>
              <a:ext cx="1660398" cy="78714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" y="1796795"/>
              <a:ext cx="560070" cy="73380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2419" y="1766315"/>
              <a:ext cx="2407158" cy="78714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80715" y="1766315"/>
              <a:ext cx="976121" cy="78714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17975" y="1766315"/>
              <a:ext cx="645413" cy="78714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24528" y="1766315"/>
              <a:ext cx="2353818" cy="78714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39484" y="1766315"/>
              <a:ext cx="659129" cy="78714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2419" y="2193036"/>
              <a:ext cx="2155698" cy="78714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10840" y="2193036"/>
              <a:ext cx="1390650" cy="78714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45736" y="2193036"/>
              <a:ext cx="2452877" cy="78714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2419" y="2619755"/>
              <a:ext cx="3153918" cy="78714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89147" y="2619755"/>
              <a:ext cx="1427226" cy="78714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39184" y="2619755"/>
              <a:ext cx="1543050" cy="78714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15128" y="2619755"/>
              <a:ext cx="566153" cy="78714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" y="3076955"/>
              <a:ext cx="560070" cy="73380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2419" y="3046475"/>
              <a:ext cx="2515362" cy="78714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0591" y="3046475"/>
              <a:ext cx="645413" cy="78714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17291" y="3046475"/>
              <a:ext cx="2836926" cy="78714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77028" y="3046475"/>
              <a:ext cx="1556766" cy="78714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66687" y="3046475"/>
              <a:ext cx="566153" cy="787146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234492" y="1004138"/>
            <a:ext cx="673290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6525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III.</a:t>
            </a:r>
            <a:r>
              <a:rPr sz="2800" b="1" spc="-7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334D80"/>
                </a:solidFill>
                <a:latin typeface="Times New Roman"/>
                <a:cs typeface="Times New Roman"/>
              </a:rPr>
              <a:t>Желудок</a:t>
            </a:r>
            <a:r>
              <a:rPr sz="2800" b="1" spc="-7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–</a:t>
            </a:r>
            <a:r>
              <a:rPr sz="2800" spc="-6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механическая</a:t>
            </a:r>
            <a:r>
              <a:rPr sz="2800" spc="-3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и</a:t>
            </a:r>
            <a:r>
              <a:rPr sz="2800" spc="-6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химическая обработка</a:t>
            </a:r>
            <a:r>
              <a:rPr sz="2800" spc="-6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–</a:t>
            </a:r>
            <a:r>
              <a:rPr sz="2800" spc="-5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sz="28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3-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часов.</a:t>
            </a:r>
            <a:endParaRPr sz="28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Желудочный</a:t>
            </a:r>
            <a:r>
              <a:rPr sz="2800" spc="355" dirty="0">
                <a:solidFill>
                  <a:srgbClr val="334D80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сок</a:t>
            </a:r>
            <a:r>
              <a:rPr sz="2800" spc="355" dirty="0">
                <a:solidFill>
                  <a:srgbClr val="334D80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–</a:t>
            </a:r>
            <a:r>
              <a:rPr sz="2800" spc="355" dirty="0">
                <a:solidFill>
                  <a:srgbClr val="334D80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денатурация</a:t>
            </a:r>
            <a:r>
              <a:rPr sz="2800" spc="355" dirty="0">
                <a:solidFill>
                  <a:srgbClr val="334D80"/>
                </a:solidFill>
                <a:latin typeface="Times New Roman"/>
                <a:cs typeface="Times New Roman"/>
              </a:rPr>
              <a:t>   </a:t>
            </a:r>
            <a:r>
              <a:rPr sz="2800" spc="-50" dirty="0">
                <a:solidFill>
                  <a:srgbClr val="334D80"/>
                </a:solidFill>
                <a:latin typeface="Times New Roman"/>
                <a:cs typeface="Times New Roman"/>
              </a:rPr>
              <a:t>и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разбухание</a:t>
            </a:r>
            <a:r>
              <a:rPr sz="2800" spc="685" dirty="0">
                <a:solidFill>
                  <a:srgbClr val="334D80"/>
                </a:solidFill>
                <a:latin typeface="Times New Roman"/>
                <a:cs typeface="Times New Roman"/>
              </a:rPr>
              <a:t>    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белка,</a:t>
            </a:r>
            <a:r>
              <a:rPr sz="2800" spc="690" dirty="0">
                <a:solidFill>
                  <a:srgbClr val="334D80"/>
                </a:solidFill>
                <a:latin typeface="Times New Roman"/>
                <a:cs typeface="Times New Roman"/>
              </a:rPr>
              <a:t>    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расщепление </a:t>
            </a:r>
            <a:r>
              <a:rPr sz="2800" spc="-25" dirty="0">
                <a:solidFill>
                  <a:srgbClr val="334D80"/>
                </a:solidFill>
                <a:latin typeface="Times New Roman"/>
                <a:cs typeface="Times New Roman"/>
              </a:rPr>
              <a:t>эмульгированных</a:t>
            </a:r>
            <a:r>
              <a:rPr sz="2800" spc="-4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жиров</a:t>
            </a:r>
            <a:r>
              <a:rPr sz="2800" spc="-5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молока;</a:t>
            </a:r>
            <a:endParaRPr sz="280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Пепсиногены</a:t>
            </a:r>
            <a:r>
              <a:rPr sz="2800" spc="-6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–</a:t>
            </a:r>
            <a:r>
              <a:rPr sz="2800" spc="-7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бактерицидный</a:t>
            </a:r>
            <a:r>
              <a:rPr sz="2800" spc="-5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эффект;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1148" y="3473196"/>
            <a:ext cx="7157720" cy="1640839"/>
            <a:chOff x="41148" y="3473196"/>
            <a:chExt cx="7157720" cy="1640839"/>
          </a:xfrm>
        </p:grpSpPr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" y="3503676"/>
              <a:ext cx="560070" cy="73380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2420" y="3473196"/>
              <a:ext cx="1610106" cy="78714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3955" y="3473196"/>
              <a:ext cx="645413" cy="78714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90799" y="3473196"/>
              <a:ext cx="2698242" cy="78714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300471" y="3473196"/>
              <a:ext cx="1898142" cy="7871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2420" y="3899916"/>
              <a:ext cx="2420874" cy="78714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66187" y="3899916"/>
              <a:ext cx="555498" cy="78714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8" y="4357116"/>
              <a:ext cx="560070" cy="73380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2420" y="4326636"/>
              <a:ext cx="2297430" cy="787145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234492" y="3565397"/>
            <a:ext cx="235521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  <a:tab pos="1920239" algn="l"/>
              </a:tabLst>
            </a:pP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Пепсин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334D80"/>
                </a:solidFill>
                <a:latin typeface="Times New Roman"/>
                <a:cs typeface="Times New Roman"/>
              </a:rPr>
              <a:t>– </a:t>
            </a:r>
            <a:r>
              <a:rPr sz="2800" spc="-30" dirty="0">
                <a:solidFill>
                  <a:srgbClr val="334D80"/>
                </a:solidFill>
                <a:latin typeface="Times New Roman"/>
                <a:cs typeface="Times New Roman"/>
              </a:rPr>
              <a:t>компонентов.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Желудочная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516123" y="4326635"/>
            <a:ext cx="4682490" cy="787400"/>
            <a:chOff x="2516123" y="4326635"/>
            <a:chExt cx="4682490" cy="787400"/>
          </a:xfrm>
        </p:grpSpPr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516123" y="4326635"/>
              <a:ext cx="1294638" cy="78714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17035" y="4326635"/>
              <a:ext cx="645413" cy="78714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268723" y="4326635"/>
              <a:ext cx="1544574" cy="78714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19572" y="4326635"/>
              <a:ext cx="1479042" cy="787145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2725039" y="3565397"/>
            <a:ext cx="42405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95"/>
              </a:spcBef>
              <a:tabLst>
                <a:tab pos="2797175" algn="l"/>
              </a:tabLst>
            </a:pP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переваривание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334D80"/>
                </a:solidFill>
                <a:latin typeface="Times New Roman"/>
                <a:cs typeface="Times New Roman"/>
              </a:rPr>
              <a:t>белковых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213485" algn="l"/>
                <a:tab pos="1764664" algn="l"/>
                <a:tab pos="3216275" algn="l"/>
              </a:tabLst>
            </a:pP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слизь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334D80"/>
                </a:solidFill>
                <a:latin typeface="Times New Roman"/>
                <a:cs typeface="Times New Roman"/>
              </a:rPr>
              <a:t>–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защита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стенок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12420" y="4753355"/>
            <a:ext cx="6358890" cy="787400"/>
            <a:chOff x="312420" y="4753355"/>
            <a:chExt cx="6358890" cy="787400"/>
          </a:xfrm>
        </p:grpSpPr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2420" y="4753355"/>
              <a:ext cx="1789938" cy="78714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728216" y="4753355"/>
              <a:ext cx="1866137" cy="78714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217164" y="4753355"/>
              <a:ext cx="2266950" cy="78714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105399" y="4753355"/>
              <a:ext cx="1477518" cy="78714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15811" y="4753355"/>
              <a:ext cx="555497" cy="787146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264265" y="5606796"/>
            <a:ext cx="6934834" cy="1214120"/>
            <a:chOff x="264265" y="5606796"/>
            <a:chExt cx="6934834" cy="1214120"/>
          </a:xfrm>
        </p:grpSpPr>
        <p:pic>
          <p:nvPicPr>
            <p:cNvPr id="67" name="object 6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64265" y="5897070"/>
              <a:ext cx="118388" cy="11850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12419" y="5606796"/>
              <a:ext cx="1890522" cy="78714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022347" y="5606796"/>
              <a:ext cx="2676905" cy="78714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20183" y="5606796"/>
              <a:ext cx="1820417" cy="78714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160008" y="5606796"/>
              <a:ext cx="1038606" cy="78714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12419" y="6033519"/>
              <a:ext cx="1916430" cy="78714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851659" y="6033519"/>
              <a:ext cx="2049017" cy="78714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525012" y="6033519"/>
              <a:ext cx="703326" cy="78714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761232" y="6033519"/>
              <a:ext cx="823722" cy="78714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117847" y="6033519"/>
              <a:ext cx="585977" cy="787145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234492" y="4845811"/>
            <a:ext cx="6731634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334D80"/>
                </a:solidFill>
                <a:latin typeface="Times New Roman"/>
                <a:cs typeface="Times New Roman"/>
              </a:rPr>
              <a:t>желудка,</a:t>
            </a:r>
            <a:r>
              <a:rPr sz="2800" spc="-14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источник</a:t>
            </a:r>
            <a:r>
              <a:rPr sz="2800" spc="-14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эндогенных</a:t>
            </a:r>
            <a:r>
              <a:rPr sz="2800" spc="-14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белков.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2008505" algn="l"/>
                <a:tab pos="4507230" algn="l"/>
                <a:tab pos="6146800" algn="l"/>
              </a:tabLst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Наличие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специального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фактора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для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усвоения</a:t>
            </a:r>
            <a:r>
              <a:rPr sz="2800" b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витамина</a:t>
            </a:r>
            <a:r>
              <a:rPr sz="28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В12!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7092442" y="3485134"/>
            <a:ext cx="2232025" cy="1264285"/>
            <a:chOff x="7092442" y="3485134"/>
            <a:chExt cx="2232025" cy="1264285"/>
          </a:xfrm>
        </p:grpSpPr>
        <p:sp>
          <p:nvSpPr>
            <p:cNvPr id="79" name="object 79"/>
            <p:cNvSpPr/>
            <p:nvPr/>
          </p:nvSpPr>
          <p:spPr>
            <a:xfrm>
              <a:off x="7098792" y="3491484"/>
              <a:ext cx="2219325" cy="1251585"/>
            </a:xfrm>
            <a:custGeom>
              <a:avLst/>
              <a:gdLst/>
              <a:ahLst/>
              <a:cxnLst/>
              <a:rect l="l" t="t" r="r" b="b"/>
              <a:pathLst>
                <a:path w="2219325" h="1251585">
                  <a:moveTo>
                    <a:pt x="1109472" y="0"/>
                  </a:moveTo>
                  <a:lnTo>
                    <a:pt x="1048595" y="925"/>
                  </a:lnTo>
                  <a:lnTo>
                    <a:pt x="988577" y="3670"/>
                  </a:lnTo>
                  <a:lnTo>
                    <a:pt x="929502" y="8186"/>
                  </a:lnTo>
                  <a:lnTo>
                    <a:pt x="871455" y="14426"/>
                  </a:lnTo>
                  <a:lnTo>
                    <a:pt x="814519" y="22343"/>
                  </a:lnTo>
                  <a:lnTo>
                    <a:pt x="758781" y="31888"/>
                  </a:lnTo>
                  <a:lnTo>
                    <a:pt x="704324" y="43014"/>
                  </a:lnTo>
                  <a:lnTo>
                    <a:pt x="651232" y="55673"/>
                  </a:lnTo>
                  <a:lnTo>
                    <a:pt x="599592" y="69817"/>
                  </a:lnTo>
                  <a:lnTo>
                    <a:pt x="549486" y="85400"/>
                  </a:lnTo>
                  <a:lnTo>
                    <a:pt x="501000" y="102373"/>
                  </a:lnTo>
                  <a:lnTo>
                    <a:pt x="454219" y="120688"/>
                  </a:lnTo>
                  <a:lnTo>
                    <a:pt x="409226" y="140298"/>
                  </a:lnTo>
                  <a:lnTo>
                    <a:pt x="366106" y="161156"/>
                  </a:lnTo>
                  <a:lnTo>
                    <a:pt x="324945" y="183213"/>
                  </a:lnTo>
                  <a:lnTo>
                    <a:pt x="285826" y="206422"/>
                  </a:lnTo>
                  <a:lnTo>
                    <a:pt x="248834" y="230735"/>
                  </a:lnTo>
                  <a:lnTo>
                    <a:pt x="214054" y="256105"/>
                  </a:lnTo>
                  <a:lnTo>
                    <a:pt x="181571" y="282483"/>
                  </a:lnTo>
                  <a:lnTo>
                    <a:pt x="151468" y="309823"/>
                  </a:lnTo>
                  <a:lnTo>
                    <a:pt x="123831" y="338076"/>
                  </a:lnTo>
                  <a:lnTo>
                    <a:pt x="98744" y="367196"/>
                  </a:lnTo>
                  <a:lnTo>
                    <a:pt x="56558" y="427841"/>
                  </a:lnTo>
                  <a:lnTo>
                    <a:pt x="25588" y="491378"/>
                  </a:lnTo>
                  <a:lnTo>
                    <a:pt x="6509" y="557425"/>
                  </a:lnTo>
                  <a:lnTo>
                    <a:pt x="0" y="625601"/>
                  </a:lnTo>
                  <a:lnTo>
                    <a:pt x="1641" y="659932"/>
                  </a:lnTo>
                  <a:lnTo>
                    <a:pt x="14520" y="727091"/>
                  </a:lnTo>
                  <a:lnTo>
                    <a:pt x="39629" y="791931"/>
                  </a:lnTo>
                  <a:lnTo>
                    <a:pt x="76291" y="854070"/>
                  </a:lnTo>
                  <a:lnTo>
                    <a:pt x="123831" y="913127"/>
                  </a:lnTo>
                  <a:lnTo>
                    <a:pt x="151468" y="941380"/>
                  </a:lnTo>
                  <a:lnTo>
                    <a:pt x="181571" y="968720"/>
                  </a:lnTo>
                  <a:lnTo>
                    <a:pt x="214054" y="995098"/>
                  </a:lnTo>
                  <a:lnTo>
                    <a:pt x="248834" y="1020468"/>
                  </a:lnTo>
                  <a:lnTo>
                    <a:pt x="285826" y="1044781"/>
                  </a:lnTo>
                  <a:lnTo>
                    <a:pt x="324945" y="1067990"/>
                  </a:lnTo>
                  <a:lnTo>
                    <a:pt x="366106" y="1090047"/>
                  </a:lnTo>
                  <a:lnTo>
                    <a:pt x="409226" y="1110905"/>
                  </a:lnTo>
                  <a:lnTo>
                    <a:pt x="454219" y="1130515"/>
                  </a:lnTo>
                  <a:lnTo>
                    <a:pt x="501000" y="1148830"/>
                  </a:lnTo>
                  <a:lnTo>
                    <a:pt x="549486" y="1165803"/>
                  </a:lnTo>
                  <a:lnTo>
                    <a:pt x="599592" y="1181386"/>
                  </a:lnTo>
                  <a:lnTo>
                    <a:pt x="651232" y="1195530"/>
                  </a:lnTo>
                  <a:lnTo>
                    <a:pt x="704324" y="1208189"/>
                  </a:lnTo>
                  <a:lnTo>
                    <a:pt x="758781" y="1219315"/>
                  </a:lnTo>
                  <a:lnTo>
                    <a:pt x="814519" y="1228860"/>
                  </a:lnTo>
                  <a:lnTo>
                    <a:pt x="871455" y="1236777"/>
                  </a:lnTo>
                  <a:lnTo>
                    <a:pt x="929502" y="1243017"/>
                  </a:lnTo>
                  <a:lnTo>
                    <a:pt x="988577" y="1247533"/>
                  </a:lnTo>
                  <a:lnTo>
                    <a:pt x="1048595" y="1250278"/>
                  </a:lnTo>
                  <a:lnTo>
                    <a:pt x="1109472" y="1251203"/>
                  </a:lnTo>
                  <a:lnTo>
                    <a:pt x="1170348" y="1250278"/>
                  </a:lnTo>
                  <a:lnTo>
                    <a:pt x="1230366" y="1247533"/>
                  </a:lnTo>
                  <a:lnTo>
                    <a:pt x="1289441" y="1243017"/>
                  </a:lnTo>
                  <a:lnTo>
                    <a:pt x="1347488" y="1236777"/>
                  </a:lnTo>
                  <a:lnTo>
                    <a:pt x="1404424" y="1228860"/>
                  </a:lnTo>
                  <a:lnTo>
                    <a:pt x="1460162" y="1219315"/>
                  </a:lnTo>
                  <a:lnTo>
                    <a:pt x="1514619" y="1208189"/>
                  </a:lnTo>
                  <a:lnTo>
                    <a:pt x="1567711" y="1195530"/>
                  </a:lnTo>
                  <a:lnTo>
                    <a:pt x="1619351" y="1181386"/>
                  </a:lnTo>
                  <a:lnTo>
                    <a:pt x="1669457" y="1165803"/>
                  </a:lnTo>
                  <a:lnTo>
                    <a:pt x="1717943" y="1148830"/>
                  </a:lnTo>
                  <a:lnTo>
                    <a:pt x="1764724" y="1130515"/>
                  </a:lnTo>
                  <a:lnTo>
                    <a:pt x="1809717" y="1110905"/>
                  </a:lnTo>
                  <a:lnTo>
                    <a:pt x="1852837" y="1090047"/>
                  </a:lnTo>
                  <a:lnTo>
                    <a:pt x="1893998" y="1067990"/>
                  </a:lnTo>
                  <a:lnTo>
                    <a:pt x="1933117" y="1044781"/>
                  </a:lnTo>
                  <a:lnTo>
                    <a:pt x="1970109" y="1020468"/>
                  </a:lnTo>
                  <a:lnTo>
                    <a:pt x="2004889" y="995098"/>
                  </a:lnTo>
                  <a:lnTo>
                    <a:pt x="2037372" y="968720"/>
                  </a:lnTo>
                  <a:lnTo>
                    <a:pt x="2067475" y="941380"/>
                  </a:lnTo>
                  <a:lnTo>
                    <a:pt x="2095112" y="913127"/>
                  </a:lnTo>
                  <a:lnTo>
                    <a:pt x="2120199" y="884007"/>
                  </a:lnTo>
                  <a:lnTo>
                    <a:pt x="2162385" y="823362"/>
                  </a:lnTo>
                  <a:lnTo>
                    <a:pt x="2193355" y="759825"/>
                  </a:lnTo>
                  <a:lnTo>
                    <a:pt x="2212434" y="693778"/>
                  </a:lnTo>
                  <a:lnTo>
                    <a:pt x="2218943" y="625601"/>
                  </a:lnTo>
                  <a:lnTo>
                    <a:pt x="2217302" y="591271"/>
                  </a:lnTo>
                  <a:lnTo>
                    <a:pt x="2204423" y="524112"/>
                  </a:lnTo>
                  <a:lnTo>
                    <a:pt x="2179314" y="459272"/>
                  </a:lnTo>
                  <a:lnTo>
                    <a:pt x="2142652" y="397133"/>
                  </a:lnTo>
                  <a:lnTo>
                    <a:pt x="2095112" y="338076"/>
                  </a:lnTo>
                  <a:lnTo>
                    <a:pt x="2067475" y="309823"/>
                  </a:lnTo>
                  <a:lnTo>
                    <a:pt x="2037372" y="282483"/>
                  </a:lnTo>
                  <a:lnTo>
                    <a:pt x="2004889" y="256105"/>
                  </a:lnTo>
                  <a:lnTo>
                    <a:pt x="1970109" y="230735"/>
                  </a:lnTo>
                  <a:lnTo>
                    <a:pt x="1933117" y="206422"/>
                  </a:lnTo>
                  <a:lnTo>
                    <a:pt x="1893998" y="183213"/>
                  </a:lnTo>
                  <a:lnTo>
                    <a:pt x="1852837" y="161156"/>
                  </a:lnTo>
                  <a:lnTo>
                    <a:pt x="1809717" y="140298"/>
                  </a:lnTo>
                  <a:lnTo>
                    <a:pt x="1764724" y="120688"/>
                  </a:lnTo>
                  <a:lnTo>
                    <a:pt x="1717943" y="102373"/>
                  </a:lnTo>
                  <a:lnTo>
                    <a:pt x="1669457" y="85400"/>
                  </a:lnTo>
                  <a:lnTo>
                    <a:pt x="1619351" y="69817"/>
                  </a:lnTo>
                  <a:lnTo>
                    <a:pt x="1567711" y="55673"/>
                  </a:lnTo>
                  <a:lnTo>
                    <a:pt x="1514619" y="43014"/>
                  </a:lnTo>
                  <a:lnTo>
                    <a:pt x="1460162" y="31888"/>
                  </a:lnTo>
                  <a:lnTo>
                    <a:pt x="1404424" y="22343"/>
                  </a:lnTo>
                  <a:lnTo>
                    <a:pt x="1347488" y="14426"/>
                  </a:lnTo>
                  <a:lnTo>
                    <a:pt x="1289441" y="8186"/>
                  </a:lnTo>
                  <a:lnTo>
                    <a:pt x="1230366" y="3670"/>
                  </a:lnTo>
                  <a:lnTo>
                    <a:pt x="1170348" y="925"/>
                  </a:lnTo>
                  <a:lnTo>
                    <a:pt x="110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098792" y="3491484"/>
              <a:ext cx="2219325" cy="1251585"/>
            </a:xfrm>
            <a:custGeom>
              <a:avLst/>
              <a:gdLst/>
              <a:ahLst/>
              <a:cxnLst/>
              <a:rect l="l" t="t" r="r" b="b"/>
              <a:pathLst>
                <a:path w="2219325" h="1251585">
                  <a:moveTo>
                    <a:pt x="0" y="625601"/>
                  </a:moveTo>
                  <a:lnTo>
                    <a:pt x="6509" y="557425"/>
                  </a:lnTo>
                  <a:lnTo>
                    <a:pt x="25588" y="491378"/>
                  </a:lnTo>
                  <a:lnTo>
                    <a:pt x="56558" y="427841"/>
                  </a:lnTo>
                  <a:lnTo>
                    <a:pt x="98744" y="367196"/>
                  </a:lnTo>
                  <a:lnTo>
                    <a:pt x="123831" y="338076"/>
                  </a:lnTo>
                  <a:lnTo>
                    <a:pt x="151468" y="309823"/>
                  </a:lnTo>
                  <a:lnTo>
                    <a:pt x="181571" y="282483"/>
                  </a:lnTo>
                  <a:lnTo>
                    <a:pt x="214054" y="256105"/>
                  </a:lnTo>
                  <a:lnTo>
                    <a:pt x="248834" y="230735"/>
                  </a:lnTo>
                  <a:lnTo>
                    <a:pt x="285826" y="206422"/>
                  </a:lnTo>
                  <a:lnTo>
                    <a:pt x="324945" y="183213"/>
                  </a:lnTo>
                  <a:lnTo>
                    <a:pt x="366106" y="161156"/>
                  </a:lnTo>
                  <a:lnTo>
                    <a:pt x="409226" y="140298"/>
                  </a:lnTo>
                  <a:lnTo>
                    <a:pt x="454219" y="120688"/>
                  </a:lnTo>
                  <a:lnTo>
                    <a:pt x="501000" y="102373"/>
                  </a:lnTo>
                  <a:lnTo>
                    <a:pt x="549486" y="85400"/>
                  </a:lnTo>
                  <a:lnTo>
                    <a:pt x="599592" y="69817"/>
                  </a:lnTo>
                  <a:lnTo>
                    <a:pt x="651232" y="55673"/>
                  </a:lnTo>
                  <a:lnTo>
                    <a:pt x="704324" y="43014"/>
                  </a:lnTo>
                  <a:lnTo>
                    <a:pt x="758781" y="31888"/>
                  </a:lnTo>
                  <a:lnTo>
                    <a:pt x="814519" y="22343"/>
                  </a:lnTo>
                  <a:lnTo>
                    <a:pt x="871455" y="14426"/>
                  </a:lnTo>
                  <a:lnTo>
                    <a:pt x="929502" y="8186"/>
                  </a:lnTo>
                  <a:lnTo>
                    <a:pt x="988577" y="3670"/>
                  </a:lnTo>
                  <a:lnTo>
                    <a:pt x="1048595" y="925"/>
                  </a:lnTo>
                  <a:lnTo>
                    <a:pt x="1109472" y="0"/>
                  </a:lnTo>
                  <a:lnTo>
                    <a:pt x="1170348" y="925"/>
                  </a:lnTo>
                  <a:lnTo>
                    <a:pt x="1230366" y="3670"/>
                  </a:lnTo>
                  <a:lnTo>
                    <a:pt x="1289441" y="8186"/>
                  </a:lnTo>
                  <a:lnTo>
                    <a:pt x="1347488" y="14426"/>
                  </a:lnTo>
                  <a:lnTo>
                    <a:pt x="1404424" y="22343"/>
                  </a:lnTo>
                  <a:lnTo>
                    <a:pt x="1460162" y="31888"/>
                  </a:lnTo>
                  <a:lnTo>
                    <a:pt x="1514619" y="43014"/>
                  </a:lnTo>
                  <a:lnTo>
                    <a:pt x="1567711" y="55673"/>
                  </a:lnTo>
                  <a:lnTo>
                    <a:pt x="1619351" y="69817"/>
                  </a:lnTo>
                  <a:lnTo>
                    <a:pt x="1669457" y="85400"/>
                  </a:lnTo>
                  <a:lnTo>
                    <a:pt x="1717943" y="102373"/>
                  </a:lnTo>
                  <a:lnTo>
                    <a:pt x="1764724" y="120688"/>
                  </a:lnTo>
                  <a:lnTo>
                    <a:pt x="1809717" y="140298"/>
                  </a:lnTo>
                  <a:lnTo>
                    <a:pt x="1852837" y="161156"/>
                  </a:lnTo>
                  <a:lnTo>
                    <a:pt x="1893998" y="183213"/>
                  </a:lnTo>
                  <a:lnTo>
                    <a:pt x="1933117" y="206422"/>
                  </a:lnTo>
                  <a:lnTo>
                    <a:pt x="1970109" y="230735"/>
                  </a:lnTo>
                  <a:lnTo>
                    <a:pt x="2004889" y="256105"/>
                  </a:lnTo>
                  <a:lnTo>
                    <a:pt x="2037372" y="282483"/>
                  </a:lnTo>
                  <a:lnTo>
                    <a:pt x="2067475" y="309823"/>
                  </a:lnTo>
                  <a:lnTo>
                    <a:pt x="2095112" y="338076"/>
                  </a:lnTo>
                  <a:lnTo>
                    <a:pt x="2120199" y="367196"/>
                  </a:lnTo>
                  <a:lnTo>
                    <a:pt x="2162385" y="427841"/>
                  </a:lnTo>
                  <a:lnTo>
                    <a:pt x="2193355" y="491378"/>
                  </a:lnTo>
                  <a:lnTo>
                    <a:pt x="2212434" y="557425"/>
                  </a:lnTo>
                  <a:lnTo>
                    <a:pt x="2218943" y="625601"/>
                  </a:lnTo>
                  <a:lnTo>
                    <a:pt x="2217302" y="659932"/>
                  </a:lnTo>
                  <a:lnTo>
                    <a:pt x="2204423" y="727091"/>
                  </a:lnTo>
                  <a:lnTo>
                    <a:pt x="2179314" y="791931"/>
                  </a:lnTo>
                  <a:lnTo>
                    <a:pt x="2142652" y="854070"/>
                  </a:lnTo>
                  <a:lnTo>
                    <a:pt x="2095112" y="913127"/>
                  </a:lnTo>
                  <a:lnTo>
                    <a:pt x="2067475" y="941380"/>
                  </a:lnTo>
                  <a:lnTo>
                    <a:pt x="2037372" y="968720"/>
                  </a:lnTo>
                  <a:lnTo>
                    <a:pt x="2004889" y="995098"/>
                  </a:lnTo>
                  <a:lnTo>
                    <a:pt x="1970109" y="1020468"/>
                  </a:lnTo>
                  <a:lnTo>
                    <a:pt x="1933117" y="1044781"/>
                  </a:lnTo>
                  <a:lnTo>
                    <a:pt x="1893998" y="1067990"/>
                  </a:lnTo>
                  <a:lnTo>
                    <a:pt x="1852837" y="1090047"/>
                  </a:lnTo>
                  <a:lnTo>
                    <a:pt x="1809717" y="1110905"/>
                  </a:lnTo>
                  <a:lnTo>
                    <a:pt x="1764724" y="1130515"/>
                  </a:lnTo>
                  <a:lnTo>
                    <a:pt x="1717943" y="1148830"/>
                  </a:lnTo>
                  <a:lnTo>
                    <a:pt x="1669457" y="1165803"/>
                  </a:lnTo>
                  <a:lnTo>
                    <a:pt x="1619351" y="1181386"/>
                  </a:lnTo>
                  <a:lnTo>
                    <a:pt x="1567711" y="1195530"/>
                  </a:lnTo>
                  <a:lnTo>
                    <a:pt x="1514619" y="1208189"/>
                  </a:lnTo>
                  <a:lnTo>
                    <a:pt x="1460162" y="1219315"/>
                  </a:lnTo>
                  <a:lnTo>
                    <a:pt x="1404424" y="1228860"/>
                  </a:lnTo>
                  <a:lnTo>
                    <a:pt x="1347488" y="1236777"/>
                  </a:lnTo>
                  <a:lnTo>
                    <a:pt x="1289441" y="1243017"/>
                  </a:lnTo>
                  <a:lnTo>
                    <a:pt x="1230366" y="1247533"/>
                  </a:lnTo>
                  <a:lnTo>
                    <a:pt x="1170348" y="1250278"/>
                  </a:lnTo>
                  <a:lnTo>
                    <a:pt x="1109472" y="1251203"/>
                  </a:lnTo>
                  <a:lnTo>
                    <a:pt x="1048595" y="1250278"/>
                  </a:lnTo>
                  <a:lnTo>
                    <a:pt x="988577" y="1247533"/>
                  </a:lnTo>
                  <a:lnTo>
                    <a:pt x="929502" y="1243017"/>
                  </a:lnTo>
                  <a:lnTo>
                    <a:pt x="871455" y="1236777"/>
                  </a:lnTo>
                  <a:lnTo>
                    <a:pt x="814519" y="1228860"/>
                  </a:lnTo>
                  <a:lnTo>
                    <a:pt x="758781" y="1219315"/>
                  </a:lnTo>
                  <a:lnTo>
                    <a:pt x="704324" y="1208189"/>
                  </a:lnTo>
                  <a:lnTo>
                    <a:pt x="651232" y="1195530"/>
                  </a:lnTo>
                  <a:lnTo>
                    <a:pt x="599592" y="1181386"/>
                  </a:lnTo>
                  <a:lnTo>
                    <a:pt x="549486" y="1165803"/>
                  </a:lnTo>
                  <a:lnTo>
                    <a:pt x="501000" y="1148830"/>
                  </a:lnTo>
                  <a:lnTo>
                    <a:pt x="454219" y="1130515"/>
                  </a:lnTo>
                  <a:lnTo>
                    <a:pt x="409226" y="1110905"/>
                  </a:lnTo>
                  <a:lnTo>
                    <a:pt x="366106" y="1090047"/>
                  </a:lnTo>
                  <a:lnTo>
                    <a:pt x="324945" y="1067990"/>
                  </a:lnTo>
                  <a:lnTo>
                    <a:pt x="285826" y="1044781"/>
                  </a:lnTo>
                  <a:lnTo>
                    <a:pt x="248834" y="1020468"/>
                  </a:lnTo>
                  <a:lnTo>
                    <a:pt x="214054" y="995098"/>
                  </a:lnTo>
                  <a:lnTo>
                    <a:pt x="181571" y="968720"/>
                  </a:lnTo>
                  <a:lnTo>
                    <a:pt x="151468" y="941380"/>
                  </a:lnTo>
                  <a:lnTo>
                    <a:pt x="123831" y="913127"/>
                  </a:lnTo>
                  <a:lnTo>
                    <a:pt x="98744" y="884007"/>
                  </a:lnTo>
                  <a:lnTo>
                    <a:pt x="56558" y="823362"/>
                  </a:lnTo>
                  <a:lnTo>
                    <a:pt x="25588" y="759825"/>
                  </a:lnTo>
                  <a:lnTo>
                    <a:pt x="6509" y="693778"/>
                  </a:lnTo>
                  <a:lnTo>
                    <a:pt x="0" y="625601"/>
                  </a:lnTo>
                  <a:close/>
                </a:path>
              </a:pathLst>
            </a:custGeom>
            <a:ln w="12192">
              <a:solidFill>
                <a:srgbClr val="334D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7503414" y="3815333"/>
            <a:ext cx="14128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1F3863"/>
                </a:solidFill>
                <a:latin typeface="Calibri"/>
                <a:cs typeface="Calibri"/>
              </a:rPr>
              <a:t>ЖЕЛУДОК</a:t>
            </a:r>
            <a:r>
              <a:rPr sz="1800" b="1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F3863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кислая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 среда!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2" name="object 8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7805928" y="925067"/>
            <a:ext cx="3735324" cy="2699004"/>
          </a:xfrm>
          <a:prstGeom prst="rect">
            <a:avLst/>
          </a:prstGeom>
        </p:spPr>
      </p:pic>
      <p:sp>
        <p:nvSpPr>
          <p:cNvPr id="83" name="object 8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2364" y="126632"/>
            <a:ext cx="6057138" cy="10096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92272" y="296671"/>
            <a:ext cx="5484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Третий</a:t>
            </a:r>
            <a:r>
              <a:rPr spc="-110" dirty="0"/>
              <a:t> </a:t>
            </a:r>
            <a:r>
              <a:rPr dirty="0"/>
              <a:t>этап</a:t>
            </a:r>
            <a:r>
              <a:rPr spc="-85" dirty="0"/>
              <a:t> </a:t>
            </a:r>
            <a:r>
              <a:rPr spc="-10" dirty="0"/>
              <a:t>пищеварения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607308" y="1043939"/>
            <a:ext cx="7686675" cy="1214120"/>
            <a:chOff x="3607308" y="1043939"/>
            <a:chExt cx="7686675" cy="12141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7308" y="1043939"/>
              <a:ext cx="994410" cy="7871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4612" y="1043939"/>
              <a:ext cx="3534917" cy="7871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2423" y="1043939"/>
              <a:ext cx="645414" cy="7871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9123" y="1043939"/>
              <a:ext cx="3824478" cy="7871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07308" y="1470659"/>
              <a:ext cx="4545330" cy="78714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815588" y="1135125"/>
            <a:ext cx="71551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14" dirty="0">
                <a:solidFill>
                  <a:srgbClr val="334D80"/>
                </a:solidFill>
                <a:latin typeface="Times New Roman"/>
                <a:cs typeface="Times New Roman"/>
              </a:rPr>
              <a:t>IV.</a:t>
            </a:r>
            <a:r>
              <a:rPr sz="2800" b="1" spc="-6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334D80"/>
                </a:solidFill>
                <a:latin typeface="Times New Roman"/>
                <a:cs typeface="Times New Roman"/>
              </a:rPr>
              <a:t>Тонкий</a:t>
            </a:r>
            <a:r>
              <a:rPr sz="2800" b="1" spc="-11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кишечник</a:t>
            </a:r>
            <a:r>
              <a:rPr sz="2800" b="1" spc="-5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–</a:t>
            </a:r>
            <a:r>
              <a:rPr sz="2800" spc="-8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всасывание</a:t>
            </a:r>
            <a:r>
              <a:rPr sz="2800" spc="-8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основной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массы</a:t>
            </a:r>
            <a:r>
              <a:rPr sz="2800" spc="-12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поступившей</a:t>
            </a:r>
            <a:r>
              <a:rPr sz="2800" spc="-13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пищи.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07308" y="2324100"/>
            <a:ext cx="8585200" cy="2921000"/>
            <a:chOff x="3607308" y="2324100"/>
            <a:chExt cx="8585200" cy="292100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30669" y="2547048"/>
              <a:ext cx="309970" cy="2684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5928" y="2324100"/>
              <a:ext cx="8196071" cy="7871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07308" y="2750819"/>
              <a:ext cx="4583430" cy="7871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3632" y="2750819"/>
              <a:ext cx="645414" cy="7871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90332" y="2750819"/>
              <a:ext cx="3228594" cy="78714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07308" y="4457700"/>
              <a:ext cx="4251197" cy="78714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91400" y="4457700"/>
              <a:ext cx="585977" cy="7871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10272" y="4457700"/>
              <a:ext cx="1925574" cy="78714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815588" y="2415667"/>
            <a:ext cx="813752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4" dirty="0">
                <a:solidFill>
                  <a:srgbClr val="334D80"/>
                </a:solidFill>
                <a:latin typeface="Times New Roman"/>
                <a:cs typeface="Times New Roman"/>
              </a:rPr>
              <a:t>V.</a:t>
            </a:r>
            <a:r>
              <a:rPr sz="2800" b="1" spc="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334D80"/>
                </a:solidFill>
                <a:latin typeface="Times New Roman"/>
                <a:cs typeface="Times New Roman"/>
              </a:rPr>
              <a:t>Толстый</a:t>
            </a:r>
            <a:r>
              <a:rPr sz="2800" b="1" spc="-15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кишечник</a:t>
            </a:r>
            <a:r>
              <a:rPr sz="2800" b="1" spc="-13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(+</a:t>
            </a:r>
            <a:r>
              <a:rPr sz="2800" b="1" spc="-9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печень,</a:t>
            </a:r>
            <a:r>
              <a:rPr sz="2800" b="1" spc="-9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желчный</a:t>
            </a:r>
            <a:r>
              <a:rPr sz="2800" b="1" spc="-9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пузырь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+</a:t>
            </a:r>
            <a:r>
              <a:rPr sz="2800" b="1" spc="-7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334D80"/>
                </a:solidFill>
                <a:latin typeface="Times New Roman"/>
                <a:cs typeface="Times New Roman"/>
              </a:rPr>
              <a:t>поджелудочная</a:t>
            </a:r>
            <a:r>
              <a:rPr sz="2800" b="1" spc="-7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4D80"/>
                </a:solidFill>
                <a:latin typeface="Times New Roman"/>
                <a:cs typeface="Times New Roman"/>
              </a:rPr>
              <a:t>железа)</a:t>
            </a:r>
            <a:r>
              <a:rPr sz="2800" b="1" spc="-7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–</a:t>
            </a:r>
            <a:r>
              <a:rPr sz="2800" spc="-7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всасывание</a:t>
            </a:r>
            <a:r>
              <a:rPr sz="2800" spc="-7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воды,</a:t>
            </a:r>
            <a:endParaRPr sz="2800">
              <a:latin typeface="Times New Roman"/>
              <a:cs typeface="Times New Roman"/>
            </a:endParaRPr>
          </a:p>
          <a:p>
            <a:pPr marL="12700" marR="250825">
              <a:lnSpc>
                <a:spcPct val="100000"/>
              </a:lnSpc>
            </a:pP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минеральных</a:t>
            </a:r>
            <a:r>
              <a:rPr sz="2800" spc="-114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солей,</a:t>
            </a:r>
            <a:r>
              <a:rPr sz="2800" spc="-13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протекают</a:t>
            </a:r>
            <a:r>
              <a:rPr sz="2800" spc="-13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основные</a:t>
            </a:r>
            <a:r>
              <a:rPr sz="2800" spc="-12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процессы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микробной</a:t>
            </a:r>
            <a:r>
              <a:rPr sz="2800" spc="-11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метаболизации</a:t>
            </a:r>
            <a:r>
              <a:rPr sz="2800" spc="-11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остатков</a:t>
            </a:r>
            <a:r>
              <a:rPr sz="2800" spc="-114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питательных веществ.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Процесс</a:t>
            </a:r>
            <a:r>
              <a:rPr sz="28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занимает</a:t>
            </a:r>
            <a:r>
              <a:rPr sz="2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sz="28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10-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15</a:t>
            </a:r>
            <a:r>
              <a:rPr sz="28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часов!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07263" y="1114044"/>
            <a:ext cx="3536315" cy="5180330"/>
            <a:chOff x="207263" y="1114044"/>
            <a:chExt cx="3536315" cy="5180330"/>
          </a:xfrm>
        </p:grpSpPr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7263" y="1114044"/>
              <a:ext cx="3322320" cy="518007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08887" y="2874264"/>
              <a:ext cx="2727960" cy="977265"/>
            </a:xfrm>
            <a:custGeom>
              <a:avLst/>
              <a:gdLst/>
              <a:ahLst/>
              <a:cxnLst/>
              <a:rect l="l" t="t" r="r" b="b"/>
              <a:pathLst>
                <a:path w="2727960" h="977264">
                  <a:moveTo>
                    <a:pt x="1363980" y="0"/>
                  </a:moveTo>
                  <a:lnTo>
                    <a:pt x="1295898" y="597"/>
                  </a:lnTo>
                  <a:lnTo>
                    <a:pt x="1228681" y="2372"/>
                  </a:lnTo>
                  <a:lnTo>
                    <a:pt x="1162407" y="5296"/>
                  </a:lnTo>
                  <a:lnTo>
                    <a:pt x="1097154" y="9340"/>
                  </a:lnTo>
                  <a:lnTo>
                    <a:pt x="1033000" y="14478"/>
                  </a:lnTo>
                  <a:lnTo>
                    <a:pt x="970023" y="20681"/>
                  </a:lnTo>
                  <a:lnTo>
                    <a:pt x="908301" y="27920"/>
                  </a:lnTo>
                  <a:lnTo>
                    <a:pt x="847912" y="36169"/>
                  </a:lnTo>
                  <a:lnTo>
                    <a:pt x="788935" y="45398"/>
                  </a:lnTo>
                  <a:lnTo>
                    <a:pt x="731447" y="55581"/>
                  </a:lnTo>
                  <a:lnTo>
                    <a:pt x="675527" y="66689"/>
                  </a:lnTo>
                  <a:lnTo>
                    <a:pt x="621252" y="78693"/>
                  </a:lnTo>
                  <a:lnTo>
                    <a:pt x="568702" y="91567"/>
                  </a:lnTo>
                  <a:lnTo>
                    <a:pt x="517953" y="105282"/>
                  </a:lnTo>
                  <a:lnTo>
                    <a:pt x="469085" y="119810"/>
                  </a:lnTo>
                  <a:lnTo>
                    <a:pt x="422174" y="135123"/>
                  </a:lnTo>
                  <a:lnTo>
                    <a:pt x="377300" y="151193"/>
                  </a:lnTo>
                  <a:lnTo>
                    <a:pt x="334541" y="167992"/>
                  </a:lnTo>
                  <a:lnTo>
                    <a:pt x="293974" y="185493"/>
                  </a:lnTo>
                  <a:lnTo>
                    <a:pt x="255678" y="203666"/>
                  </a:lnTo>
                  <a:lnTo>
                    <a:pt x="219730" y="222485"/>
                  </a:lnTo>
                  <a:lnTo>
                    <a:pt x="186210" y="241920"/>
                  </a:lnTo>
                  <a:lnTo>
                    <a:pt x="126762" y="282531"/>
                  </a:lnTo>
                  <a:lnTo>
                    <a:pt x="77959" y="325275"/>
                  </a:lnTo>
                  <a:lnTo>
                    <a:pt x="40426" y="369928"/>
                  </a:lnTo>
                  <a:lnTo>
                    <a:pt x="14787" y="416266"/>
                  </a:lnTo>
                  <a:lnTo>
                    <a:pt x="1669" y="464064"/>
                  </a:lnTo>
                  <a:lnTo>
                    <a:pt x="0" y="488441"/>
                  </a:lnTo>
                  <a:lnTo>
                    <a:pt x="1669" y="512819"/>
                  </a:lnTo>
                  <a:lnTo>
                    <a:pt x="14787" y="560617"/>
                  </a:lnTo>
                  <a:lnTo>
                    <a:pt x="40426" y="606955"/>
                  </a:lnTo>
                  <a:lnTo>
                    <a:pt x="77959" y="651608"/>
                  </a:lnTo>
                  <a:lnTo>
                    <a:pt x="126762" y="694352"/>
                  </a:lnTo>
                  <a:lnTo>
                    <a:pt x="186210" y="734963"/>
                  </a:lnTo>
                  <a:lnTo>
                    <a:pt x="219730" y="754398"/>
                  </a:lnTo>
                  <a:lnTo>
                    <a:pt x="255678" y="773217"/>
                  </a:lnTo>
                  <a:lnTo>
                    <a:pt x="293974" y="791390"/>
                  </a:lnTo>
                  <a:lnTo>
                    <a:pt x="334541" y="808891"/>
                  </a:lnTo>
                  <a:lnTo>
                    <a:pt x="377300" y="825690"/>
                  </a:lnTo>
                  <a:lnTo>
                    <a:pt x="422174" y="841760"/>
                  </a:lnTo>
                  <a:lnTo>
                    <a:pt x="469085" y="857073"/>
                  </a:lnTo>
                  <a:lnTo>
                    <a:pt x="517953" y="871601"/>
                  </a:lnTo>
                  <a:lnTo>
                    <a:pt x="568702" y="885316"/>
                  </a:lnTo>
                  <a:lnTo>
                    <a:pt x="621252" y="898190"/>
                  </a:lnTo>
                  <a:lnTo>
                    <a:pt x="675527" y="910194"/>
                  </a:lnTo>
                  <a:lnTo>
                    <a:pt x="731447" y="921302"/>
                  </a:lnTo>
                  <a:lnTo>
                    <a:pt x="788935" y="931485"/>
                  </a:lnTo>
                  <a:lnTo>
                    <a:pt x="847912" y="940714"/>
                  </a:lnTo>
                  <a:lnTo>
                    <a:pt x="908301" y="948963"/>
                  </a:lnTo>
                  <a:lnTo>
                    <a:pt x="970023" y="956202"/>
                  </a:lnTo>
                  <a:lnTo>
                    <a:pt x="1033000" y="962405"/>
                  </a:lnTo>
                  <a:lnTo>
                    <a:pt x="1097154" y="967543"/>
                  </a:lnTo>
                  <a:lnTo>
                    <a:pt x="1162407" y="971587"/>
                  </a:lnTo>
                  <a:lnTo>
                    <a:pt x="1228681" y="974511"/>
                  </a:lnTo>
                  <a:lnTo>
                    <a:pt x="1295898" y="976286"/>
                  </a:lnTo>
                  <a:lnTo>
                    <a:pt x="1363980" y="976884"/>
                  </a:lnTo>
                  <a:lnTo>
                    <a:pt x="1432061" y="976286"/>
                  </a:lnTo>
                  <a:lnTo>
                    <a:pt x="1499278" y="974511"/>
                  </a:lnTo>
                  <a:lnTo>
                    <a:pt x="1565552" y="971587"/>
                  </a:lnTo>
                  <a:lnTo>
                    <a:pt x="1630805" y="967543"/>
                  </a:lnTo>
                  <a:lnTo>
                    <a:pt x="1694959" y="962405"/>
                  </a:lnTo>
                  <a:lnTo>
                    <a:pt x="1757936" y="956202"/>
                  </a:lnTo>
                  <a:lnTo>
                    <a:pt x="1819658" y="948963"/>
                  </a:lnTo>
                  <a:lnTo>
                    <a:pt x="1880047" y="940714"/>
                  </a:lnTo>
                  <a:lnTo>
                    <a:pt x="1939024" y="931485"/>
                  </a:lnTo>
                  <a:lnTo>
                    <a:pt x="1996512" y="921302"/>
                  </a:lnTo>
                  <a:lnTo>
                    <a:pt x="2052432" y="910194"/>
                  </a:lnTo>
                  <a:lnTo>
                    <a:pt x="2106707" y="898190"/>
                  </a:lnTo>
                  <a:lnTo>
                    <a:pt x="2159257" y="885316"/>
                  </a:lnTo>
                  <a:lnTo>
                    <a:pt x="2210006" y="871601"/>
                  </a:lnTo>
                  <a:lnTo>
                    <a:pt x="2258874" y="857073"/>
                  </a:lnTo>
                  <a:lnTo>
                    <a:pt x="2305785" y="841760"/>
                  </a:lnTo>
                  <a:lnTo>
                    <a:pt x="2350659" y="825690"/>
                  </a:lnTo>
                  <a:lnTo>
                    <a:pt x="2393418" y="808891"/>
                  </a:lnTo>
                  <a:lnTo>
                    <a:pt x="2433985" y="791390"/>
                  </a:lnTo>
                  <a:lnTo>
                    <a:pt x="2472281" y="773217"/>
                  </a:lnTo>
                  <a:lnTo>
                    <a:pt x="2508229" y="754398"/>
                  </a:lnTo>
                  <a:lnTo>
                    <a:pt x="2541749" y="734963"/>
                  </a:lnTo>
                  <a:lnTo>
                    <a:pt x="2601197" y="694352"/>
                  </a:lnTo>
                  <a:lnTo>
                    <a:pt x="2650000" y="651608"/>
                  </a:lnTo>
                  <a:lnTo>
                    <a:pt x="2687533" y="606955"/>
                  </a:lnTo>
                  <a:lnTo>
                    <a:pt x="2713172" y="560617"/>
                  </a:lnTo>
                  <a:lnTo>
                    <a:pt x="2726290" y="512819"/>
                  </a:lnTo>
                  <a:lnTo>
                    <a:pt x="2727960" y="488441"/>
                  </a:lnTo>
                  <a:lnTo>
                    <a:pt x="2726290" y="464064"/>
                  </a:lnTo>
                  <a:lnTo>
                    <a:pt x="2713172" y="416266"/>
                  </a:lnTo>
                  <a:lnTo>
                    <a:pt x="2687533" y="369928"/>
                  </a:lnTo>
                  <a:lnTo>
                    <a:pt x="2650000" y="325275"/>
                  </a:lnTo>
                  <a:lnTo>
                    <a:pt x="2601197" y="282531"/>
                  </a:lnTo>
                  <a:lnTo>
                    <a:pt x="2541749" y="241920"/>
                  </a:lnTo>
                  <a:lnTo>
                    <a:pt x="2508229" y="222485"/>
                  </a:lnTo>
                  <a:lnTo>
                    <a:pt x="2472281" y="203666"/>
                  </a:lnTo>
                  <a:lnTo>
                    <a:pt x="2433985" y="185493"/>
                  </a:lnTo>
                  <a:lnTo>
                    <a:pt x="2393418" y="167992"/>
                  </a:lnTo>
                  <a:lnTo>
                    <a:pt x="2350659" y="151193"/>
                  </a:lnTo>
                  <a:lnTo>
                    <a:pt x="2305785" y="135123"/>
                  </a:lnTo>
                  <a:lnTo>
                    <a:pt x="2258874" y="119810"/>
                  </a:lnTo>
                  <a:lnTo>
                    <a:pt x="2210006" y="105282"/>
                  </a:lnTo>
                  <a:lnTo>
                    <a:pt x="2159257" y="91567"/>
                  </a:lnTo>
                  <a:lnTo>
                    <a:pt x="2106707" y="78693"/>
                  </a:lnTo>
                  <a:lnTo>
                    <a:pt x="2052432" y="66689"/>
                  </a:lnTo>
                  <a:lnTo>
                    <a:pt x="1996512" y="55581"/>
                  </a:lnTo>
                  <a:lnTo>
                    <a:pt x="1939024" y="45398"/>
                  </a:lnTo>
                  <a:lnTo>
                    <a:pt x="1880047" y="36169"/>
                  </a:lnTo>
                  <a:lnTo>
                    <a:pt x="1819658" y="27920"/>
                  </a:lnTo>
                  <a:lnTo>
                    <a:pt x="1757936" y="20681"/>
                  </a:lnTo>
                  <a:lnTo>
                    <a:pt x="1694959" y="14478"/>
                  </a:lnTo>
                  <a:lnTo>
                    <a:pt x="1630805" y="9340"/>
                  </a:lnTo>
                  <a:lnTo>
                    <a:pt x="1565552" y="5296"/>
                  </a:lnTo>
                  <a:lnTo>
                    <a:pt x="1499278" y="2372"/>
                  </a:lnTo>
                  <a:lnTo>
                    <a:pt x="1432061" y="597"/>
                  </a:lnTo>
                  <a:lnTo>
                    <a:pt x="13639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8887" y="2874264"/>
              <a:ext cx="2727960" cy="977265"/>
            </a:xfrm>
            <a:custGeom>
              <a:avLst/>
              <a:gdLst/>
              <a:ahLst/>
              <a:cxnLst/>
              <a:rect l="l" t="t" r="r" b="b"/>
              <a:pathLst>
                <a:path w="2727960" h="977264">
                  <a:moveTo>
                    <a:pt x="0" y="488441"/>
                  </a:moveTo>
                  <a:lnTo>
                    <a:pt x="6624" y="439996"/>
                  </a:lnTo>
                  <a:lnTo>
                    <a:pt x="26080" y="392900"/>
                  </a:lnTo>
                  <a:lnTo>
                    <a:pt x="57744" y="347377"/>
                  </a:lnTo>
                  <a:lnTo>
                    <a:pt x="100991" y="303651"/>
                  </a:lnTo>
                  <a:lnTo>
                    <a:pt x="155194" y="261945"/>
                  </a:lnTo>
                  <a:lnTo>
                    <a:pt x="219730" y="222485"/>
                  </a:lnTo>
                  <a:lnTo>
                    <a:pt x="255678" y="203666"/>
                  </a:lnTo>
                  <a:lnTo>
                    <a:pt x="293974" y="185493"/>
                  </a:lnTo>
                  <a:lnTo>
                    <a:pt x="334541" y="167992"/>
                  </a:lnTo>
                  <a:lnTo>
                    <a:pt x="377300" y="151193"/>
                  </a:lnTo>
                  <a:lnTo>
                    <a:pt x="422174" y="135123"/>
                  </a:lnTo>
                  <a:lnTo>
                    <a:pt x="469085" y="119810"/>
                  </a:lnTo>
                  <a:lnTo>
                    <a:pt x="517953" y="105282"/>
                  </a:lnTo>
                  <a:lnTo>
                    <a:pt x="568702" y="91567"/>
                  </a:lnTo>
                  <a:lnTo>
                    <a:pt x="621252" y="78693"/>
                  </a:lnTo>
                  <a:lnTo>
                    <a:pt x="675527" y="66689"/>
                  </a:lnTo>
                  <a:lnTo>
                    <a:pt x="731447" y="55581"/>
                  </a:lnTo>
                  <a:lnTo>
                    <a:pt x="788935" y="45398"/>
                  </a:lnTo>
                  <a:lnTo>
                    <a:pt x="847912" y="36169"/>
                  </a:lnTo>
                  <a:lnTo>
                    <a:pt x="908301" y="27920"/>
                  </a:lnTo>
                  <a:lnTo>
                    <a:pt x="970023" y="20681"/>
                  </a:lnTo>
                  <a:lnTo>
                    <a:pt x="1033000" y="14478"/>
                  </a:lnTo>
                  <a:lnTo>
                    <a:pt x="1097154" y="9340"/>
                  </a:lnTo>
                  <a:lnTo>
                    <a:pt x="1162407" y="5296"/>
                  </a:lnTo>
                  <a:lnTo>
                    <a:pt x="1228681" y="2372"/>
                  </a:lnTo>
                  <a:lnTo>
                    <a:pt x="1295898" y="597"/>
                  </a:lnTo>
                  <a:lnTo>
                    <a:pt x="1363980" y="0"/>
                  </a:lnTo>
                  <a:lnTo>
                    <a:pt x="1432061" y="597"/>
                  </a:lnTo>
                  <a:lnTo>
                    <a:pt x="1499278" y="2372"/>
                  </a:lnTo>
                  <a:lnTo>
                    <a:pt x="1565552" y="5296"/>
                  </a:lnTo>
                  <a:lnTo>
                    <a:pt x="1630805" y="9340"/>
                  </a:lnTo>
                  <a:lnTo>
                    <a:pt x="1694959" y="14478"/>
                  </a:lnTo>
                  <a:lnTo>
                    <a:pt x="1757936" y="20681"/>
                  </a:lnTo>
                  <a:lnTo>
                    <a:pt x="1819658" y="27920"/>
                  </a:lnTo>
                  <a:lnTo>
                    <a:pt x="1880047" y="36169"/>
                  </a:lnTo>
                  <a:lnTo>
                    <a:pt x="1939024" y="45398"/>
                  </a:lnTo>
                  <a:lnTo>
                    <a:pt x="1996512" y="55581"/>
                  </a:lnTo>
                  <a:lnTo>
                    <a:pt x="2052432" y="66689"/>
                  </a:lnTo>
                  <a:lnTo>
                    <a:pt x="2106707" y="78693"/>
                  </a:lnTo>
                  <a:lnTo>
                    <a:pt x="2159257" y="91567"/>
                  </a:lnTo>
                  <a:lnTo>
                    <a:pt x="2210006" y="105282"/>
                  </a:lnTo>
                  <a:lnTo>
                    <a:pt x="2258874" y="119810"/>
                  </a:lnTo>
                  <a:lnTo>
                    <a:pt x="2305785" y="135123"/>
                  </a:lnTo>
                  <a:lnTo>
                    <a:pt x="2350659" y="151193"/>
                  </a:lnTo>
                  <a:lnTo>
                    <a:pt x="2393418" y="167992"/>
                  </a:lnTo>
                  <a:lnTo>
                    <a:pt x="2433985" y="185493"/>
                  </a:lnTo>
                  <a:lnTo>
                    <a:pt x="2472281" y="203666"/>
                  </a:lnTo>
                  <a:lnTo>
                    <a:pt x="2508229" y="222485"/>
                  </a:lnTo>
                  <a:lnTo>
                    <a:pt x="2541749" y="241920"/>
                  </a:lnTo>
                  <a:lnTo>
                    <a:pt x="2601197" y="282531"/>
                  </a:lnTo>
                  <a:lnTo>
                    <a:pt x="2650000" y="325275"/>
                  </a:lnTo>
                  <a:lnTo>
                    <a:pt x="2687533" y="369928"/>
                  </a:lnTo>
                  <a:lnTo>
                    <a:pt x="2713172" y="416266"/>
                  </a:lnTo>
                  <a:lnTo>
                    <a:pt x="2726290" y="464064"/>
                  </a:lnTo>
                  <a:lnTo>
                    <a:pt x="2727960" y="488441"/>
                  </a:lnTo>
                  <a:lnTo>
                    <a:pt x="2726290" y="512819"/>
                  </a:lnTo>
                  <a:lnTo>
                    <a:pt x="2713172" y="560617"/>
                  </a:lnTo>
                  <a:lnTo>
                    <a:pt x="2687533" y="606955"/>
                  </a:lnTo>
                  <a:lnTo>
                    <a:pt x="2650000" y="651608"/>
                  </a:lnTo>
                  <a:lnTo>
                    <a:pt x="2601197" y="694352"/>
                  </a:lnTo>
                  <a:lnTo>
                    <a:pt x="2541749" y="734963"/>
                  </a:lnTo>
                  <a:lnTo>
                    <a:pt x="2508229" y="754398"/>
                  </a:lnTo>
                  <a:lnTo>
                    <a:pt x="2472281" y="773217"/>
                  </a:lnTo>
                  <a:lnTo>
                    <a:pt x="2433985" y="791390"/>
                  </a:lnTo>
                  <a:lnTo>
                    <a:pt x="2393418" y="808891"/>
                  </a:lnTo>
                  <a:lnTo>
                    <a:pt x="2350659" y="825690"/>
                  </a:lnTo>
                  <a:lnTo>
                    <a:pt x="2305785" y="841760"/>
                  </a:lnTo>
                  <a:lnTo>
                    <a:pt x="2258874" y="857073"/>
                  </a:lnTo>
                  <a:lnTo>
                    <a:pt x="2210006" y="871601"/>
                  </a:lnTo>
                  <a:lnTo>
                    <a:pt x="2159257" y="885316"/>
                  </a:lnTo>
                  <a:lnTo>
                    <a:pt x="2106707" y="898190"/>
                  </a:lnTo>
                  <a:lnTo>
                    <a:pt x="2052432" y="910194"/>
                  </a:lnTo>
                  <a:lnTo>
                    <a:pt x="1996512" y="921302"/>
                  </a:lnTo>
                  <a:lnTo>
                    <a:pt x="1939024" y="931485"/>
                  </a:lnTo>
                  <a:lnTo>
                    <a:pt x="1880047" y="940714"/>
                  </a:lnTo>
                  <a:lnTo>
                    <a:pt x="1819658" y="948963"/>
                  </a:lnTo>
                  <a:lnTo>
                    <a:pt x="1757936" y="956202"/>
                  </a:lnTo>
                  <a:lnTo>
                    <a:pt x="1694959" y="962405"/>
                  </a:lnTo>
                  <a:lnTo>
                    <a:pt x="1630805" y="967543"/>
                  </a:lnTo>
                  <a:lnTo>
                    <a:pt x="1565552" y="971587"/>
                  </a:lnTo>
                  <a:lnTo>
                    <a:pt x="1499278" y="974511"/>
                  </a:lnTo>
                  <a:lnTo>
                    <a:pt x="1432061" y="976286"/>
                  </a:lnTo>
                  <a:lnTo>
                    <a:pt x="1363980" y="976884"/>
                  </a:lnTo>
                  <a:lnTo>
                    <a:pt x="1295898" y="976286"/>
                  </a:lnTo>
                  <a:lnTo>
                    <a:pt x="1228681" y="974511"/>
                  </a:lnTo>
                  <a:lnTo>
                    <a:pt x="1162407" y="971587"/>
                  </a:lnTo>
                  <a:lnTo>
                    <a:pt x="1097154" y="967543"/>
                  </a:lnTo>
                  <a:lnTo>
                    <a:pt x="1033000" y="962405"/>
                  </a:lnTo>
                  <a:lnTo>
                    <a:pt x="970023" y="956202"/>
                  </a:lnTo>
                  <a:lnTo>
                    <a:pt x="908301" y="948963"/>
                  </a:lnTo>
                  <a:lnTo>
                    <a:pt x="847912" y="940714"/>
                  </a:lnTo>
                  <a:lnTo>
                    <a:pt x="788935" y="931485"/>
                  </a:lnTo>
                  <a:lnTo>
                    <a:pt x="731447" y="921302"/>
                  </a:lnTo>
                  <a:lnTo>
                    <a:pt x="675527" y="910194"/>
                  </a:lnTo>
                  <a:lnTo>
                    <a:pt x="621252" y="898190"/>
                  </a:lnTo>
                  <a:lnTo>
                    <a:pt x="568702" y="885316"/>
                  </a:lnTo>
                  <a:lnTo>
                    <a:pt x="517953" y="871601"/>
                  </a:lnTo>
                  <a:lnTo>
                    <a:pt x="469085" y="857073"/>
                  </a:lnTo>
                  <a:lnTo>
                    <a:pt x="422174" y="841760"/>
                  </a:lnTo>
                  <a:lnTo>
                    <a:pt x="377300" y="825690"/>
                  </a:lnTo>
                  <a:lnTo>
                    <a:pt x="334541" y="808891"/>
                  </a:lnTo>
                  <a:lnTo>
                    <a:pt x="293974" y="791390"/>
                  </a:lnTo>
                  <a:lnTo>
                    <a:pt x="255678" y="773217"/>
                  </a:lnTo>
                  <a:lnTo>
                    <a:pt x="219730" y="754398"/>
                  </a:lnTo>
                  <a:lnTo>
                    <a:pt x="186210" y="734963"/>
                  </a:lnTo>
                  <a:lnTo>
                    <a:pt x="126762" y="694352"/>
                  </a:lnTo>
                  <a:lnTo>
                    <a:pt x="77959" y="651608"/>
                  </a:lnTo>
                  <a:lnTo>
                    <a:pt x="40426" y="606955"/>
                  </a:lnTo>
                  <a:lnTo>
                    <a:pt x="14787" y="560617"/>
                  </a:lnTo>
                  <a:lnTo>
                    <a:pt x="1669" y="512819"/>
                  </a:lnTo>
                  <a:lnTo>
                    <a:pt x="0" y="488441"/>
                  </a:lnTo>
                  <a:close/>
                </a:path>
              </a:pathLst>
            </a:custGeom>
            <a:ln w="12192">
              <a:solidFill>
                <a:srgbClr val="334D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509141" y="2923794"/>
            <a:ext cx="1725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 marR="220345" indent="2159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ТОНКИЙ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КИШЕЧНИК</a:t>
            </a:r>
            <a:r>
              <a:rPr sz="18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F3863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щелочная</a:t>
            </a:r>
            <a:r>
              <a:rPr sz="1800" b="1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среда!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363456" y="4125467"/>
            <a:ext cx="2596133" cy="24803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9375" y="946149"/>
            <a:ext cx="82245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333500" algn="l"/>
                <a:tab pos="1661160" algn="l"/>
                <a:tab pos="2748280" algn="l"/>
                <a:tab pos="3066415" algn="l"/>
                <a:tab pos="4446270" algn="l"/>
                <a:tab pos="6342380" algn="l"/>
              </a:tabLst>
            </a:pPr>
            <a:r>
              <a:rPr sz="2800" spc="-10" dirty="0"/>
              <a:t>Печень</a:t>
            </a:r>
            <a:r>
              <a:rPr sz="2800" dirty="0"/>
              <a:t>	</a:t>
            </a:r>
            <a:r>
              <a:rPr sz="2800" spc="-50" dirty="0"/>
              <a:t>–</a:t>
            </a:r>
            <a:r>
              <a:rPr sz="2800" dirty="0"/>
              <a:t>	</a:t>
            </a:r>
            <a:r>
              <a:rPr sz="2800" b="0" spc="-10" dirty="0">
                <a:latin typeface="Times New Roman"/>
                <a:cs typeface="Times New Roman"/>
              </a:rPr>
              <a:t>орган,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b="0" spc="-50" dirty="0">
                <a:latin typeface="Times New Roman"/>
                <a:cs typeface="Times New Roman"/>
              </a:rPr>
              <a:t>в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b="0" spc="-10" dirty="0">
                <a:latin typeface="Times New Roman"/>
                <a:cs typeface="Times New Roman"/>
              </a:rPr>
              <a:t>котором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b="0" spc="-10" dirty="0">
                <a:latin typeface="Times New Roman"/>
                <a:cs typeface="Times New Roman"/>
              </a:rPr>
              <a:t>происходит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b="0" spc="-10" dirty="0">
                <a:latin typeface="Times New Roman"/>
                <a:cs typeface="Times New Roman"/>
              </a:rPr>
              <a:t>образование желчи.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0" spc="-10" dirty="0">
                <a:latin typeface="Times New Roman"/>
                <a:cs typeface="Times New Roman"/>
              </a:rPr>
              <a:t>Желчь</a:t>
            </a:r>
            <a:r>
              <a:rPr sz="2800" b="0" spc="-160" dirty="0">
                <a:latin typeface="Times New Roman"/>
                <a:cs typeface="Times New Roman"/>
              </a:rPr>
              <a:t> </a:t>
            </a:r>
            <a:r>
              <a:rPr sz="2800" b="0" spc="-10" dirty="0">
                <a:latin typeface="Times New Roman"/>
                <a:cs typeface="Times New Roman"/>
              </a:rPr>
              <a:t>способствует: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9375" y="2226691"/>
            <a:ext cx="822642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334D80"/>
                </a:solidFill>
                <a:latin typeface="Times New Roman"/>
                <a:cs typeface="Times New Roman"/>
              </a:rPr>
              <a:t>эмульгации</a:t>
            </a:r>
            <a:r>
              <a:rPr sz="2800" spc="-7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жиров</a:t>
            </a:r>
            <a:r>
              <a:rPr sz="2800" spc="-9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и</a:t>
            </a:r>
            <a:r>
              <a:rPr sz="2800" spc="-10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всасыванию</a:t>
            </a:r>
            <a:r>
              <a:rPr sz="2800" spc="-7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триглицеридов,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активации</a:t>
            </a:r>
            <a:r>
              <a:rPr sz="2800" spc="-10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липазы,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334D80"/>
                </a:solidFill>
                <a:latin typeface="Times New Roman"/>
                <a:cs typeface="Times New Roman"/>
              </a:rPr>
              <a:t>стимуляции</a:t>
            </a:r>
            <a:r>
              <a:rPr sz="2800" spc="-7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перистальтики,</a:t>
            </a:r>
            <a:endParaRPr sz="2800">
              <a:latin typeface="Times New Roman"/>
              <a:cs typeface="Times New Roman"/>
            </a:endParaRPr>
          </a:p>
          <a:p>
            <a:pPr marL="469900" marR="8255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  <a:tab pos="2821305" algn="l"/>
                <a:tab pos="4490720" algn="l"/>
                <a:tab pos="5093970" algn="l"/>
              </a:tabLst>
            </a:pP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инактивация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пепсина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334D80"/>
                </a:solidFill>
                <a:latin typeface="Times New Roman"/>
                <a:cs typeface="Times New Roman"/>
              </a:rPr>
              <a:t>в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двенадцатиперстной кишке,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бактерицидный</a:t>
            </a:r>
            <a:r>
              <a:rPr sz="2800" spc="-4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и</a:t>
            </a:r>
            <a:r>
              <a:rPr sz="2800" spc="-6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бактериостатический</a:t>
            </a:r>
            <a:r>
              <a:rPr sz="2800" spc="-3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эффект,</a:t>
            </a:r>
            <a:endParaRPr sz="2800">
              <a:latin typeface="Times New Roman"/>
              <a:cs typeface="Times New Roman"/>
            </a:endParaRPr>
          </a:p>
          <a:p>
            <a:pPr marL="469900" marR="698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265" algn="l"/>
                <a:tab pos="469900" algn="l"/>
                <a:tab pos="2336800" algn="l"/>
                <a:tab pos="4054475" algn="l"/>
                <a:tab pos="4584700" algn="l"/>
                <a:tab pos="6666865" algn="l"/>
                <a:tab pos="8020050" algn="l"/>
              </a:tabLst>
            </a:pP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усиливает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гидролиз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334D80"/>
                </a:solidFill>
                <a:latin typeface="Times New Roman"/>
                <a:cs typeface="Times New Roman"/>
              </a:rPr>
              <a:t>и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всасывание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белков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334D80"/>
                </a:solidFill>
                <a:latin typeface="Times New Roman"/>
                <a:cs typeface="Times New Roman"/>
              </a:rPr>
              <a:t>и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углеводов,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  <a:tab pos="3171825" algn="l"/>
                <a:tab pos="6234430" algn="l"/>
              </a:tabLst>
            </a:pP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стимулирует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пролиферацию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энтероцитов,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процессы</a:t>
            </a:r>
            <a:r>
              <a:rPr sz="2800" spc="-7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образования</a:t>
            </a:r>
            <a:r>
              <a:rPr sz="2800" spc="-9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и</a:t>
            </a:r>
            <a:r>
              <a:rPr sz="2800" spc="-6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4D80"/>
                </a:solidFill>
                <a:latin typeface="Times New Roman"/>
                <a:cs typeface="Times New Roman"/>
              </a:rPr>
              <a:t>выделения</a:t>
            </a:r>
            <a:r>
              <a:rPr sz="2800" spc="-6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Times New Roman"/>
                <a:cs typeface="Times New Roman"/>
              </a:rPr>
              <a:t>желчи.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7" y="925067"/>
            <a:ext cx="3810000" cy="24963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324" y="3509771"/>
            <a:ext cx="3473959" cy="309143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0678" y="82297"/>
            <a:ext cx="7812785" cy="10096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7889" y="251586"/>
            <a:ext cx="7238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Физиология</a:t>
            </a:r>
            <a:r>
              <a:rPr spc="-75" dirty="0"/>
              <a:t> </a:t>
            </a:r>
            <a:r>
              <a:rPr dirty="0"/>
              <a:t>пищеварения</a:t>
            </a:r>
            <a:r>
              <a:rPr spc="-50" dirty="0"/>
              <a:t> </a:t>
            </a:r>
            <a:r>
              <a:rPr spc="-10" dirty="0"/>
              <a:t>ребенка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55447" y="931163"/>
            <a:ext cx="11993880" cy="5631180"/>
            <a:chOff x="155447" y="931163"/>
            <a:chExt cx="11993880" cy="56311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374" y="1213104"/>
              <a:ext cx="4194724" cy="50673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5447" y="931163"/>
              <a:ext cx="8019415" cy="5631180"/>
            </a:xfrm>
            <a:custGeom>
              <a:avLst/>
              <a:gdLst/>
              <a:ahLst/>
              <a:cxnLst/>
              <a:rect l="l" t="t" r="r" b="b"/>
              <a:pathLst>
                <a:path w="8019415" h="5631180">
                  <a:moveTo>
                    <a:pt x="8019288" y="0"/>
                  </a:moveTo>
                  <a:lnTo>
                    <a:pt x="0" y="0"/>
                  </a:lnTo>
                  <a:lnTo>
                    <a:pt x="0" y="5631180"/>
                  </a:lnTo>
                  <a:lnTo>
                    <a:pt x="8019288" y="5631180"/>
                  </a:lnTo>
                  <a:lnTo>
                    <a:pt x="801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4492" y="953261"/>
            <a:ext cx="78625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069590" algn="l"/>
                <a:tab pos="4250690" algn="l"/>
                <a:tab pos="4795520" algn="l"/>
                <a:tab pos="6601459" algn="l"/>
              </a:tabLst>
            </a:pPr>
            <a:r>
              <a:rPr sz="24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Пищеварительный</a:t>
            </a:r>
            <a:r>
              <a:rPr sz="2400" b="1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тракт</a:t>
            </a:r>
            <a:r>
              <a:rPr sz="2400" b="1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b="1" spc="-50" dirty="0">
                <a:solidFill>
                  <a:srgbClr val="334D80"/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организме</a:t>
            </a:r>
            <a:r>
              <a:rPr sz="2400" b="1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334D80"/>
                </a:solidFill>
                <a:latin typeface="Times New Roman"/>
                <a:cs typeface="Times New Roman"/>
              </a:rPr>
              <a:t>человека </a:t>
            </a:r>
            <a:r>
              <a:rPr sz="2400" b="1" dirty="0">
                <a:solidFill>
                  <a:srgbClr val="334D80"/>
                </a:solidFill>
                <a:latin typeface="Times New Roman"/>
                <a:cs typeface="Times New Roman"/>
              </a:rPr>
              <a:t>выполняет</a:t>
            </a:r>
            <a:r>
              <a:rPr sz="2400" b="1" spc="-8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4D80"/>
                </a:solidFill>
                <a:latin typeface="Times New Roman"/>
                <a:cs typeface="Times New Roman"/>
              </a:rPr>
              <a:t>несколько</a:t>
            </a:r>
            <a:r>
              <a:rPr sz="2400" b="1" spc="-6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34D80"/>
                </a:solidFill>
                <a:latin typeface="Times New Roman"/>
                <a:cs typeface="Times New Roman"/>
              </a:rPr>
              <a:t>функций: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77392" y="2050796"/>
            <a:ext cx="5372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0030" algn="l"/>
                <a:tab pos="3898900" algn="l"/>
                <a:tab pos="4401820" algn="l"/>
              </a:tabLst>
            </a:pP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пищеварительных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334D80"/>
                </a:solidFill>
                <a:latin typeface="Times New Roman"/>
                <a:cs typeface="Times New Roman"/>
              </a:rPr>
              <a:t>соков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34D80"/>
                </a:solidFill>
                <a:latin typeface="Times New Roman"/>
                <a:cs typeface="Times New Roman"/>
              </a:rPr>
              <a:t>-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слюны,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4492" y="1685035"/>
            <a:ext cx="7861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7620" indent="-342900" algn="r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42900" algn="l"/>
                <a:tab pos="1111885" algn="l"/>
                <a:tab pos="3311525" algn="l"/>
                <a:tab pos="6038215" algn="l"/>
              </a:tabLst>
            </a:pPr>
            <a:r>
              <a:rPr sz="2400" spc="-25" dirty="0">
                <a:solidFill>
                  <a:srgbClr val="334D80"/>
                </a:solidFill>
                <a:latin typeface="Times New Roman"/>
                <a:cs typeface="Times New Roman"/>
              </a:rPr>
              <a:t>1)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секреторную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(характеризуется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образованием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желудочного,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4492" y="2416555"/>
            <a:ext cx="78600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334D80"/>
                </a:solidFill>
                <a:latin typeface="Times New Roman"/>
                <a:cs typeface="Times New Roman"/>
              </a:rPr>
              <a:t>поджелудочного,</a:t>
            </a:r>
            <a:r>
              <a:rPr sz="2400" spc="-9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кишечного</a:t>
            </a:r>
            <a:r>
              <a:rPr sz="2400" spc="-7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соков</a:t>
            </a:r>
            <a:r>
              <a:rPr sz="2400" spc="-8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и</a:t>
            </a:r>
            <a:r>
              <a:rPr sz="2400" spc="-7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желчи);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2)</a:t>
            </a:r>
            <a:r>
              <a:rPr sz="2400" spc="31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моторную</a:t>
            </a:r>
            <a:r>
              <a:rPr sz="2400" spc="31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(характеризуется</a:t>
            </a:r>
            <a:r>
              <a:rPr sz="2400" spc="31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передвижением</a:t>
            </a:r>
            <a:r>
              <a:rPr sz="2400" spc="32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пищи</a:t>
            </a:r>
            <a:r>
              <a:rPr sz="2400" spc="31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34D80"/>
                </a:solidFill>
                <a:latin typeface="Times New Roman"/>
                <a:cs typeface="Times New Roman"/>
              </a:rPr>
              <a:t>по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пищеварительному</a:t>
            </a:r>
            <a:r>
              <a:rPr sz="2400" spc="-8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тракту);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  <a:tab pos="802005" algn="l"/>
                <a:tab pos="3122930" algn="l"/>
                <a:tab pos="5523865" algn="l"/>
                <a:tab pos="7563484" algn="l"/>
              </a:tabLst>
            </a:pPr>
            <a:r>
              <a:rPr sz="2400" spc="-25" dirty="0">
                <a:solidFill>
                  <a:srgbClr val="334D80"/>
                </a:solidFill>
                <a:latin typeface="Times New Roman"/>
                <a:cs typeface="Times New Roman"/>
              </a:rPr>
              <a:t>3)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всасывательную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(характеризуется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поступлением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34D80"/>
                </a:solidFill>
                <a:latin typeface="Times New Roman"/>
                <a:cs typeface="Times New Roman"/>
              </a:rPr>
              <a:t>из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7392" y="3879850"/>
            <a:ext cx="44773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9700" algn="l"/>
                <a:tab pos="1580515" algn="l"/>
                <a:tab pos="3519170" algn="l"/>
              </a:tabLst>
            </a:pP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полости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spc="-30" dirty="0">
                <a:solidFill>
                  <a:srgbClr val="334D80"/>
                </a:solidFill>
                <a:latin typeface="Times New Roman"/>
                <a:cs typeface="Times New Roman"/>
              </a:rPr>
              <a:t>желудочно-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кишечного продуктов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	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расщепления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spc="-35" dirty="0">
                <a:solidFill>
                  <a:srgbClr val="334D80"/>
                </a:solidFill>
                <a:latin typeface="Times New Roman"/>
                <a:cs typeface="Times New Roman"/>
              </a:rPr>
              <a:t>белков,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9225" y="3879850"/>
            <a:ext cx="8782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тракта жиров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12789" y="3879850"/>
            <a:ext cx="17818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155">
              <a:lnSpc>
                <a:spcPct val="100000"/>
              </a:lnSpc>
              <a:spcBef>
                <a:spcPts val="100"/>
              </a:spcBef>
              <a:tabLst>
                <a:tab pos="403860" algn="l"/>
                <a:tab pos="594995" algn="l"/>
              </a:tabLst>
            </a:pPr>
            <a:r>
              <a:rPr sz="2400" spc="-50" dirty="0">
                <a:solidFill>
                  <a:srgbClr val="334D80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	</a:t>
            </a:r>
            <a:r>
              <a:rPr sz="2400" spc="-20" dirty="0">
                <a:solidFill>
                  <a:srgbClr val="334D80"/>
                </a:solidFill>
                <a:latin typeface="Times New Roman"/>
                <a:cs typeface="Times New Roman"/>
              </a:rPr>
              <a:t>кровоток </a:t>
            </a:r>
            <a:r>
              <a:rPr sz="2400" spc="-50" dirty="0">
                <a:solidFill>
                  <a:srgbClr val="334D80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spc="-30" dirty="0">
                <a:solidFill>
                  <a:srgbClr val="334D80"/>
                </a:solidFill>
                <a:latin typeface="Times New Roman"/>
                <a:cs typeface="Times New Roman"/>
              </a:rPr>
              <a:t>углеводов,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4492" y="4611751"/>
            <a:ext cx="786066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воды,</a:t>
            </a:r>
            <a:r>
              <a:rPr sz="2400" spc="-7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солей,</a:t>
            </a:r>
            <a:r>
              <a:rPr sz="2400" spc="-6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лекарственных</a:t>
            </a:r>
            <a:r>
              <a:rPr sz="2400" spc="-8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препаратов);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  <a:tab pos="911225" algn="l"/>
                <a:tab pos="3811904" algn="l"/>
                <a:tab pos="6323965" algn="l"/>
              </a:tabLst>
            </a:pPr>
            <a:r>
              <a:rPr sz="2400" spc="-25" dirty="0">
                <a:solidFill>
                  <a:srgbClr val="334D80"/>
                </a:solidFill>
                <a:latin typeface="Times New Roman"/>
                <a:cs typeface="Times New Roman"/>
              </a:rPr>
              <a:t>4)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внутрисекреторную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(характеризуется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34D80"/>
                </a:solidFill>
                <a:latin typeface="Times New Roman"/>
                <a:cs typeface="Times New Roman"/>
              </a:rPr>
              <a:t>выработкой 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гормонов);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5)</a:t>
            </a:r>
            <a:r>
              <a:rPr sz="2400" spc="-3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экскреторную</a:t>
            </a:r>
            <a:r>
              <a:rPr sz="2400" spc="-3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(характеризуется</a:t>
            </a:r>
            <a:r>
              <a:rPr sz="2400" spc="-3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выработкой</a:t>
            </a:r>
            <a:r>
              <a:rPr sz="2400" spc="-2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продуктов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обмена,</a:t>
            </a:r>
            <a:r>
              <a:rPr sz="2400" spc="-6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которые</a:t>
            </a:r>
            <a:r>
              <a:rPr sz="2400" spc="-60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затем</a:t>
            </a:r>
            <a:r>
              <a:rPr sz="2400" spc="-5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удаляются</a:t>
            </a:r>
            <a:r>
              <a:rPr sz="2400" spc="-7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4D80"/>
                </a:solidFill>
                <a:latin typeface="Times New Roman"/>
                <a:cs typeface="Times New Roman"/>
              </a:rPr>
              <a:t>из</a:t>
            </a:r>
            <a:r>
              <a:rPr sz="2400" spc="-45" dirty="0">
                <a:solidFill>
                  <a:srgbClr val="334D8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4D80"/>
                </a:solidFill>
                <a:latin typeface="Times New Roman"/>
                <a:cs typeface="Times New Roman"/>
              </a:rPr>
              <a:t>организма).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1592" y="139827"/>
            <a:ext cx="5919978" cy="10096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67914" y="296671"/>
            <a:ext cx="5347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Микрофлора.</a:t>
            </a:r>
            <a:r>
              <a:rPr spc="-114" dirty="0"/>
              <a:t> </a:t>
            </a:r>
            <a:r>
              <a:rPr spc="-10" dirty="0"/>
              <a:t>Биопленка.</a:t>
            </a:r>
          </a:p>
        </p:txBody>
      </p:sp>
      <p:sp>
        <p:nvSpPr>
          <p:cNvPr id="5" name="object 5"/>
          <p:cNvSpPr/>
          <p:nvPr/>
        </p:nvSpPr>
        <p:spPr>
          <a:xfrm>
            <a:off x="307847" y="1138427"/>
            <a:ext cx="6916420" cy="5325110"/>
          </a:xfrm>
          <a:custGeom>
            <a:avLst/>
            <a:gdLst/>
            <a:ahLst/>
            <a:cxnLst/>
            <a:rect l="l" t="t" r="r" b="b"/>
            <a:pathLst>
              <a:path w="6916420" h="5325110">
                <a:moveTo>
                  <a:pt x="0" y="5324856"/>
                </a:moveTo>
                <a:lnTo>
                  <a:pt x="6915911" y="5324856"/>
                </a:lnTo>
                <a:lnTo>
                  <a:pt x="6915911" y="0"/>
                </a:lnTo>
                <a:lnTo>
                  <a:pt x="0" y="0"/>
                </a:lnTo>
                <a:lnTo>
                  <a:pt x="0" y="5324856"/>
                </a:lnTo>
                <a:close/>
              </a:path>
            </a:pathLst>
          </a:custGeom>
          <a:ln w="9144">
            <a:solidFill>
              <a:srgbClr val="334D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6892" y="1149477"/>
            <a:ext cx="31686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sz="2800" b="1" spc="-10" dirty="0">
                <a:solidFill>
                  <a:srgbClr val="334D80"/>
                </a:solidFill>
                <a:latin typeface="Calibri"/>
                <a:cs typeface="Calibri"/>
              </a:rPr>
              <a:t>Биопленка</a:t>
            </a:r>
            <a:endParaRPr sz="2800" dirty="0">
              <a:latin typeface="Calibri"/>
              <a:cs typeface="Calibri"/>
            </a:endParaRPr>
          </a:p>
          <a:p>
            <a:pPr marL="299085" marR="5080">
              <a:lnSpc>
                <a:spcPct val="100000"/>
              </a:lnSpc>
            </a:pPr>
            <a:r>
              <a:rPr sz="2800" spc="-10" dirty="0">
                <a:solidFill>
                  <a:srgbClr val="334D80"/>
                </a:solidFill>
                <a:latin typeface="Calibri"/>
                <a:cs typeface="Calibri"/>
              </a:rPr>
              <a:t>симбиотических микроорганизмов,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7330" y="1149477"/>
            <a:ext cx="36093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0" marR="6985" indent="-1911350" algn="r">
              <a:lnSpc>
                <a:spcPct val="100000"/>
              </a:lnSpc>
              <a:spcBef>
                <a:spcPts val="95"/>
              </a:spcBef>
              <a:tabLst>
                <a:tab pos="1339850" algn="l"/>
              </a:tabLst>
            </a:pPr>
            <a:r>
              <a:rPr sz="2800" spc="-50" dirty="0">
                <a:solidFill>
                  <a:srgbClr val="334D80"/>
                </a:solidFill>
                <a:latin typeface="Calibri"/>
                <a:cs typeface="Calibri"/>
              </a:rPr>
              <a:t>–</a:t>
            </a:r>
            <a:r>
              <a:rPr sz="2800" dirty="0">
                <a:solidFill>
                  <a:srgbClr val="334D80"/>
                </a:solidFill>
                <a:latin typeface="Calibri"/>
                <a:cs typeface="Calibri"/>
              </a:rPr>
              <a:t>	</a:t>
            </a:r>
            <a:r>
              <a:rPr sz="2800" spc="-20" dirty="0">
                <a:solidFill>
                  <a:srgbClr val="334D80"/>
                </a:solidFill>
                <a:latin typeface="Calibri"/>
                <a:cs typeface="Calibri"/>
              </a:rPr>
              <a:t>микроколонии </a:t>
            </a:r>
            <a:r>
              <a:rPr sz="2800" spc="-10" dirty="0">
                <a:solidFill>
                  <a:srgbClr val="334D80"/>
                </a:solidFill>
                <a:latin typeface="Calibri"/>
                <a:cs typeface="Calibri"/>
              </a:rPr>
              <a:t>(полезных)</a:t>
            </a:r>
            <a:endParaRPr sz="28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2915920" algn="l"/>
              </a:tabLst>
            </a:pPr>
            <a:r>
              <a:rPr sz="2800" spc="-10" dirty="0">
                <a:solidFill>
                  <a:srgbClr val="334D80"/>
                </a:solidFill>
                <a:latin typeface="Calibri"/>
                <a:cs typeface="Calibri"/>
              </a:rPr>
              <a:t>фиксированных</a:t>
            </a:r>
            <a:r>
              <a:rPr sz="2800" dirty="0">
                <a:solidFill>
                  <a:srgbClr val="334D80"/>
                </a:solidFill>
                <a:latin typeface="Calibri"/>
                <a:cs typeface="Calibri"/>
              </a:rPr>
              <a:t>	</a:t>
            </a:r>
            <a:r>
              <a:rPr sz="2800" spc="-50" dirty="0">
                <a:solidFill>
                  <a:srgbClr val="334D80"/>
                </a:solidFill>
                <a:latin typeface="Calibri"/>
                <a:cs typeface="Calibri"/>
              </a:rPr>
              <a:t>к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6892" y="2430017"/>
            <a:ext cx="675957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>
              <a:lnSpc>
                <a:spcPct val="100000"/>
              </a:lnSpc>
              <a:spcBef>
                <a:spcPts val="95"/>
              </a:spcBef>
              <a:tabLst>
                <a:tab pos="2900680" algn="l"/>
                <a:tab pos="5022215" algn="l"/>
              </a:tabLst>
            </a:pPr>
            <a:r>
              <a:rPr sz="2800" spc="-10" dirty="0">
                <a:solidFill>
                  <a:srgbClr val="334D80"/>
                </a:solidFill>
                <a:latin typeface="Calibri"/>
                <a:cs typeface="Calibri"/>
              </a:rPr>
              <a:t>определенным</a:t>
            </a:r>
            <a:r>
              <a:rPr sz="2800" dirty="0">
                <a:solidFill>
                  <a:srgbClr val="334D80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334D80"/>
                </a:solidFill>
                <a:latin typeface="Calibri"/>
                <a:cs typeface="Calibri"/>
              </a:rPr>
              <a:t>рецепторам</a:t>
            </a:r>
            <a:r>
              <a:rPr sz="2800" dirty="0">
                <a:solidFill>
                  <a:srgbClr val="334D80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334D80"/>
                </a:solidFill>
                <a:latin typeface="Calibri"/>
                <a:cs typeface="Calibri"/>
              </a:rPr>
              <a:t>(покрывает </a:t>
            </a:r>
            <a:r>
              <a:rPr sz="2800" dirty="0">
                <a:solidFill>
                  <a:srgbClr val="334D80"/>
                </a:solidFill>
                <a:latin typeface="Calibri"/>
                <a:cs typeface="Calibri"/>
              </a:rPr>
              <a:t>кожу</a:t>
            </a:r>
            <a:r>
              <a:rPr sz="2800" spc="-70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34D80"/>
                </a:solidFill>
                <a:latin typeface="Calibri"/>
                <a:cs typeface="Calibri"/>
              </a:rPr>
              <a:t>и</a:t>
            </a:r>
            <a:r>
              <a:rPr sz="2800" spc="-70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Calibri"/>
                <a:cs typeface="Calibri"/>
              </a:rPr>
              <a:t>слизистые).</a:t>
            </a:r>
            <a:endParaRPr sz="2800">
              <a:latin typeface="Calibri"/>
              <a:cs typeface="Calibri"/>
            </a:endParaRPr>
          </a:p>
          <a:p>
            <a:pPr marL="299085" marR="5715" indent="-287020" algn="r">
              <a:lnSpc>
                <a:spcPct val="100000"/>
              </a:lnSpc>
              <a:buSzPct val="96428"/>
              <a:buFont typeface="Wingdings"/>
              <a:buChar char=""/>
              <a:tabLst>
                <a:tab pos="330200" algn="l"/>
                <a:tab pos="2459990" algn="l"/>
                <a:tab pos="5734050" algn="l"/>
              </a:tabLst>
            </a:pPr>
            <a:r>
              <a:rPr sz="2800" spc="-10" dirty="0">
                <a:solidFill>
                  <a:srgbClr val="334D80"/>
                </a:solidFill>
                <a:latin typeface="Calibri"/>
                <a:cs typeface="Calibri"/>
              </a:rPr>
              <a:t>Регулирует</a:t>
            </a:r>
            <a:r>
              <a:rPr sz="2800" dirty="0">
                <a:solidFill>
                  <a:srgbClr val="334D80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334D80"/>
                </a:solidFill>
                <a:latin typeface="Calibri"/>
                <a:cs typeface="Calibri"/>
              </a:rPr>
              <a:t>взаимоотношения</a:t>
            </a:r>
            <a:r>
              <a:rPr sz="2800" dirty="0">
                <a:solidFill>
                  <a:srgbClr val="334D80"/>
                </a:solidFill>
                <a:latin typeface="Calibri"/>
                <a:cs typeface="Calibri"/>
              </a:rPr>
              <a:t>	</a:t>
            </a:r>
            <a:r>
              <a:rPr sz="2800" spc="-30" dirty="0">
                <a:solidFill>
                  <a:srgbClr val="334D80"/>
                </a:solidFill>
                <a:latin typeface="Calibri"/>
                <a:cs typeface="Calibri"/>
              </a:rPr>
              <a:t>между </a:t>
            </a:r>
            <a:r>
              <a:rPr sz="2800" spc="-10" dirty="0">
                <a:solidFill>
                  <a:srgbClr val="334D80"/>
                </a:solidFill>
                <a:latin typeface="Calibri"/>
                <a:cs typeface="Calibri"/>
              </a:rPr>
              <a:t>макроорганизмом</a:t>
            </a:r>
            <a:r>
              <a:rPr sz="2800" spc="-95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34D80"/>
                </a:solidFill>
                <a:latin typeface="Calibri"/>
                <a:cs typeface="Calibri"/>
              </a:rPr>
              <a:t>и</a:t>
            </a:r>
            <a:r>
              <a:rPr sz="2800" spc="-85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Calibri"/>
                <a:cs typeface="Calibri"/>
              </a:rPr>
              <a:t>окружающей</a:t>
            </a:r>
            <a:r>
              <a:rPr sz="2800" spc="-75" dirty="0">
                <a:solidFill>
                  <a:srgbClr val="334D8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4D80"/>
                </a:solidFill>
                <a:latin typeface="Calibri"/>
                <a:cs typeface="Calibri"/>
              </a:rPr>
              <a:t>средой.</a:t>
            </a:r>
            <a:endParaRPr sz="2800">
              <a:latin typeface="Calibri"/>
              <a:cs typeface="Calibri"/>
            </a:endParaRPr>
          </a:p>
          <a:p>
            <a:pPr marL="329565" marR="5715" indent="-330200" algn="r">
              <a:lnSpc>
                <a:spcPct val="100000"/>
              </a:lnSpc>
              <a:buSzPct val="96428"/>
              <a:buFont typeface="Wingdings"/>
              <a:buChar char=""/>
              <a:tabLst>
                <a:tab pos="330200" algn="l"/>
                <a:tab pos="1686560" algn="l"/>
                <a:tab pos="4029710" algn="l"/>
                <a:tab pos="6445250" algn="l"/>
              </a:tabLst>
            </a:pPr>
            <a:r>
              <a:rPr sz="2800" spc="-10" dirty="0">
                <a:solidFill>
                  <a:srgbClr val="334D80"/>
                </a:solidFill>
                <a:latin typeface="Calibri"/>
                <a:cs typeface="Calibri"/>
              </a:rPr>
              <a:t>Состав</a:t>
            </a:r>
            <a:r>
              <a:rPr sz="2800" dirty="0">
                <a:solidFill>
                  <a:srgbClr val="334D80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334D80"/>
                </a:solidFill>
                <a:latin typeface="Calibri"/>
                <a:cs typeface="Calibri"/>
              </a:rPr>
              <a:t>микрофлоры</a:t>
            </a:r>
            <a:r>
              <a:rPr sz="2800" dirty="0">
                <a:solidFill>
                  <a:srgbClr val="334D80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334D80"/>
                </a:solidFill>
                <a:latin typeface="Calibri"/>
                <a:cs typeface="Calibri"/>
              </a:rPr>
              <a:t>чувствителен</a:t>
            </a:r>
            <a:r>
              <a:rPr sz="2800" b="1" dirty="0">
                <a:solidFill>
                  <a:srgbClr val="334D80"/>
                </a:solidFill>
                <a:latin typeface="Calibri"/>
                <a:cs typeface="Calibri"/>
              </a:rPr>
              <a:t>	</a:t>
            </a:r>
            <a:r>
              <a:rPr sz="2800" dirty="0">
                <a:solidFill>
                  <a:srgbClr val="334D80"/>
                </a:solidFill>
                <a:latin typeface="Calibri"/>
                <a:cs typeface="Calibri"/>
              </a:rPr>
              <a:t>-</a:t>
            </a:r>
            <a:r>
              <a:rPr sz="2800" spc="-50" dirty="0">
                <a:solidFill>
                  <a:srgbClr val="334D80"/>
                </a:solidFill>
                <a:latin typeface="Calibri"/>
                <a:cs typeface="Calibri"/>
              </a:rPr>
              <a:t>&gt;</a:t>
            </a:r>
            <a:endParaRPr sz="28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5"/>
              </a:spcBef>
            </a:pPr>
            <a:r>
              <a:rPr sz="2800" u="sng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Calibri"/>
                <a:cs typeface="Calibri"/>
              </a:rPr>
              <a:t>стресс,</a:t>
            </a:r>
            <a:r>
              <a:rPr sz="2800" u="sng" spc="135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Calibri"/>
                <a:cs typeface="Calibri"/>
              </a:rPr>
              <a:t>медицинские</a:t>
            </a:r>
            <a:r>
              <a:rPr sz="2800" u="sng" spc="155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Calibri"/>
                <a:cs typeface="Calibri"/>
              </a:rPr>
              <a:t>и</a:t>
            </a:r>
            <a:r>
              <a:rPr sz="2800" u="sng" spc="150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Calibri"/>
                <a:cs typeface="Calibri"/>
              </a:rPr>
              <a:t>медикаментозные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8246" y="4987797"/>
            <a:ext cx="31369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6545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дисбактериоз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dirty="0">
                <a:solidFill>
                  <a:srgbClr val="334D80"/>
                </a:solidFill>
                <a:latin typeface="Calibri"/>
                <a:cs typeface="Calibri"/>
              </a:rPr>
              <a:t>-</a:t>
            </a:r>
            <a:r>
              <a:rPr sz="2800" spc="-50" dirty="0">
                <a:solidFill>
                  <a:srgbClr val="334D80"/>
                </a:solidFill>
                <a:latin typeface="Calibri"/>
                <a:cs typeface="Calibri"/>
              </a:rPr>
              <a:t>&gt;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404" y="5039614"/>
            <a:ext cx="6470650" cy="890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3510" algn="l"/>
              </a:tabLst>
            </a:pPr>
            <a:r>
              <a:rPr sz="2800" u="sng" spc="-10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Calibri"/>
                <a:cs typeface="Calibri"/>
              </a:rPr>
              <a:t>вмешательства</a:t>
            </a:r>
            <a:r>
              <a:rPr sz="2800" u="sng" dirty="0">
                <a:solidFill>
                  <a:srgbClr val="334D80"/>
                </a:solidFill>
                <a:uFill>
                  <a:solidFill>
                    <a:srgbClr val="334D80"/>
                  </a:solidFill>
                </a:uFill>
                <a:latin typeface="Calibri"/>
                <a:cs typeface="Calibri"/>
              </a:rPr>
              <a:t>	</a:t>
            </a:r>
            <a:r>
              <a:rPr sz="2800" spc="-20" dirty="0">
                <a:solidFill>
                  <a:srgbClr val="334D80"/>
                </a:solidFill>
                <a:latin typeface="Calibri"/>
                <a:cs typeface="Calibri"/>
              </a:rPr>
              <a:t>-</a:t>
            </a:r>
            <a:r>
              <a:rPr sz="2800" spc="-50" dirty="0">
                <a:solidFill>
                  <a:srgbClr val="334D80"/>
                </a:solidFill>
                <a:latin typeface="Calibri"/>
                <a:cs typeface="Calibri"/>
              </a:rPr>
              <a:t>&gt;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54530" algn="l"/>
                <a:tab pos="3417570" algn="l"/>
                <a:tab pos="4973320" algn="l"/>
                <a:tab pos="540766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нарушение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баланса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хороших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плохих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0543" y="925067"/>
            <a:ext cx="4791454" cy="547725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73404" y="5993841"/>
            <a:ext cx="28848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микроорганизмов</a:t>
            </a:r>
            <a:r>
              <a:rPr sz="2800" spc="-10" dirty="0">
                <a:solidFill>
                  <a:srgbClr val="334D8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1079</Words>
  <Application>Microsoft Office PowerPoint</Application>
  <PresentationFormat>Широкоэкранный</PresentationFormat>
  <Paragraphs>174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Times New Roman</vt:lpstr>
      <vt:lpstr>Calibri</vt:lpstr>
      <vt:lpstr>Wingdings</vt:lpstr>
      <vt:lpstr>Symbol</vt:lpstr>
      <vt:lpstr>Arial</vt:lpstr>
      <vt:lpstr>Office Theme</vt:lpstr>
      <vt:lpstr>Презентация PowerPoint</vt:lpstr>
      <vt:lpstr>Особенности роста и развития ребенка дошкольного возраста:</vt:lpstr>
      <vt:lpstr>Процесс пищеварения у ребенка</vt:lpstr>
      <vt:lpstr>Особенности этапов пищеварения у ребенка. Первый этап пищеварения.</vt:lpstr>
      <vt:lpstr>Второй этап пищеварения.</vt:lpstr>
      <vt:lpstr>Третий этап пищеварения</vt:lpstr>
      <vt:lpstr>Печень – орган, в котором происходит образование желчи. Желчь способствует:</vt:lpstr>
      <vt:lpstr>Физиология пищеварения ребенка</vt:lpstr>
      <vt:lpstr>Микрофлора. Биопленка.</vt:lpstr>
      <vt:lpstr>Функции микрофлоры ЖКТ ребенка</vt:lpstr>
      <vt:lpstr>Дисбактериоз. Лечение. Профилактика.</vt:lpstr>
      <vt:lpstr>Лечение и профилактика дисбактериоза</vt:lpstr>
      <vt:lpstr>Физиология пищеварения ребенка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1615</dc:creator>
  <cp:lastModifiedBy>Федорова Елена Юрьевна</cp:lastModifiedBy>
  <cp:revision>1</cp:revision>
  <dcterms:created xsi:type="dcterms:W3CDTF">2022-11-08T08:16:08Z</dcterms:created>
  <dcterms:modified xsi:type="dcterms:W3CDTF">2022-11-09T13:51:31Z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2022-11-08T00:00:00Z</vt:filetime>
  </property>
</Properties>
</file>