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13" r:id="rId5"/>
    <p:sldId id="307" r:id="rId6"/>
    <p:sldId id="411" r:id="rId7"/>
    <p:sldId id="412" r:id="rId8"/>
    <p:sldId id="439" r:id="rId9"/>
    <p:sldId id="441" r:id="rId10"/>
    <p:sldId id="442" r:id="rId11"/>
    <p:sldId id="443" r:id="rId12"/>
    <p:sldId id="444" r:id="rId13"/>
    <p:sldId id="445" r:id="rId14"/>
    <p:sldId id="410" r:id="rId15"/>
    <p:sldId id="409" r:id="rId16"/>
    <p:sldId id="400" r:id="rId17"/>
    <p:sldId id="401" r:id="rId18"/>
    <p:sldId id="402" r:id="rId19"/>
    <p:sldId id="413" r:id="rId20"/>
    <p:sldId id="414" r:id="rId21"/>
    <p:sldId id="415" r:id="rId22"/>
    <p:sldId id="416" r:id="rId23"/>
    <p:sldId id="417" r:id="rId24"/>
    <p:sldId id="418" r:id="rId25"/>
    <p:sldId id="440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03" r:id="rId47"/>
    <p:sldId id="297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8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1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2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81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37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7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7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99135-F724-4454-B8FD-948D9974509C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71DC3-2533-4B6F-9409-254AE60FB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0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c/c8/%D0%A6%D0%B5%D1%80%D0%BA%D0%BE%D0%B2%D1%8C_%D0%9F%D1%80%D0%B5%D0%BE%D0%B1%D1%80%D0%B0%D0%B6%D0%B5%D0%BD%D0%B8%D1%8F_%D0%93%D0%BE%D1%81%D0%BF%D0%BE%D0%B4%D0%BD%D1%8F_%D0%BD%D0%B0_%D0%BE%D1%81%D1%82%D1%80%D0%BE%D0%B2%D0%B5_%D0%9A%D0%B8%D0%B6%D0%B8_%D0%B2%D0%B8%D0%B4_%D1%81_%D0%B2%D0%B5%D1%80%D1%82%D0%BE%D0%BB%D1%91%D1%82%D0%B0.jpg/800px-%D0%A6%D0%B5%D1%80%D0%BA%D0%BE%D0%B2%D1%8C_%D0%9F%D1%80%D0%B5%D0%BE%D0%B1%D1%80%D0%B0%D0%B6%D0%B5%D0%BD%D0%B8%D1%8F_%D0%93%D0%BE%D1%81%D0%BF%D0%BE%D0%B4%D0%BD%D1%8F_%D0%BD%D0%B0_%D0%BE%D1%81%D1%82%D1%80%D0%BE%D0%B2%D0%B5_%D0%9A%D0%B8%D0%B6%D0%B8_%D0%B2%D0%B8%D0%B4_%D1%81_%D0%B2%D0%B5%D1%80%D1%82%D0%BE%D0%BB%D1%91%D1%82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4" y="0"/>
            <a:ext cx="5156200" cy="68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Кижи, 1714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57" y="7846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725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38192" y="5927082"/>
            <a:ext cx="602427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Церковь в Путинках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259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33" y="0"/>
            <a:ext cx="506313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0884" y="6088559"/>
            <a:ext cx="1012331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Церковь Иоанна Предтечи в Ярославле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413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4e589c2173ef8b166a79d92c6a2bd06f_i-2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4" y="914400"/>
            <a:ext cx="10731959" cy="468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3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kudamoscow.ru/uploads/e7719da20b83c4de25e5a539e8c415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" y="0"/>
            <a:ext cx="11093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183" y="5411450"/>
            <a:ext cx="4391697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Английское посольство </a:t>
            </a:r>
            <a:r>
              <a:rPr lang="en-US" sz="4400" dirty="0" smtClean="0"/>
              <a:t>XVI </a:t>
            </a:r>
            <a:r>
              <a:rPr lang="ru-RU" sz="4400" dirty="0" smtClean="0"/>
              <a:t>в.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98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Kcy;&amp;rcy;&amp;acy;&amp;scy;&amp;ncy;&amp;acy;&amp;yacy; &amp;pcy;&amp;acy;&amp;lcy;&amp;acy;&amp;tcy;&amp;acy; &amp;vcy; &amp;Rcy;&amp;ocy;&amp;scy;&amp;tcy;&amp;ocy;&amp;vcy;&amp;scy;&amp;kcy;&amp;ocy;&amp;mcy; &amp;kcy;&amp;rcy;&amp;iecy;&amp;mcy;&amp;lcy;&amp;iecy; &amp;fcy;&amp;ocy;&amp;tcy;&amp;ocy;&amp;gcy;&amp;rcy;&amp;acy;&amp;fcy;&amp;i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411450"/>
            <a:ext cx="6903076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Палаты в Ростовском Кремле (</a:t>
            </a:r>
            <a:r>
              <a:rPr lang="en-US" sz="4400" dirty="0" smtClean="0"/>
              <a:t>XVII </a:t>
            </a:r>
            <a:r>
              <a:rPr lang="ru-RU" sz="4400" dirty="0" smtClean="0"/>
              <a:t>в.)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68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44.radikal.ru/i103/1201/78/d6f3b8a55a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5" y="0"/>
            <a:ext cx="6580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34638" y="434734"/>
            <a:ext cx="3888392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Теремной дворец в Кремле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342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dfkiod.ru/uploads/companies/Company_1/photos/79daecd0_9e2e_4560_a042_e7c0356ce507_635676490074677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6" y="0"/>
            <a:ext cx="9117214" cy="68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files.school-collection.edu.ru/dlrstore/4340d22f-2ea5-4439-8558-e1a9e24b3d81/Images/%5bIS10IO_2_2-07%5d_%5bGA_02%5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" y="0"/>
            <a:ext cx="10618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omoagent.ru/content/Derevyannye-doma/pic_b/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4" y="0"/>
            <a:ext cx="9233124" cy="68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338714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изба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316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a/Kizhi.Transfiguration_Church.jpg/800px-Kizhi.Transfiguration_Chu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34" y="0"/>
            <a:ext cx="5073248" cy="68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157" y="7846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604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fotokonkurs.ru/uploads/photos/contests/2011/08/13/8/534d08753e5b693ce7ea43cb8cafa591/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2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59446" y="5921699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231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9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3" y="0"/>
            <a:ext cx="10943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157" y="7846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6554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c.pics.livejournal.com/shunas_ph/65726564/21040/2104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157" y="7846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00195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orebo.ru/data/August/ho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74" y="0"/>
            <a:ext cx="8370239" cy="74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18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estival.1september.ru/articles/657149/presentation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38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gorod.tomsk.ru/posts-files/72/920/i/1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86" y="0"/>
            <a:ext cx="4905822" cy="70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759" y="5932367"/>
            <a:ext cx="338714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наличники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528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nalichniki.com/blog/wp-content/uploads/2013/02/Kovrov_1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" y="0"/>
            <a:ext cx="12764965" cy="74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5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fresher.ru/manager_content/images2/o-chyom-rasskazyvayut-okonnye-nalichniki-russkix-domov/big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4" y="0"/>
            <a:ext cx="10443739" cy="72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85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ubankom.com/wp-content/uploads/formy-nalichnikov-dlya-derevyannyh-domov-mogut-byt-samymi-raznoobrazny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73" y="0"/>
            <a:ext cx="8936909" cy="69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9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4/4b/Kiji2.JPG/1024px-Kij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91" y="-152106"/>
            <a:ext cx="8425689" cy="701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57" y="7846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997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c.pics.livejournal.com/el_magico/17218424/3184450/318445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9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85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etnoua.info/wp-content/gallery/nmnapu_ekspo_podillja/PODILLYA_IMG_8482-85_LUGY_MMatijchuk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759" y="5932367"/>
            <a:ext cx="338714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хата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84910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ommondatastorage.googleapis.com/static.panoramio.com/photos/original/57592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1" y="0"/>
            <a:ext cx="10723810" cy="71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76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s10565.vk.me/u71056497/126154093/z_b36016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0" y="44391"/>
            <a:ext cx="10220414" cy="68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s.nashaucheba.ru/tw_files2/urls_3/1280/d-1279519/1279519_html_43f03b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05" y="161555"/>
            <a:ext cx="4056398" cy="63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759" y="5932367"/>
            <a:ext cx="338714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самовар</a:t>
            </a:r>
            <a:endParaRPr lang="ru-RU" sz="4400" dirty="0"/>
          </a:p>
        </p:txBody>
      </p:sp>
      <p:pic>
        <p:nvPicPr>
          <p:cNvPr id="4" name="Picture 2" descr="https://upload.wikimedia.org/wikipedia/commons/thumb/5/55/Fomin_samovar.jpg/800px-Fomin_samov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66" y="0"/>
            <a:ext cx="5148017" cy="69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6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itelove.org/5/140215002231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23" y="-1"/>
            <a:ext cx="5137642" cy="68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87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hteltn.ucoz.ru/_fr/0/338025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4" y="-218941"/>
            <a:ext cx="9864189" cy="73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11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0/Banja.jpg/1280px-Ban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4" y="0"/>
            <a:ext cx="9126245" cy="68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Баня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91340" y="6075244"/>
            <a:ext cx="406309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деревянный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891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elit-ss.ru/sites/default/files/images/311/4-russkaj-ban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1" y="0"/>
            <a:ext cx="10691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247530"/>
            <a:ext cx="2157274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веник</a:t>
            </a:r>
          </a:p>
          <a:p>
            <a:r>
              <a:rPr lang="ru-RU" sz="4400" dirty="0" smtClean="0"/>
              <a:t>лавка</a:t>
            </a:r>
          </a:p>
        </p:txBody>
      </p:sp>
    </p:spTree>
    <p:extLst>
      <p:ext uri="{BB962C8B-B14F-4D97-AF65-F5344CB8AC3E}">
        <p14:creationId xmlns:p14="http://schemas.microsoft.com/office/powerpoint/2010/main" val="7220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bani-sbs.ru/sites/default/files/field/image/parilka_-_dusha_russkoy_b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2" y="0"/>
            <a:ext cx="10303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8170" y="2485747"/>
            <a:ext cx="4909351" cy="347787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хлестать, парить</a:t>
            </a:r>
          </a:p>
          <a:p>
            <a:r>
              <a:rPr lang="ru-RU" sz="4400" dirty="0" smtClean="0"/>
              <a:t>потеть</a:t>
            </a:r>
            <a:endParaRPr lang="de-DE" sz="4400" dirty="0" smtClean="0"/>
          </a:p>
          <a:p>
            <a:r>
              <a:rPr lang="ru-RU" sz="4400" dirty="0" smtClean="0"/>
              <a:t>париться</a:t>
            </a:r>
          </a:p>
          <a:p>
            <a:r>
              <a:rPr lang="ru-RU" sz="4400" dirty="0"/>
              <a:t>т</a:t>
            </a:r>
            <a:r>
              <a:rPr lang="ru-RU" sz="4400" dirty="0" smtClean="0"/>
              <a:t>опить печь </a:t>
            </a:r>
            <a:r>
              <a:rPr lang="en-US" sz="4400" dirty="0" smtClean="0"/>
              <a:t>/ </a:t>
            </a:r>
            <a:r>
              <a:rPr lang="ru-RU" sz="4400" dirty="0" smtClean="0"/>
              <a:t>баню</a:t>
            </a:r>
          </a:p>
          <a:p>
            <a:r>
              <a:rPr lang="ru-RU" sz="4400" dirty="0" smtClean="0"/>
              <a:t>отопление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968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04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65" y="-1"/>
            <a:ext cx="5150521" cy="68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157" y="7846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4157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не парься открыт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48" y="882187"/>
            <a:ext cx="8145046" cy="519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3.bp.blogspot.com/-jFoRmrm1TNA/VD7jJjtGzhI/AAAAAAAABOA/xD5czjoVCTw/s1600/%D0%B1%D0%B0%D0%BD%D1%8F%2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05" y="0"/>
            <a:ext cx="8492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308" y="5974672"/>
            <a:ext cx="4909351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 лёгким паром!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43962" y="62840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https://www.theguardian.com/travel/2014/dec/31/russian-bath-house-london-banya-no-1-hangover-cures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9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13" y="120176"/>
            <a:ext cx="4337474" cy="67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00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13" y="147745"/>
            <a:ext cx="10515600" cy="4351338"/>
          </a:xfrm>
        </p:spPr>
        <p:txBody>
          <a:bodyPr>
            <a:noAutofit/>
          </a:bodyPr>
          <a:lstStyle/>
          <a:p>
            <a:r>
              <a:rPr lang="ru-RU" sz="4400" dirty="0"/>
              <a:t>Видел бани деревянные, и натопят их сильно, и разденутся и будут </a:t>
            </a:r>
            <a:r>
              <a:rPr lang="ru-RU" sz="4400" dirty="0" smtClean="0"/>
              <a:t>голые, </a:t>
            </a:r>
            <a:r>
              <a:rPr lang="ru-RU" sz="4400" dirty="0"/>
              <a:t>и обольются </a:t>
            </a:r>
            <a:r>
              <a:rPr lang="ru-RU" sz="4400" dirty="0" smtClean="0"/>
              <a:t>квасом, </a:t>
            </a:r>
            <a:r>
              <a:rPr lang="ru-RU" sz="4400" dirty="0"/>
              <a:t>и поднимут на себя прутья молодые и бьют себя сами, и до того себя добьют, что едва вылезут, чуть живые, и обольются водою студеною, и только так оживут. И творят это постоянно, никем </a:t>
            </a:r>
            <a:r>
              <a:rPr lang="ru-RU" sz="4400" dirty="0" smtClean="0"/>
              <a:t>не </a:t>
            </a:r>
            <a:r>
              <a:rPr lang="ru-RU" sz="4400" dirty="0"/>
              <a:t>мучимые, но сами себя мучат, и </a:t>
            </a:r>
            <a:r>
              <a:rPr lang="ru-RU" sz="4400" dirty="0" smtClean="0"/>
              <a:t>это делают для мытья, </a:t>
            </a:r>
            <a:r>
              <a:rPr lang="ru-RU" sz="4400" dirty="0"/>
              <a:t>а не </a:t>
            </a:r>
            <a:r>
              <a:rPr lang="ru-RU" sz="4400" dirty="0" smtClean="0"/>
              <a:t>мученье.  (Повесть временных лет)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607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3570"/>
            <a:ext cx="10515600" cy="4351338"/>
          </a:xfrm>
        </p:spPr>
        <p:txBody>
          <a:bodyPr>
            <a:noAutofit/>
          </a:bodyPr>
          <a:lstStyle/>
          <a:p>
            <a:r>
              <a:rPr lang="en-US" sz="4000" dirty="0"/>
              <a:t> ‘IT IS WONDROUS TO SEE in the land  of the Slavs, the wooden bath-houses with many stones inside them, and these stones are red hot, and then rye beer (</a:t>
            </a:r>
            <a:r>
              <a:rPr lang="en-US" sz="4000" dirty="0" smtClean="0"/>
              <a:t>kvass) </a:t>
            </a:r>
            <a:r>
              <a:rPr lang="en-US" sz="4000" dirty="0"/>
              <a:t>poured over them, and they beat themselves with the twigs until they are hardly alive, and then pour cold water over themselves to come back to life; and thus they do every day and torture themselves’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915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</a:t>
            </a:r>
            <a:r>
              <a:rPr lang="ru-RU" sz="4000" dirty="0"/>
              <a:t>Нет города в их стране, где бы не было общественных и частных бань, так как это почти всеобщее средство против </a:t>
            </a:r>
            <a:r>
              <a:rPr lang="ru-RU" sz="4000" dirty="0" smtClean="0"/>
              <a:t>болезней» </a:t>
            </a:r>
            <a:endParaRPr lang="de-DE" sz="4000" dirty="0" smtClean="0"/>
          </a:p>
          <a:p>
            <a:pPr marL="0" indent="0" algn="r">
              <a:buNone/>
            </a:pPr>
            <a:r>
              <a:rPr lang="de-DE" sz="4000" dirty="0" smtClean="0"/>
              <a:t>Charles </a:t>
            </a:r>
            <a:r>
              <a:rPr lang="de-DE" sz="4000" dirty="0" err="1" smtClean="0"/>
              <a:t>Carlisle</a:t>
            </a:r>
            <a:r>
              <a:rPr lang="de-DE" sz="4000" dirty="0" smtClean="0"/>
              <a:t> </a:t>
            </a:r>
            <a:r>
              <a:rPr lang="ru-RU" sz="4000" dirty="0" smtClean="0"/>
              <a:t>XVII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202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23763" y="3459657"/>
            <a:ext cx="141668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</a:t>
            </a:r>
            <a:r>
              <a:rPr lang="en-US" sz="4400" dirty="0" smtClean="0"/>
              <a:t>VII</a:t>
            </a:r>
            <a:r>
              <a:rPr lang="en-GB" sz="4400" dirty="0" smtClean="0"/>
              <a:t> 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40960" y="3482429"/>
            <a:ext cx="111845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XVI </a:t>
            </a:r>
            <a:endParaRPr lang="ru-RU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79" y="4887311"/>
            <a:ext cx="1404971" cy="1707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60" y="4887311"/>
            <a:ext cx="1277615" cy="1735301"/>
          </a:xfrm>
          <a:prstGeom prst="rect">
            <a:avLst/>
          </a:prstGeom>
        </p:spPr>
      </p:pic>
      <p:pic>
        <p:nvPicPr>
          <p:cNvPr id="8" name="Picture 2" descr="http://ruvera.ru/data/img/content/1431429849.8278starove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72" y="1685209"/>
            <a:ext cx="2144112" cy="14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thumb/4/4b/Kiji2.JPG/1024px-Kiji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16" y="1716296"/>
            <a:ext cx="1680046" cy="13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ytimg.com/vi/nBbaXOlUGxw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3" y="207921"/>
            <a:ext cx="2396359" cy="13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krotov.info/pictures/maps/18/r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72" y="183587"/>
            <a:ext cx="2490952" cy="127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idis-moscow.ru/wp-content/uploads/2014/05/0_973b2_eaf649cd_X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87" y="843700"/>
            <a:ext cx="1974241" cy="148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165744" y="3462287"/>
            <a:ext cx="141668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</a:t>
            </a:r>
            <a:r>
              <a:rPr lang="en-US" sz="4400" dirty="0" smtClean="0"/>
              <a:t>XI</a:t>
            </a:r>
            <a:r>
              <a:rPr lang="en-GB" sz="4400" dirty="0" smtClean="0"/>
              <a:t> </a:t>
            </a:r>
            <a:endParaRPr lang="ru-RU" sz="4400" dirty="0"/>
          </a:p>
        </p:txBody>
      </p:sp>
      <p:pic>
        <p:nvPicPr>
          <p:cNvPr id="16" name="Picture 4" descr="https://otvet.imgsmail.ru/download/4e589c2173ef8b166a79d92c6a2bd06f_i-20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664" y="2296733"/>
            <a:ext cx="1788766" cy="78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ya-gribnik.ru/images/ryzhik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79" y="3606083"/>
            <a:ext cx="2977083" cy="26208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722289" y="2142475"/>
            <a:ext cx="70694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8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voyaistoria.ru/uploads/files/Kiz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" y="0"/>
            <a:ext cx="10327828" cy="688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32767" y="583249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083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" y="394137"/>
            <a:ext cx="12202510" cy="6101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6" y="591131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дворец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814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0" y="0"/>
            <a:ext cx="246303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36" y="0"/>
            <a:ext cx="51370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38192" y="5927082"/>
            <a:ext cx="602427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Церковь в Коломенском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7158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176</Words>
  <Application>Microsoft Office PowerPoint</Application>
  <PresentationFormat>Широкоэкранный</PresentationFormat>
  <Paragraphs>31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КУЛЬТУРА</dc:title>
  <dc:creator>Vlad</dc:creator>
  <cp:lastModifiedBy>Алпатов Владислав Викторович</cp:lastModifiedBy>
  <cp:revision>37</cp:revision>
  <dcterms:created xsi:type="dcterms:W3CDTF">2016-03-17T20:40:44Z</dcterms:created>
  <dcterms:modified xsi:type="dcterms:W3CDTF">2019-03-27T10:28:36Z</dcterms:modified>
</cp:coreProperties>
</file>