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312" r:id="rId3"/>
    <p:sldId id="311" r:id="rId4"/>
    <p:sldId id="256" r:id="rId5"/>
    <p:sldId id="258" r:id="rId6"/>
    <p:sldId id="262" r:id="rId7"/>
    <p:sldId id="259" r:id="rId8"/>
    <p:sldId id="261" r:id="rId9"/>
    <p:sldId id="265" r:id="rId10"/>
    <p:sldId id="313" r:id="rId11"/>
    <p:sldId id="263" r:id="rId12"/>
    <p:sldId id="264" r:id="rId13"/>
    <p:sldId id="268" r:id="rId14"/>
    <p:sldId id="273" r:id="rId15"/>
    <p:sldId id="274" r:id="rId16"/>
    <p:sldId id="270" r:id="rId17"/>
    <p:sldId id="271" r:id="rId18"/>
    <p:sldId id="272" r:id="rId19"/>
    <p:sldId id="266" r:id="rId20"/>
    <p:sldId id="267" r:id="rId21"/>
    <p:sldId id="303" r:id="rId22"/>
    <p:sldId id="304" r:id="rId23"/>
    <p:sldId id="307" r:id="rId24"/>
    <p:sldId id="308" r:id="rId25"/>
    <p:sldId id="309" r:id="rId26"/>
    <p:sldId id="305" r:id="rId27"/>
    <p:sldId id="306" r:id="rId28"/>
    <p:sldId id="276" r:id="rId29"/>
    <p:sldId id="300" r:id="rId30"/>
    <p:sldId id="275" r:id="rId31"/>
    <p:sldId id="281" r:id="rId32"/>
    <p:sldId id="278" r:id="rId33"/>
    <p:sldId id="292" r:id="rId34"/>
    <p:sldId id="287" r:id="rId35"/>
    <p:sldId id="288" r:id="rId36"/>
    <p:sldId id="289" r:id="rId37"/>
    <p:sldId id="284" r:id="rId38"/>
    <p:sldId id="285" r:id="rId39"/>
    <p:sldId id="293" r:id="rId40"/>
    <p:sldId id="320" r:id="rId41"/>
    <p:sldId id="321" r:id="rId42"/>
    <p:sldId id="322" r:id="rId43"/>
    <p:sldId id="294" r:id="rId44"/>
    <p:sldId id="295" r:id="rId45"/>
    <p:sldId id="317" r:id="rId46"/>
    <p:sldId id="310" r:id="rId47"/>
    <p:sldId id="301" r:id="rId48"/>
    <p:sldId id="318" r:id="rId49"/>
    <p:sldId id="298" r:id="rId50"/>
    <p:sldId id="319" r:id="rId51"/>
    <p:sldId id="316" r:id="rId52"/>
    <p:sldId id="315" r:id="rId53"/>
    <p:sldId id="323" r:id="rId54"/>
    <p:sldId id="324" r:id="rId55"/>
    <p:sldId id="290" r:id="rId56"/>
    <p:sldId id="279" r:id="rId57"/>
    <p:sldId id="314" r:id="rId58"/>
    <p:sldId id="302" r:id="rId59"/>
    <p:sldId id="291" r:id="rId6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74" d="100"/>
          <a:sy n="74" d="100"/>
        </p:scale>
        <p:origin x="84" y="7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BAC0F-353E-4208-92D7-20D03BA1F659}" type="datetimeFigureOut">
              <a:rPr lang="ru-RU" smtClean="0"/>
              <a:t>11.04.2019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3B607-6A28-488E-8958-257515B041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43072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BAC0F-353E-4208-92D7-20D03BA1F659}" type="datetimeFigureOut">
              <a:rPr lang="ru-RU" smtClean="0"/>
              <a:t>11.04.2019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3B607-6A28-488E-8958-257515B041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56319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BAC0F-353E-4208-92D7-20D03BA1F659}" type="datetimeFigureOut">
              <a:rPr lang="ru-RU" smtClean="0"/>
              <a:t>11.04.2019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3B607-6A28-488E-8958-257515B041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29210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BAC0F-353E-4208-92D7-20D03BA1F659}" type="datetimeFigureOut">
              <a:rPr lang="ru-RU" smtClean="0"/>
              <a:t>11.04.2019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3B607-6A28-488E-8958-257515B041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11639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BAC0F-353E-4208-92D7-20D03BA1F659}" type="datetimeFigureOut">
              <a:rPr lang="ru-RU" smtClean="0"/>
              <a:t>11.04.2019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3B607-6A28-488E-8958-257515B041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90352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BAC0F-353E-4208-92D7-20D03BA1F659}" type="datetimeFigureOut">
              <a:rPr lang="ru-RU" smtClean="0"/>
              <a:t>11.04.2019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3B607-6A28-488E-8958-257515B041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15555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BAC0F-353E-4208-92D7-20D03BA1F659}" type="datetimeFigureOut">
              <a:rPr lang="ru-RU" smtClean="0"/>
              <a:t>11.04.2019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3B607-6A28-488E-8958-257515B041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6340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BAC0F-353E-4208-92D7-20D03BA1F659}" type="datetimeFigureOut">
              <a:rPr lang="ru-RU" smtClean="0"/>
              <a:t>11.04.2019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3B607-6A28-488E-8958-257515B041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90998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BAC0F-353E-4208-92D7-20D03BA1F659}" type="datetimeFigureOut">
              <a:rPr lang="ru-RU" smtClean="0"/>
              <a:t>11.04.2019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3B607-6A28-488E-8958-257515B041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88007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BAC0F-353E-4208-92D7-20D03BA1F659}" type="datetimeFigureOut">
              <a:rPr lang="ru-RU" smtClean="0"/>
              <a:t>11.04.2019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3B607-6A28-488E-8958-257515B041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01047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BAC0F-353E-4208-92D7-20D03BA1F659}" type="datetimeFigureOut">
              <a:rPr lang="ru-RU" smtClean="0"/>
              <a:t>11.04.2019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3B607-6A28-488E-8958-257515B041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38265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3BAC0F-353E-4208-92D7-20D03BA1F659}" type="datetimeFigureOut">
              <a:rPr lang="ru-RU" smtClean="0"/>
              <a:t>11.04.2019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93B607-6A28-488E-8958-257515B041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7428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4VFjBc9St48" TargetMode="Externa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hyperlink" Target="https://www.ntv.ru/video/1258224/?from=newspage" TargetMode="Externa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9.jpg"/><Relationship Id="rId7" Type="http://schemas.openxmlformats.org/officeDocument/2006/relationships/image" Target="../media/image62.jpeg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45.gif"/><Relationship Id="rId4" Type="http://schemas.openxmlformats.org/officeDocument/2006/relationships/image" Target="../media/image60.jpg"/><Relationship Id="rId9" Type="http://schemas.openxmlformats.org/officeDocument/2006/relationships/image" Target="../media/image64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РУССКАЯ КУЛЬТУРА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Лекция 8</a:t>
            </a:r>
          </a:p>
          <a:p>
            <a:r>
              <a:rPr lang="ru-RU" dirty="0" smtClean="0"/>
              <a:t>КУЛЬТУРА РОССИЙСКОЙ ИМПЕРИИ (</a:t>
            </a:r>
            <a:r>
              <a:rPr lang="en-US" dirty="0" smtClean="0"/>
              <a:t>XVIII</a:t>
            </a:r>
            <a:r>
              <a:rPr lang="ru-RU" dirty="0" smtClean="0"/>
              <a:t> в.</a:t>
            </a:r>
            <a:r>
              <a:rPr lang="en-US" dirty="0" smtClean="0"/>
              <a:t>)</a:t>
            </a:r>
            <a:endParaRPr lang="ru-RU" dirty="0"/>
          </a:p>
        </p:txBody>
      </p:sp>
      <p:pic>
        <p:nvPicPr>
          <p:cNvPr id="4098" name="Picture 2" descr="http://pohodd.ru/gal/d/46218-2/x_2e68a88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003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pohodd.ru/gal/d/46218-2/x_2e68a88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0"/>
            <a:ext cx="24003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9672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569" y="0"/>
            <a:ext cx="99828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195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img1.liveinternet.ru/images/attach/c/0/34/691/34691166_Fontan_Samson_Petergo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425" y="0"/>
            <a:ext cx="1026497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4610636" cy="769441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r>
              <a:rPr lang="ru-RU" sz="4400" dirty="0" smtClean="0"/>
              <a:t>Фонтан «Самсон»</a:t>
            </a:r>
            <a:endParaRPr lang="ru-RU" sz="4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92096" y="5720576"/>
            <a:ext cx="2988527" cy="769441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r>
              <a:rPr lang="ru-RU" sz="4400" dirty="0" smtClean="0"/>
              <a:t>силач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386977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www.europetourism.su/wp-content/uploads/2011/12/Petergof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037" y="0"/>
            <a:ext cx="913570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538867" y="4215160"/>
            <a:ext cx="2988527" cy="2123658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r>
              <a:rPr lang="ru-RU" sz="4400" dirty="0" smtClean="0"/>
              <a:t>Соперник</a:t>
            </a:r>
          </a:p>
          <a:p>
            <a:r>
              <a:rPr lang="ru-RU" sz="4400" dirty="0" smtClean="0"/>
              <a:t>Разрывает пасть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1235673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atherine Palace in Tsarskoe Sel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52" y="0"/>
            <a:ext cx="103409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443989" y="0"/>
            <a:ext cx="4610636" cy="2123658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r>
              <a:rPr lang="ru-RU" sz="4400" dirty="0" smtClean="0"/>
              <a:t>Екатерининский дворец в Царском Селе, 1743-56</a:t>
            </a:r>
            <a:endParaRPr lang="ru-RU" sz="4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68350" y="5910146"/>
            <a:ext cx="2988527" cy="769441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r>
              <a:rPr lang="ru-RU" sz="4400" dirty="0" smtClean="0"/>
              <a:t>фасад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146626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www.orator.ru/yantarnaya/7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82446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23516" y="6088559"/>
            <a:ext cx="7405351" cy="769441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r>
              <a:rPr lang="ru-RU" sz="4400" dirty="0" smtClean="0"/>
              <a:t>Янтарная комната, 1709-1717</a:t>
            </a:r>
            <a:endParaRPr lang="ru-RU" sz="4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46770" y="412595"/>
            <a:ext cx="2988527" cy="769441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r>
              <a:rPr lang="ru-RU" sz="4400" dirty="0" smtClean="0"/>
              <a:t>оттенки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447279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s://upload.wikimedia.org/wikipedia/commons/thumb/5/54/Catherine_Palace_interior_-_Amber_Room_%281%29.jpg/1024px-Catherine_Palace_interior_-_Amber_Room_%281%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1380" y="0"/>
            <a:ext cx="7288324" cy="6849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58642" y="5854390"/>
            <a:ext cx="2988527" cy="769441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2462191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Bernsteinzimmer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9555" y="-131573"/>
            <a:ext cx="9322247" cy="698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594623" y="5374887"/>
            <a:ext cx="2988527" cy="1446550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r>
              <a:rPr lang="ru-RU" sz="4400" dirty="0" smtClean="0"/>
              <a:t>Светильник</a:t>
            </a:r>
          </a:p>
          <a:p>
            <a:r>
              <a:rPr lang="ru-RU" sz="4400" dirty="0" smtClean="0"/>
              <a:t>украшение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4061298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http://www.orator.ru/yantarnaya/4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59" y="0"/>
            <a:ext cx="913570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527072" y="4861931"/>
            <a:ext cx="2988527" cy="1446550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r>
              <a:rPr lang="ru-RU" sz="4400" dirty="0" smtClean="0"/>
              <a:t>Кусочки, пластинки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436723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mber frame with florentine mosaic Taste (modern reconstruction) 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587" y="-753303"/>
            <a:ext cx="5124450" cy="7886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s://upload.wikimedia.org/wikipedia/commons/thumb/2/20/Original_Amber_Room%27s_remains_-_chest_%2817_c.%2C_Hermitage%29_01.JPG/1024px-Original_Amber_Room%27s_remains_-_chest_%2817_c.%2C_Hermitage%29_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07" y="1237495"/>
            <a:ext cx="5051017" cy="4757621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547692" y="5995116"/>
            <a:ext cx="2988527" cy="769441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r>
              <a:rPr lang="ru-RU" sz="4400" dirty="0" smtClean="0"/>
              <a:t>шкатулка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681970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&amp;Pcy;&amp;acy;&amp;ncy;&amp;ocy;&amp;rcy;&amp;acy;&amp;mcy;&amp;acy; &amp;Zcy;&amp;icy;&amp;mcy;&amp;ncy;&amp;iecy;&amp;gcy;&amp;ocy; &amp;dcy;&amp;vcy;&amp;ocy;&amp;rcy;&amp;tscy;&amp;acy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28304"/>
            <a:ext cx="12216286" cy="4217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-1" y="5177307"/>
            <a:ext cx="4533363" cy="1446550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r>
              <a:rPr lang="ru-RU" sz="4400" dirty="0" smtClean="0"/>
              <a:t>Зимний дворец, 1754—1762</a:t>
            </a:r>
            <a:endParaRPr lang="ru-RU" sz="4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854067" y="4560766"/>
            <a:ext cx="2988527" cy="1446550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r>
              <a:rPr lang="ru-RU" sz="4400" dirty="0" smtClean="0"/>
              <a:t>Сквер</a:t>
            </a:r>
          </a:p>
          <a:p>
            <a:r>
              <a:rPr lang="ru-RU" sz="4400" dirty="0" smtClean="0"/>
              <a:t>площадь</a:t>
            </a:r>
          </a:p>
        </p:txBody>
      </p:sp>
    </p:spTree>
    <p:extLst>
      <p:ext uri="{BB962C8B-B14F-4D97-AF65-F5344CB8AC3E}">
        <p14:creationId xmlns:p14="http://schemas.microsoft.com/office/powerpoint/2010/main" val="3531625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260" y="0"/>
            <a:ext cx="95554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663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www.hermitagemuseum.org/wps/wcm/connect/a7303030-38b9-492d-b648-125b681d4478/01_Iordan_M.jpg?MOD=AJPERES&amp;CACHEID=a7303030-38b9-492d-b648-125b681d447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8370" y="90152"/>
            <a:ext cx="12814723" cy="6632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4415883"/>
            <a:ext cx="5531005" cy="2123658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r>
              <a:rPr lang="ru-RU" sz="4400" dirty="0" smtClean="0"/>
              <a:t>подниматься, поднялся </a:t>
            </a:r>
          </a:p>
          <a:p>
            <a:r>
              <a:rPr lang="ru-RU" sz="4400" dirty="0" smtClean="0"/>
              <a:t>Мраморная лестница</a:t>
            </a:r>
            <a:endParaRPr lang="ru-RU" sz="4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163176" y="4415883"/>
            <a:ext cx="5531005" cy="1446550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r>
              <a:rPr lang="ru-RU" sz="4400" dirty="0" smtClean="0"/>
              <a:t>спускаться</a:t>
            </a:r>
          </a:p>
          <a:p>
            <a:r>
              <a:rPr lang="ru-RU" sz="4400" dirty="0" smtClean="0"/>
              <a:t>спустился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4173472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http://stonecarvers.ru/wp-content/uploads/2015/10/spb1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248" y="0"/>
            <a:ext cx="102940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6088559"/>
            <a:ext cx="6967470" cy="769441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r>
              <a:rPr lang="ru-RU" sz="4400" dirty="0" smtClean="0"/>
              <a:t>Малахитовая гостиная</a:t>
            </a:r>
            <a:endParaRPr lang="ru-RU" sz="4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251901" y="412595"/>
            <a:ext cx="2988527" cy="2123658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r>
              <a:rPr lang="ru-RU" sz="4400" dirty="0" smtClean="0"/>
              <a:t>добывать</a:t>
            </a:r>
          </a:p>
          <a:p>
            <a:r>
              <a:rPr lang="ru-RU" sz="4400" dirty="0"/>
              <a:t>н</a:t>
            </a:r>
            <a:r>
              <a:rPr lang="ru-RU" sz="4400" dirty="0" smtClean="0"/>
              <a:t>ефть</a:t>
            </a:r>
          </a:p>
          <a:p>
            <a:r>
              <a:rPr lang="ru-RU" sz="4400" dirty="0" smtClean="0"/>
              <a:t>камин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748390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://museum.3dn.ru/123435/ris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95" y="0"/>
            <a:ext cx="103151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527716" y="5965902"/>
            <a:ext cx="2988527" cy="769441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r>
              <a:rPr lang="ru-RU" sz="4400" dirty="0" smtClean="0"/>
              <a:t>чаша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2238907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geo.web.ru/druza/m-malh_7_EM_P1050523_sto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438" y="0"/>
            <a:ext cx="1055076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53102" y="4627755"/>
            <a:ext cx="5597913" cy="2123658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r>
              <a:rPr lang="ru-RU" sz="4400" dirty="0" smtClean="0"/>
              <a:t>На что (это) похоже?</a:t>
            </a:r>
          </a:p>
          <a:p>
            <a:r>
              <a:rPr lang="ru-RU" sz="4400" dirty="0" smtClean="0"/>
              <a:t>Клетки, раковина</a:t>
            </a:r>
          </a:p>
          <a:p>
            <a:r>
              <a:rPr lang="ru-RU" sz="4400" dirty="0"/>
              <a:t>о</a:t>
            </a:r>
            <a:r>
              <a:rPr lang="ru-RU" sz="4400" dirty="0" smtClean="0"/>
              <a:t>блако, облака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724896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perevalnext.ru/wp-content/uploads/2012/03/Panorama3-Isaakie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023" y="0"/>
            <a:ext cx="1030856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14760" y="5887843"/>
            <a:ext cx="2988527" cy="769441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r>
              <a:rPr lang="ru-RU" sz="4400" dirty="0" smtClean="0"/>
              <a:t>иконостас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1759981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vsenovostint.ru/wp-content/uploads/2013/10/012_Isaakievskiy-sobor-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650" y="0"/>
            <a:ext cx="513513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img-fotki.yandex.ru/get/9835/14250153.2b/0_108c1c_de7fe8e3_X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9534" y="0"/>
            <a:ext cx="456642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527716" y="5965902"/>
            <a:ext cx="2988527" cy="769441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1665193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img1.liveinternet.ru/images/attach/c/4/80/28/80028711_IMG_79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4035" y="0"/>
            <a:ext cx="9688252" cy="705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" y="6088559"/>
            <a:ext cx="4662152" cy="769441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r>
              <a:rPr lang="ru-RU" sz="4400" dirty="0" err="1" smtClean="0"/>
              <a:t>Колыванская</a:t>
            </a:r>
            <a:r>
              <a:rPr lang="ru-RU" sz="4400" dirty="0" smtClean="0"/>
              <a:t> чаша</a:t>
            </a:r>
            <a:endParaRPr lang="ru-RU" sz="4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047571" y="4475400"/>
            <a:ext cx="3936379" cy="2123658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r>
              <a:rPr lang="ru-RU" sz="4400" dirty="0" smtClean="0"/>
              <a:t>Весит 19 </a:t>
            </a:r>
            <a:r>
              <a:rPr lang="ru-RU" sz="4400" dirty="0"/>
              <a:t>тонн. </a:t>
            </a:r>
            <a:r>
              <a:rPr lang="ru-RU" sz="4400" dirty="0" smtClean="0"/>
              <a:t>2,57</a:t>
            </a:r>
            <a:r>
              <a:rPr lang="ru-RU" sz="4400" dirty="0"/>
              <a:t> м, </a:t>
            </a:r>
            <a:r>
              <a:rPr lang="ru-RU" sz="4400" dirty="0" smtClean="0"/>
              <a:t>5,04</a:t>
            </a:r>
            <a:r>
              <a:rPr lang="ru-RU" sz="4400" dirty="0"/>
              <a:t> м, </a:t>
            </a:r>
            <a:r>
              <a:rPr lang="ru-RU" sz="4400" dirty="0" smtClean="0"/>
              <a:t> Высота 3,22</a:t>
            </a:r>
            <a:r>
              <a:rPr lang="ru-RU" sz="4400" dirty="0"/>
              <a:t> м.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90403" y="940452"/>
            <a:ext cx="2988527" cy="769441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2294716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s://upload.wikimedia.org/wikipedia/commons/thumb/0/0c/Revnev-Jaspis-Vase_St._Petersburg_Eremitage.JPG/800px-Revnev-Jaspis-Vase_St._Petersburg_Eremita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9713" y="-1571112"/>
            <a:ext cx="7456867" cy="10762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36340" y="4137102"/>
            <a:ext cx="6088567" cy="2123658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r>
              <a:rPr lang="ru-RU" sz="4400" dirty="0" smtClean="0"/>
              <a:t>Яшма</a:t>
            </a:r>
          </a:p>
          <a:p>
            <a:r>
              <a:rPr lang="ru-RU" sz="4400" dirty="0" smtClean="0"/>
              <a:t>Сделан(а) из</a:t>
            </a:r>
          </a:p>
          <a:p>
            <a:r>
              <a:rPr lang="ru-RU" sz="4400" dirty="0" smtClean="0"/>
              <a:t>Изготовлен(а) из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1877274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s://upload.wikimedia.org/wikipedia/commons/thumb/1/1b/Kunstkamera_SPB.jpg/1280px-Kunstkamera_SP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766" y="0"/>
            <a:ext cx="103409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6088559"/>
            <a:ext cx="5821251" cy="769441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r>
              <a:rPr lang="ru-RU" sz="4400" dirty="0" smtClean="0"/>
              <a:t>Академия наук, с 1724</a:t>
            </a:r>
            <a:endParaRPr lang="ru-RU" sz="4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46408" y="379141"/>
            <a:ext cx="2988527" cy="769441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2934512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https://upload.wikimedia.org/wikipedia/commons/thumb/d/dd/Imperial_Academy_of_Arts.jpg/1280px-Imperial_Academy_of_Art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670" y="-193183"/>
            <a:ext cx="11037686" cy="7290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6088559"/>
            <a:ext cx="7263685" cy="769441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r>
              <a:rPr lang="ru-RU" sz="4400" dirty="0" smtClean="0"/>
              <a:t>Академия художеств, с 1757</a:t>
            </a:r>
            <a:endParaRPr lang="ru-RU" sz="4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00721" y="624468"/>
            <a:ext cx="2988527" cy="769441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2155299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83" y="0"/>
            <a:ext cx="11894634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286835" y="6088559"/>
            <a:ext cx="8905165" cy="769441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r>
              <a:rPr lang="ru-RU" sz="4400" dirty="0" smtClean="0"/>
              <a:t>В. Суриков «Утро стрелецкой казни»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2320886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45728" y="4057233"/>
            <a:ext cx="4533363" cy="2800767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r>
              <a:rPr lang="ru-RU" sz="4400" dirty="0" smtClean="0"/>
              <a:t>Михаил Васильевич Ломоносов, 1711—1765</a:t>
            </a:r>
            <a:endParaRPr lang="ru-RU" sz="4400" dirty="0"/>
          </a:p>
        </p:txBody>
      </p:sp>
      <p:pic>
        <p:nvPicPr>
          <p:cNvPr id="23556" name="Picture 4" descr="Mikhail Lomonosov (1757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7459" y="-49349"/>
            <a:ext cx="4988640" cy="6907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408663" y="178420"/>
            <a:ext cx="4226311" cy="2123658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r>
              <a:rPr lang="ru-RU" sz="4400" dirty="0" smtClean="0"/>
              <a:t>Универсальный человек</a:t>
            </a:r>
          </a:p>
          <a:p>
            <a:r>
              <a:rPr lang="ru-RU" sz="4400" dirty="0" smtClean="0"/>
              <a:t>энциклопедист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2547648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2" descr="N:\Документы 26 сентября 11\ЯЗЫКОЗНАНИЕ\лекции\Наречия-русского-языка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5992" y="-296214"/>
            <a:ext cx="6373766" cy="8835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9203473" y="3122341"/>
            <a:ext cx="2988527" cy="3477875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r>
              <a:rPr lang="en-US" sz="4400" dirty="0"/>
              <a:t>https://www.youtube.com/watch?v=IHJpdQl-v-U</a:t>
            </a:r>
            <a:endParaRPr lang="ru-RU" sz="4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159083" y="408876"/>
            <a:ext cx="2988527" cy="769441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r>
              <a:rPr lang="ru-RU" sz="4400" dirty="0" smtClean="0"/>
              <a:t>лягушка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2879910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s://upload.wikimedia.org/wikipedia/commons/thumb/0/06/Profile_portrait_of_Catherine_II_by_Fedor_Rokotov_%281763%2C_Tretyakov_gallery%29.jpg/800px-Profile_portrait_of_Catherine_II_by_Fedor_Rokotov_%281763%2C_Tretyakov_gallery%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702" y="-251027"/>
            <a:ext cx="6283795" cy="7109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26032" y="1867825"/>
            <a:ext cx="4533363" cy="4154984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r>
              <a:rPr lang="ru-RU" sz="4400" dirty="0" smtClean="0"/>
              <a:t>Фёдор Степанович Рокотов:</a:t>
            </a:r>
          </a:p>
          <a:p>
            <a:r>
              <a:rPr lang="ru-RU" sz="4400" dirty="0" smtClean="0"/>
              <a:t>«Портрет императрицы Екатерины </a:t>
            </a:r>
            <a:r>
              <a:rPr lang="en-US" sz="4400" dirty="0" smtClean="0"/>
              <a:t>II</a:t>
            </a:r>
            <a:r>
              <a:rPr lang="ru-RU" sz="4400" dirty="0" smtClean="0"/>
              <a:t>»</a:t>
            </a:r>
            <a:endParaRPr lang="ru-RU" sz="4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692713" y="178420"/>
            <a:ext cx="4014441" cy="1446550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r>
              <a:rPr lang="ru-RU" sz="4400" dirty="0" smtClean="0"/>
              <a:t>На ней надето платье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1787792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https://upload.wikimedia.org/wikipedia/commons/thumb/d/da/Dmitry_Levitsky_-_%D0%95%D0%BA%D0%B0%D1%82%D0%B5%D1%80%D0%B8%D0%BD%D0%B0_II_%D0%B2_%D0%B2%D0%B8%D0%B4%D0%B5_%D0%97%D0%B0%D0%BA%D0%BE%D0%BD%D0%BE%D0%B4%D0%B0%D1%82%D0%B5%D0%BB%D1%8C%D0%BD%D0%B8%D1%86%D1%8B_%D0%B2_%D1%85%D1%80%D0%B0%D0%BC%D0%B5_%D0%B1%D0%BE%D0%B3%D0%B8%D0%BD%D0%B8_%D0%9F%D1%80%D0%B0%D0%B2%D0%BE%D1%81%D1%83%D0%B4%D0%B8%D1%8F_-_Google_Art_Project.jpg/800px-Dmitry_Levitsky_-_%D0%95%D0%BA%D0%B0%D1%82%D0%B5%D1%80%D0%B8%D0%BD%D0%B0_II_%D0%B2_%D0%B2%D0%B8%D0%B4%D0%B5_%D0%97%D0%B0%D0%BA%D0%BE%D0%BD%D0%BE%D0%B4%D0%B0%D1%82%D0%B5%D0%BB%D1%8C%D0%BD%D0%B8%D1%86%D1%8B_%D0%B2_%D1%85%D1%80%D0%B0%D0%BC%D0%B5_%D0%B1%D0%BE%D0%B3%D0%B8%D0%BD%D0%B8_%D0%9F%D1%80%D0%B0%D0%B2%D0%BE%D1%81%D1%83%D0%B4%D0%B8%D1%8F_-_Google_Art_Projec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8594" y="0"/>
            <a:ext cx="462728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26032" y="1867825"/>
            <a:ext cx="4533363" cy="4154984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r>
              <a:rPr lang="ru-RU" sz="4400" dirty="0" smtClean="0"/>
              <a:t>Дмитрий Григорьевич Левицкий:</a:t>
            </a:r>
          </a:p>
          <a:p>
            <a:r>
              <a:rPr lang="ru-RU" sz="4400" dirty="0" smtClean="0"/>
              <a:t>«Портрет императрицы Екатерины </a:t>
            </a:r>
            <a:r>
              <a:rPr lang="en-US" sz="4400" dirty="0" smtClean="0"/>
              <a:t>II</a:t>
            </a:r>
            <a:r>
              <a:rPr lang="ru-RU" sz="4400" dirty="0" smtClean="0"/>
              <a:t>»</a:t>
            </a:r>
            <a:endParaRPr lang="ru-RU" sz="4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242350" y="60683"/>
            <a:ext cx="4003290" cy="2123658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r>
              <a:rPr lang="ru-RU" sz="4400" dirty="0" smtClean="0"/>
              <a:t>Мантия</a:t>
            </a:r>
          </a:p>
          <a:p>
            <a:r>
              <a:rPr lang="ru-RU" sz="4400" dirty="0" smtClean="0"/>
              <a:t>Она показывает на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3048368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http://img-fotki.yandex.ru/get/6302/137106206.22/0_7bfb7_53a6c460_ori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0338" y="-69688"/>
            <a:ext cx="5138670" cy="6927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26032" y="1867825"/>
            <a:ext cx="4533363" cy="2800767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r>
              <a:rPr lang="ru-RU" sz="4400" dirty="0" smtClean="0"/>
              <a:t>Корона императрицы Анны Иоанновны (1730)</a:t>
            </a:r>
            <a:endParaRPr lang="ru-RU" sz="4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37076" y="5006226"/>
            <a:ext cx="2988527" cy="1446550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r>
              <a:rPr lang="ru-RU" sz="4400"/>
              <a:t>2500 алмазов</a:t>
            </a:r>
            <a:endParaRPr lang="ru-RU" sz="4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444454" y="5850361"/>
            <a:ext cx="2988527" cy="769441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r>
              <a:rPr lang="ru-RU" sz="4400" dirty="0" smtClean="0"/>
              <a:t>роскошный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4008307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://img-fotki.yandex.ru/get/6301/137106206.22/0_7bfb8_fd1dc514_ori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3642" y="0"/>
            <a:ext cx="5398397" cy="690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26032" y="1867825"/>
            <a:ext cx="4533363" cy="2800767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r>
              <a:rPr lang="ru-RU" sz="4400" dirty="0" smtClean="0"/>
              <a:t>Корона императрицы Екатерины </a:t>
            </a:r>
            <a:r>
              <a:rPr lang="en-US" sz="4400" dirty="0" smtClean="0"/>
              <a:t>II</a:t>
            </a:r>
            <a:r>
              <a:rPr lang="ru-RU" sz="4400" dirty="0" smtClean="0"/>
              <a:t> (1762)</a:t>
            </a:r>
            <a:endParaRPr lang="ru-RU" sz="4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26032" y="4783254"/>
            <a:ext cx="3790248" cy="2800767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r>
              <a:rPr lang="ru-RU" sz="4400" dirty="0"/>
              <a:t>4936 </a:t>
            </a:r>
            <a:r>
              <a:rPr lang="ru-RU" sz="4400" dirty="0" smtClean="0"/>
              <a:t>бриллиантов</a:t>
            </a:r>
          </a:p>
          <a:p>
            <a:r>
              <a:rPr lang="ru-RU" sz="4400" dirty="0" smtClean="0"/>
              <a:t>жемчуг</a:t>
            </a:r>
            <a:endParaRPr lang="ru-RU" sz="4400" dirty="0"/>
          </a:p>
          <a:p>
            <a:endParaRPr lang="ru-RU" sz="4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857049" y="497775"/>
            <a:ext cx="2988527" cy="769441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r>
              <a:rPr lang="ru-RU" sz="4400" dirty="0" smtClean="0"/>
              <a:t>Тяжёлый</a:t>
            </a:r>
          </a:p>
        </p:txBody>
      </p:sp>
    </p:spTree>
    <p:extLst>
      <p:ext uri="{BB962C8B-B14F-4D97-AF65-F5344CB8AC3E}">
        <p14:creationId xmlns:p14="http://schemas.microsoft.com/office/powerpoint/2010/main" val="2976808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ttps://upload.wikimedia.org/wikipedia/commons/8/80/Orlow_%28Diamant%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429" y="0"/>
            <a:ext cx="107408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94211" y="5280726"/>
            <a:ext cx="4533363" cy="1446550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r>
              <a:rPr lang="ru-RU" sz="4400" dirty="0" smtClean="0"/>
              <a:t>Алмаз «Орлов»</a:t>
            </a:r>
          </a:p>
          <a:p>
            <a:r>
              <a:rPr lang="ru-RU" sz="4400" dirty="0" smtClean="0"/>
              <a:t>1784</a:t>
            </a:r>
            <a:endParaRPr lang="ru-RU" sz="4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373293" y="430868"/>
            <a:ext cx="2988527" cy="769441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r>
              <a:rPr lang="ru-RU" sz="4400" dirty="0" smtClean="0"/>
              <a:t>сверкает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2233131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ttps://upload.wikimedia.org/wikipedia/commons/2/29/Thunder_Sto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878" y="0"/>
            <a:ext cx="1153390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22834" y="542381"/>
            <a:ext cx="2988527" cy="769441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3076899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ttps://upload.wikimedia.org/wikipedia/commons/9/9f/Bronze_Horseman0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9881" y="0"/>
            <a:ext cx="5172432" cy="6899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45728" y="1867825"/>
            <a:ext cx="4931579" cy="2123658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r>
              <a:rPr lang="ru-RU" sz="4400" dirty="0" err="1" smtClean="0"/>
              <a:t>Этьен</a:t>
            </a:r>
            <a:r>
              <a:rPr lang="ru-RU" sz="4400" dirty="0" smtClean="0"/>
              <a:t> Фальконе:</a:t>
            </a:r>
          </a:p>
          <a:p>
            <a:r>
              <a:rPr lang="ru-RU" sz="4400" dirty="0" smtClean="0"/>
              <a:t>«Медный всадник»</a:t>
            </a:r>
          </a:p>
          <a:p>
            <a:r>
              <a:rPr lang="ru-RU" sz="4400" dirty="0" smtClean="0"/>
              <a:t>1782</a:t>
            </a:r>
            <a:endParaRPr lang="ru-RU" sz="4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373293" y="430868"/>
            <a:ext cx="3413546" cy="1446550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r>
              <a:rPr lang="ru-RU" sz="4400" dirty="0" smtClean="0"/>
              <a:t>Едет на коне </a:t>
            </a:r>
            <a:r>
              <a:rPr lang="en-US" sz="4400" dirty="0" smtClean="0"/>
              <a:t>/ </a:t>
            </a:r>
            <a:r>
              <a:rPr lang="ru-RU" sz="4400" dirty="0" smtClean="0"/>
              <a:t>лошади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1365123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http://allmytime.ru/wp-content/uploads/2015/06/0_c823a_34815ff3_XX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975" y="0"/>
            <a:ext cx="913570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373293" y="430868"/>
            <a:ext cx="2988527" cy="769441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2294293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BApAIGUcAAFUp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4533" y="0"/>
            <a:ext cx="58293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2084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351" y="0"/>
            <a:ext cx="8354840" cy="11522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57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http://400let-romanov2.ucoz.ru/_si/0/8145835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10" y="0"/>
            <a:ext cx="7339929" cy="6883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42833" y="1185244"/>
            <a:ext cx="3849754" cy="769441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r>
              <a:rPr lang="ru-RU" sz="4400" dirty="0" smtClean="0"/>
              <a:t>1783 г.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87644761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ttp://nomera.odessa.ua/wp-content/gallery/174/1143995zad30256073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2713" y="0"/>
            <a:ext cx="913570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97244" y="695847"/>
            <a:ext cx="3849754" cy="2123658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r>
              <a:rPr lang="ru-RU" sz="4400" dirty="0" smtClean="0"/>
              <a:t>Одесса,</a:t>
            </a:r>
          </a:p>
          <a:p>
            <a:r>
              <a:rPr lang="ru-RU" sz="4400" dirty="0" smtClean="0"/>
              <a:t>Потёмкинская лестница</a:t>
            </a:r>
            <a:endParaRPr lang="ru-RU" sz="4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373293" y="430868"/>
            <a:ext cx="2988527" cy="769441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171665878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runivers.ru/bookreader/books/27068/0003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549" y="12159"/>
            <a:ext cx="4968218" cy="6845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97244" y="695847"/>
            <a:ext cx="4210362" cy="3477875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r>
              <a:rPr lang="ru-RU" sz="4400" dirty="0" smtClean="0"/>
              <a:t>Генералиссимус Александр Васильевич Суворов</a:t>
            </a:r>
          </a:p>
          <a:p>
            <a:r>
              <a:rPr lang="ru-RU" sz="4400" dirty="0" smtClean="0"/>
              <a:t>1730-1800</a:t>
            </a:r>
            <a:endParaRPr lang="ru-RU" sz="4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373293" y="430868"/>
            <a:ext cx="2988527" cy="769441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2336933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Joseph Kreutzinger - Portrait of Count Alexander Suvorov - WGA1228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421" y="0"/>
            <a:ext cx="525752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819986" y="653893"/>
            <a:ext cx="2988527" cy="2800767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r>
              <a:rPr lang="ru-RU" sz="4400" dirty="0" smtClean="0"/>
              <a:t>Тяжело в </a:t>
            </a:r>
            <a:r>
              <a:rPr lang="ru-RU" sz="4400" dirty="0" smtClean="0"/>
              <a:t>учень</a:t>
            </a:r>
            <a:r>
              <a:rPr lang="ru-RU" sz="4400" dirty="0"/>
              <a:t>е</a:t>
            </a:r>
            <a:r>
              <a:rPr lang="ru-RU" sz="4400" dirty="0" smtClean="0"/>
              <a:t>, </a:t>
            </a:r>
            <a:r>
              <a:rPr lang="ru-RU" sz="4400" dirty="0" smtClean="0"/>
              <a:t>легко в бою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2310608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875" y="-1"/>
            <a:ext cx="4976210" cy="6860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12469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705" y="0"/>
            <a:ext cx="505659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373293" y="430868"/>
            <a:ext cx="2988527" cy="769441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endParaRPr lang="ru-RU" sz="4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79178" y="2066380"/>
            <a:ext cx="2988527" cy="3477875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r>
              <a:rPr lang="ru-RU" sz="4400" dirty="0" smtClean="0"/>
              <a:t>Переход Суворова через Альпы. В.И. Суриков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3266575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https://upload.wikimedia.org/wikipedia/commons/6/60/Suworow-denkm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5833" y="0"/>
            <a:ext cx="624434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373293" y="430868"/>
            <a:ext cx="2988527" cy="769441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1122469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26535" y="5704199"/>
            <a:ext cx="539282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 smtClean="0">
              <a:latin typeface="Georgia" panose="02040502050405020303" pitchFamily="18" charset="0"/>
              <a:hlinkClick r:id="rId2"/>
            </a:endParaRPr>
          </a:p>
          <a:p>
            <a:r>
              <a:rPr lang="ru-RU" dirty="0" smtClean="0">
                <a:latin typeface="Georgia" panose="02040502050405020303" pitchFamily="18" charset="0"/>
                <a:hlinkClick r:id="rId2"/>
              </a:rPr>
              <a:t>https</a:t>
            </a:r>
            <a:r>
              <a:rPr lang="ru-RU" dirty="0">
                <a:latin typeface="Georgia" panose="02040502050405020303" pitchFamily="18" charset="0"/>
                <a:hlinkClick r:id="rId2"/>
              </a:rPr>
              <a:t>://</a:t>
            </a:r>
            <a:r>
              <a:rPr lang="ru-RU" dirty="0" smtClean="0">
                <a:latin typeface="Georgia" panose="02040502050405020303" pitchFamily="18" charset="0"/>
                <a:hlinkClick r:id="rId2"/>
              </a:rPr>
              <a:t>www.youtube.com/watch?v=4VFjBc9St48</a:t>
            </a:r>
            <a:r>
              <a:rPr lang="ru-RU" dirty="0" smtClean="0">
                <a:latin typeface="Georgia" panose="02040502050405020303" pitchFamily="18" charset="0"/>
              </a:rPr>
              <a:t> </a:t>
            </a:r>
          </a:p>
          <a:p>
            <a:r>
              <a:rPr lang="ru-RU" dirty="0" smtClean="0">
                <a:latin typeface="Georgia" panose="02040502050405020303" pitchFamily="18" charset="0"/>
              </a:rPr>
              <a:t>«Звезду Александру Васильевичу!»</a:t>
            </a:r>
            <a:endParaRPr lang="ru-RU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265367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AdmFFUshakoffByBazhanoff-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4732" y="0"/>
            <a:ext cx="4678206" cy="6908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97244" y="695847"/>
            <a:ext cx="4210362" cy="2800767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r>
              <a:rPr lang="ru-RU" sz="4400" dirty="0" smtClean="0"/>
              <a:t>Адмирал Фёдор Фёдорович Ушаков</a:t>
            </a:r>
          </a:p>
          <a:p>
            <a:r>
              <a:rPr lang="ru-RU" sz="4400" dirty="0" smtClean="0"/>
              <a:t>1745-1818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1842409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img1.liveinternet.ru/images/attach/c/1/54/345/54345791_medal_za_noshenie_borodu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3327" y="994893"/>
            <a:ext cx="428625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8211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857" y="0"/>
            <a:ext cx="8211077" cy="8306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6107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841" y="0"/>
            <a:ext cx="94303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14520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918751" y="5884503"/>
            <a:ext cx="681789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Georgia" panose="02040502050405020303" pitchFamily="18" charset="0"/>
              </a:rPr>
              <a:t>Фермер из Швейцарии вернул к жизни российскую глубинку</a:t>
            </a:r>
            <a:endParaRPr lang="en-GB" dirty="0" smtClean="0">
              <a:latin typeface="Georgia" panose="02040502050405020303" pitchFamily="18" charset="0"/>
              <a:hlinkClick r:id="rId2"/>
            </a:endParaRPr>
          </a:p>
          <a:p>
            <a:r>
              <a:rPr lang="ru-RU" dirty="0" smtClean="0">
                <a:latin typeface="Georgia" panose="02040502050405020303" pitchFamily="18" charset="0"/>
                <a:hlinkClick r:id="rId2"/>
              </a:rPr>
              <a:t>https</a:t>
            </a:r>
            <a:r>
              <a:rPr lang="ru-RU" dirty="0">
                <a:latin typeface="Georgia" panose="02040502050405020303" pitchFamily="18" charset="0"/>
                <a:hlinkClick r:id="rId2"/>
              </a:rPr>
              <a:t>://www.ntv.ru/video/1258224/?</a:t>
            </a:r>
            <a:r>
              <a:rPr lang="ru-RU" dirty="0" smtClean="0">
                <a:latin typeface="Georgia" panose="02040502050405020303" pitchFamily="18" charset="0"/>
                <a:hlinkClick r:id="rId2"/>
              </a:rPr>
              <a:t>from=newspage</a:t>
            </a:r>
            <a:r>
              <a:rPr lang="en-GB" dirty="0" smtClean="0">
                <a:latin typeface="Georgia" panose="02040502050405020303" pitchFamily="18" charset="0"/>
              </a:rPr>
              <a:t> </a:t>
            </a:r>
            <a:endParaRPr lang="ru-RU" dirty="0">
              <a:latin typeface="Georgia" panose="02040502050405020303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930" y="-191643"/>
            <a:ext cx="2072426" cy="7195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83667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95" y="0"/>
            <a:ext cx="5581282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044744" y="605696"/>
            <a:ext cx="3849754" cy="5447645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r>
              <a:rPr lang="ru-RU" sz="4400" dirty="0" smtClean="0">
                <a:latin typeface="Georgia" panose="02040502050405020303" pitchFamily="18" charset="0"/>
              </a:rPr>
              <a:t>Екатерина Воронцова-Дашкова, 1743-1810</a:t>
            </a:r>
          </a:p>
          <a:p>
            <a:endParaRPr lang="ru-RU" sz="4400" dirty="0">
              <a:latin typeface="Georgia" panose="02040502050405020303" pitchFamily="18" charset="0"/>
            </a:endParaRPr>
          </a:p>
          <a:p>
            <a:r>
              <a:rPr lang="ru-RU" sz="3200" dirty="0" smtClean="0">
                <a:latin typeface="Georgia" panose="02040502050405020303" pitchFamily="18" charset="0"/>
              </a:rPr>
              <a:t>Первая в мире женщина – Директор Академии наук</a:t>
            </a:r>
            <a:endParaRPr lang="ru-RU" sz="32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361487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8350" y="0"/>
            <a:ext cx="385572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044744" y="605696"/>
            <a:ext cx="3849754" cy="2308324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r>
              <a:rPr lang="en-GB" sz="7200" dirty="0" err="1" smtClean="0">
                <a:latin typeface="Georgia" panose="02040502050405020303" pitchFamily="18" charset="0"/>
              </a:rPr>
              <a:t>i</a:t>
            </a:r>
            <a:r>
              <a:rPr lang="ru-RU" sz="7200" dirty="0" err="1" smtClean="0">
                <a:latin typeface="Georgia" panose="02040502050405020303" pitchFamily="18" charset="0"/>
              </a:rPr>
              <a:t>олка</a:t>
            </a:r>
            <a:endParaRPr lang="ru-RU" sz="7200" dirty="0" smtClean="0">
              <a:latin typeface="Georgia" panose="02040502050405020303" pitchFamily="18" charset="0"/>
            </a:endParaRPr>
          </a:p>
          <a:p>
            <a:r>
              <a:rPr lang="ru-RU" sz="7200" dirty="0" smtClean="0">
                <a:latin typeface="Georgia" panose="02040502050405020303" pitchFamily="18" charset="0"/>
              </a:rPr>
              <a:t>ёлка</a:t>
            </a:r>
            <a:endParaRPr lang="ru-RU" sz="72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352608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&amp;Scy;&amp;mcy;&amp;ocy;&amp;lcy;&amp;softcy;&amp;ncy;&amp;ycy;&amp;jcy;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540" y="0"/>
            <a:ext cx="91467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747363"/>
            <a:ext cx="3849754" cy="5663089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r>
              <a:rPr lang="ru-RU" sz="4400" dirty="0" smtClean="0">
                <a:latin typeface="Georgia" panose="02040502050405020303" pitchFamily="18" charset="0"/>
              </a:rPr>
              <a:t>Смольный</a:t>
            </a:r>
          </a:p>
          <a:p>
            <a:r>
              <a:rPr lang="ru-RU" sz="4400" dirty="0" smtClean="0">
                <a:latin typeface="Georgia" panose="02040502050405020303" pitchFamily="18" charset="0"/>
              </a:rPr>
              <a:t>Институт </a:t>
            </a:r>
            <a:r>
              <a:rPr lang="ru-RU" sz="4400" dirty="0" smtClean="0">
                <a:latin typeface="Georgia" panose="02040502050405020303" pitchFamily="18" charset="0"/>
              </a:rPr>
              <a:t>благородных девиц, </a:t>
            </a:r>
            <a:r>
              <a:rPr lang="ru-RU" sz="4400" dirty="0" smtClean="0">
                <a:latin typeface="Georgia" panose="02040502050405020303" pitchFamily="18" charset="0"/>
              </a:rPr>
              <a:t>1765</a:t>
            </a:r>
          </a:p>
          <a:p>
            <a:endParaRPr lang="ru-RU" sz="4400" dirty="0" smtClean="0">
              <a:latin typeface="Georgia" panose="02040502050405020303" pitchFamily="18" charset="0"/>
            </a:endParaRPr>
          </a:p>
          <a:p>
            <a:r>
              <a:rPr lang="ru-RU" dirty="0">
                <a:latin typeface="Georgia" panose="02040502050405020303" pitchFamily="18" charset="0"/>
              </a:rPr>
              <a:t>Первое в Европе государственное высшее учебное заведение для обучения девушек</a:t>
            </a:r>
          </a:p>
          <a:p>
            <a:endParaRPr lang="ru-RU" sz="4400" dirty="0" smtClean="0">
              <a:latin typeface="Georgia" panose="02040502050405020303" pitchFamily="18" charset="0"/>
            </a:endParaRPr>
          </a:p>
          <a:p>
            <a:endParaRPr lang="ru-RU" sz="4400" dirty="0">
              <a:latin typeface="Georgia" panose="02040502050405020303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640922" y="362642"/>
            <a:ext cx="2988527" cy="769441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42307992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s://upload.wikimedia.org/wikipedia/commons/thumb/b/ba/Borovikovsky_maria_Lopukhina.jpg/800px-Borovikovsky_maria_Lopukhin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0794" y="0"/>
            <a:ext cx="5406668" cy="6878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26032" y="1867825"/>
            <a:ext cx="4725517" cy="2800767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r>
              <a:rPr lang="ru-RU" sz="4400" dirty="0" smtClean="0"/>
              <a:t>Владимир Лукич </a:t>
            </a:r>
            <a:r>
              <a:rPr lang="ru-RU" sz="4400" dirty="0" err="1" smtClean="0"/>
              <a:t>Боровиковский</a:t>
            </a:r>
            <a:r>
              <a:rPr lang="ru-RU" sz="4400" dirty="0" smtClean="0"/>
              <a:t>:</a:t>
            </a:r>
          </a:p>
          <a:p>
            <a:r>
              <a:rPr lang="ru-RU" sz="4400" dirty="0" smtClean="0"/>
              <a:t>«Портрет М. И. Лопухиной»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249661649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трелка вправо 1"/>
          <p:cNvSpPr/>
          <p:nvPr/>
        </p:nvSpPr>
        <p:spPr>
          <a:xfrm>
            <a:off x="622300" y="4229100"/>
            <a:ext cx="11036300" cy="39370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2340960" y="3482429"/>
            <a:ext cx="1393913" cy="769441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r>
              <a:rPr lang="en-GB" sz="4400" dirty="0" smtClean="0"/>
              <a:t>XVIII </a:t>
            </a:r>
            <a:endParaRPr lang="ru-RU" sz="4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00" y="4843065"/>
            <a:ext cx="1962150" cy="16954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535" y="4643253"/>
            <a:ext cx="1876761" cy="187676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4873" y="4666661"/>
            <a:ext cx="1285026" cy="1871854"/>
          </a:xfrm>
          <a:prstGeom prst="rect">
            <a:avLst/>
          </a:prstGeom>
        </p:spPr>
      </p:pic>
      <p:pic>
        <p:nvPicPr>
          <p:cNvPr id="11" name="Picture 2" descr="http://www.runivers.ru/bookreader/books/27068/0003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6854" y="376303"/>
            <a:ext cx="1393733" cy="1920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s://upload.wikimedia.org/wikipedia/commons/9/9f/Bronze_Horseman00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051" y="276972"/>
            <a:ext cx="1453683" cy="1939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www.europetourism.su/wp-content/uploads/2011/12/Petergof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41" y="2436119"/>
            <a:ext cx="1494508" cy="1121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img-fotki.yandex.ru/get/6301/137106206.22/0_7bfb8_fd1dc514_ori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4792" y="1854558"/>
            <a:ext cx="1331412" cy="1703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6936" y="1339600"/>
            <a:ext cx="1639825" cy="2014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806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3"/>
          <p:cNvSpPr txBox="1">
            <a:spLocks/>
          </p:cNvSpPr>
          <p:nvPr/>
        </p:nvSpPr>
        <p:spPr>
          <a:xfrm>
            <a:off x="1672689" y="2079413"/>
            <a:ext cx="7069429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/>
              <a:t>СПАСИБО ЗА ВНИМАНИЕ!</a:t>
            </a:r>
            <a:endParaRPr lang="ru-RU" dirty="0"/>
          </a:p>
        </p:txBody>
      </p:sp>
      <p:pic>
        <p:nvPicPr>
          <p:cNvPr id="1026" name="Picture 2" descr="http://rusfoto.net/data/media/86/a6d656cd27fb246160c4e3da45076d0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99089">
            <a:off x="7460642" y="3468038"/>
            <a:ext cx="2562952" cy="2329957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859229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https://upload.wikimedia.org/wikipedia/commons/thumb/d/d0/Partitions_of_Poland.png/1280px-Partitions_of_Polan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105" y="-151763"/>
            <a:ext cx="8942320" cy="7009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6684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http://rutravel.net/uploads/posts/2014-11/1415984369_4913042182_45ed1efcc2_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7574" y="-13082"/>
            <a:ext cx="10310650" cy="6871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4610636" cy="1446550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r>
              <a:rPr lang="ru-RU" sz="4400" dirty="0" smtClean="0"/>
              <a:t>Петропавловская крепость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3743968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visit-saint-petersburg.ru/attachments/Image/t-cPV44ZUyQ.jpg?template=generi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581" y="0"/>
            <a:ext cx="10302070" cy="6863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315844" y="4627758"/>
            <a:ext cx="5229921" cy="1446550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r>
              <a:rPr lang="ru-RU" sz="4400" dirty="0" smtClean="0"/>
              <a:t>Фото с воздуха</a:t>
            </a:r>
          </a:p>
          <a:p>
            <a:r>
              <a:rPr lang="ru-RU" sz="4400" dirty="0" smtClean="0"/>
              <a:t>шпиль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127560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mirtc.ru/putevoditel/sankt-peterburg/muzei/rasshirennyy-spisok-muzeev/Depositphotos_11398297_XLPanoramasmosto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27656"/>
            <a:ext cx="12192000" cy="583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24106" y="4772722"/>
            <a:ext cx="4059045" cy="1446550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r>
              <a:rPr lang="ru-RU" sz="4400" dirty="0" smtClean="0"/>
              <a:t>Разводные мосты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1829829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Grand Cascade in Peterhof 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6524" y="0"/>
            <a:ext cx="1029114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-1" y="0"/>
            <a:ext cx="2988527" cy="2123658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r>
              <a:rPr lang="ru-RU" sz="4400" dirty="0" smtClean="0"/>
              <a:t>Петергоф, 1714-1723</a:t>
            </a:r>
          </a:p>
          <a:p>
            <a:r>
              <a:rPr lang="ru-RU" sz="4400" dirty="0" smtClean="0"/>
              <a:t>1747-1752</a:t>
            </a:r>
            <a:endParaRPr lang="ru-RU" sz="4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79140" y="3507708"/>
            <a:ext cx="2988527" cy="2800767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r>
              <a:rPr lang="ru-RU" sz="4400" dirty="0" smtClean="0"/>
              <a:t>Фонтан</a:t>
            </a:r>
          </a:p>
          <a:p>
            <a:r>
              <a:rPr lang="ru-RU" sz="4400" dirty="0" smtClean="0"/>
              <a:t>Основатель</a:t>
            </a:r>
          </a:p>
          <a:p>
            <a:r>
              <a:rPr lang="ru-RU" sz="4400" dirty="0" smtClean="0"/>
              <a:t>Катер</a:t>
            </a:r>
          </a:p>
          <a:p>
            <a:r>
              <a:rPr lang="ru-RU" sz="4400" dirty="0" smtClean="0"/>
              <a:t>рельсы</a:t>
            </a:r>
          </a:p>
        </p:txBody>
      </p:sp>
    </p:spTree>
    <p:extLst>
      <p:ext uri="{BB962C8B-B14F-4D97-AF65-F5344CB8AC3E}">
        <p14:creationId xmlns:p14="http://schemas.microsoft.com/office/powerpoint/2010/main" val="655945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1023</TotalTime>
  <Words>297</Words>
  <Application>Microsoft Office PowerPoint</Application>
  <PresentationFormat>Широкоэкранный</PresentationFormat>
  <Paragraphs>102</Paragraphs>
  <Slides>59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59</vt:i4>
      </vt:variant>
    </vt:vector>
  </HeadingPairs>
  <TitlesOfParts>
    <vt:vector size="64" baseType="lpstr">
      <vt:lpstr>Arial</vt:lpstr>
      <vt:lpstr>Calibri</vt:lpstr>
      <vt:lpstr>Calibri Light</vt:lpstr>
      <vt:lpstr>Georgia</vt:lpstr>
      <vt:lpstr>Тема Office</vt:lpstr>
      <vt:lpstr>РУССКАЯ КУЛЬТУРА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РУССКАЯ КУЛЬТУРА</dc:title>
  <dc:creator>Vlad</dc:creator>
  <cp:lastModifiedBy>Vlad</cp:lastModifiedBy>
  <cp:revision>57</cp:revision>
  <dcterms:created xsi:type="dcterms:W3CDTF">2016-04-07T18:26:59Z</dcterms:created>
  <dcterms:modified xsi:type="dcterms:W3CDTF">2019-04-11T19:38:50Z</dcterms:modified>
</cp:coreProperties>
</file>