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0" r:id="rId1"/>
  </p:sldMasterIdLst>
  <p:notesMasterIdLst>
    <p:notesMasterId r:id="rId30"/>
  </p:notesMasterIdLst>
  <p:sldIdLst>
    <p:sldId id="256" r:id="rId2"/>
    <p:sldId id="259" r:id="rId3"/>
    <p:sldId id="285" r:id="rId4"/>
    <p:sldId id="257" r:id="rId5"/>
    <p:sldId id="264" r:id="rId6"/>
    <p:sldId id="261" r:id="rId7"/>
    <p:sldId id="265" r:id="rId8"/>
    <p:sldId id="266" r:id="rId9"/>
    <p:sldId id="267" r:id="rId10"/>
    <p:sldId id="268" r:id="rId11"/>
    <p:sldId id="277" r:id="rId12"/>
    <p:sldId id="286" r:id="rId13"/>
    <p:sldId id="284" r:id="rId14"/>
    <p:sldId id="271" r:id="rId15"/>
    <p:sldId id="272" r:id="rId16"/>
    <p:sldId id="273" r:id="rId17"/>
    <p:sldId id="269" r:id="rId18"/>
    <p:sldId id="288" r:id="rId19"/>
    <p:sldId id="289" r:id="rId20"/>
    <p:sldId id="290" r:id="rId21"/>
    <p:sldId id="270" r:id="rId22"/>
    <p:sldId id="278" r:id="rId23"/>
    <p:sldId id="279" r:id="rId24"/>
    <p:sldId id="280" r:id="rId25"/>
    <p:sldId id="287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79DEF8-FEA5-4440-0D89-1668C128F708}" v="48" dt="2019-12-17T18:58:50.8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222D0-B16B-4CD1-823B-F8380574E6DB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8BA6D-64A0-41AF-B4F5-8092F324D22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9A5FCD0-4AAE-4B22-B281-161F04C46877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pPr/>
              <a:t>11/3/2020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pPr/>
              <a:t>11/3/2020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118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pPr/>
              <a:t>11/3/2020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380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pPr/>
              <a:t>11/3/2020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320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pPr/>
              <a:t>11/3/2020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288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pPr/>
              <a:t>11/3/2020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908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pPr/>
              <a:t>11/3/2020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161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pPr/>
              <a:t>11/3/2020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985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pPr/>
              <a:t>11/3/2020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382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pPr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297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pPr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546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8924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9" r:id="rId5"/>
    <p:sldLayoutId id="2147483813" r:id="rId6"/>
    <p:sldLayoutId id="2147483814" r:id="rId7"/>
    <p:sldLayoutId id="2147483815" r:id="rId8"/>
    <p:sldLayoutId id="2147483818" r:id="rId9"/>
    <p:sldLayoutId id="2147483816" r:id="rId10"/>
    <p:sldLayoutId id="214748381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text=%D0%BE%D1%80%D0%B3%D0%B0%D0%BD%20%D1%81%D0%BB%D1%83%D1%85%D0%B0&amp;noreask=1&amp;pos=0&amp;rpt=simage&amp;lr=213&amp;uinfo=sw-1079-sh-482-fw-854-fh-448-pd-1&amp;img_url=http://nandreeva.com/wp-content/uploads/2011/09/section-ear.jp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images.yandex.ru/yandsearch?source=wiz&amp;fp=5&amp;uinfo=ww-1079-wh-503-fw-854-fh-448-pd-1.25&amp;p=5&amp;text=%D1%80%D0%B0%D0%B7%D0%B2%D0%B8%D1%82%D0%B8%D0%B5%20%D1%81%D0%BA%D0%B5%D0%BB%D0%B5%D1%82%D0%B0%20%D0%B2%20%D0%B4%D0%BE%D1%88%D0%BA%D0%BE%D0%BB%D1%8C%D0%BD%D0%BE%D0%BC%20%D0%B2%D0%BE%D0%B7%D1%80%D0%B0%D1%81%D1%82%D0%B5&amp;noreask=1&amp;pos=177&amp;rpt=simage&amp;lr=213&amp;img_url=http://mirsovetov.ru/images/981/1.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yandex.ru/yandsearch?source=psearch&amp;uinfo=sw-1079-sh-482-fw-854-fh-448-pd-1&amp;p=1&amp;text=%D1%80%D0%B0%D0%B7%D0%B2%D0%B8%D1%82%D0%B8%D0%B5%20%D0%BD%D0%B5%D1%80%D0%B2%D0%BD%D0%BE%D0%B9%20%D1%81%D0%B8%D1%81%D1%82%D0%B5%D0%BC%D1%8B%20%D1%83%20%D0%B4%D0%B5%D1%82%D0%B5%D0%B9&amp;pos=45&amp;lr=213&amp;rpt=simage&amp;img_url=http://yanko.lib.ru/books/psycho/solso=cognitive_psychology-6.ru=ann.files/image095.jp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yandex.ru/yandsearch?source=psearch&amp;uinfo=sw-1079-sh-482-fw-854-fh-448-pd-1&amp;p=1&amp;text=%D1%80%D0%B0%D0%B7%D0%B2%D0%B8%D1%82%D0%B8%D0%B5%20%D0%BD%D0%B5%D1%80%D0%B2%D0%BD%D0%BE%D0%B9%20%D1%81%D0%B8%D1%81%D1%82%D0%B5%D0%BC%D1%8B%20%D1%83%20%D0%B4%D0%B5%D1%82%D0%B5%D0%B9&amp;pos=31&amp;lr=213&amp;rpt=simage&amp;img_url=http://meduniver.com/Medical/Neurology/Img/803.jp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26F2E6-1D73-4912-92C5-39F7A76FFC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79" r="12370" b="10"/>
          <a:stretch/>
        </p:blipFill>
        <p:spPr>
          <a:xfrm>
            <a:off x="16" y="10"/>
            <a:ext cx="755688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482F060-A4AF-4E0B-B364-7C6BA4A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556905" y="0"/>
            <a:ext cx="464131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47939" y="640080"/>
            <a:ext cx="3659246" cy="2850320"/>
          </a:xfrm>
        </p:spPr>
        <p:txBody>
          <a:bodyPr>
            <a:normAutofit/>
          </a:bodyPr>
          <a:lstStyle/>
          <a:p>
            <a:r>
              <a:rPr lang="en-US" sz="5400" dirty="0" err="1">
                <a:solidFill>
                  <a:srgbClr val="FFFFFF"/>
                </a:solidFill>
              </a:rPr>
              <a:t>Развитие</a:t>
            </a:r>
            <a:r>
              <a:rPr lang="en-US" sz="5400" dirty="0">
                <a:solidFill>
                  <a:srgbClr val="FFFFFF"/>
                </a:solidFill>
              </a:rPr>
              <a:t> </a:t>
            </a:r>
            <a:r>
              <a:rPr lang="en-US" sz="5400" dirty="0" err="1">
                <a:solidFill>
                  <a:srgbClr val="FFFFFF"/>
                </a:solidFill>
              </a:rPr>
              <a:t>нервной</a:t>
            </a:r>
            <a:r>
              <a:rPr lang="en-US" sz="5400" dirty="0">
                <a:solidFill>
                  <a:srgbClr val="FFFFFF"/>
                </a:solidFill>
              </a:rPr>
              <a:t> </a:t>
            </a:r>
            <a:r>
              <a:rPr lang="en-US" sz="5400" dirty="0" err="1">
                <a:solidFill>
                  <a:srgbClr val="FFFFFF"/>
                </a:solidFill>
              </a:rPr>
              <a:t>системы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47939" y="3812135"/>
            <a:ext cx="3659246" cy="1596655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9EB6DAA-2F0C-43D5-A577-15D5D2C4E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85922" y="3651268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6251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201612"/>
          </a:xfrm>
        </p:spPr>
        <p:txBody>
          <a:bodyPr>
            <a:normAutofit fontScale="90000"/>
          </a:bodyPr>
          <a:lstStyle/>
          <a:p>
            <a:pPr eaLnBrk="1" hangingPunct="1"/>
            <a:endParaRPr lang="ru-RU" altLang="ru-RU" sz="400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89325" y="123826"/>
            <a:ext cx="8231959" cy="564991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ja-JP" sz="1600" dirty="0"/>
              <a:t> </a:t>
            </a:r>
            <a:r>
              <a:rPr lang="ru-RU" altLang="ja-JP" sz="1800" dirty="0"/>
              <a:t>Головной мозг новорожденного отличается относительно большой величиной, крупные борозды и извилины хорошо выражены, но имеют малую высоту  и глубину. Мелких борозд мало, и они появляются после рождения. Развитие борозд и извилин в основном происходит до 5  лет. Размеры лобной доли относительно меньше, чем у взрослого человека, зато больше затылочная доля. Мозжечок развит слабо.  Серое вещество слабо </a:t>
            </a:r>
            <a:r>
              <a:rPr lang="ru-RU" altLang="ja-JP" sz="1800" dirty="0" err="1"/>
              <a:t>отдифференцировано</a:t>
            </a:r>
            <a:r>
              <a:rPr lang="ru-RU" altLang="ja-JP" sz="1800" dirty="0"/>
              <a:t> от белого.  Миелиновая оболочка волокон развита слабо.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ja-JP" sz="1800" dirty="0"/>
              <a:t>  Спинной мозг к рождению более развит, чем головной. 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ja-JP" sz="1800" dirty="0"/>
              <a:t>С первого дня жизни у ребенка могут быть обнаружены ориентировочные и защитные рефлексы на болевые, звуковые, световые  и др. раздражения.  Однако эти реакции плохо скоординированы,  нередко беспорядочны, медленно протекают и легко распространяются на большое количество мышц.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ja-JP" sz="1800" dirty="0"/>
              <a:t>   Считается, что в  первые дни жизни реакции организма осуществляются без участия коры больших полушарий и подкорковых ядер. </a:t>
            </a:r>
          </a:p>
          <a:p>
            <a:pPr eaLnBrk="1" hangingPunct="1">
              <a:lnSpc>
                <a:spcPct val="80000"/>
              </a:lnSpc>
            </a:pPr>
            <a:endParaRPr lang="ru-RU" altLang="ja-JP" sz="1800" dirty="0"/>
          </a:p>
          <a:p>
            <a:pPr eaLnBrk="1" hangingPunct="1">
              <a:lnSpc>
                <a:spcPct val="80000"/>
              </a:lnSpc>
            </a:pPr>
            <a:r>
              <a:rPr lang="ru-RU" altLang="ja-JP" sz="1800" dirty="0"/>
              <a:t>У новорожденных процессы, протекающие в нервных клетках, замедлены. Медленнее возникает возбуждение, медленнее оно распространяется по нервным волокнам.  Длительное или сильное раздражение нервной клетки легко приводит ее к состоянию торможения. </a:t>
            </a:r>
          </a:p>
          <a:p>
            <a:pPr eaLnBrk="1" hangingPunct="1">
              <a:lnSpc>
                <a:spcPct val="80000"/>
              </a:lnSpc>
            </a:pPr>
            <a:endParaRPr lang="ru-RU" altLang="ru-RU" sz="1600" dirty="0"/>
          </a:p>
          <a:p>
            <a:pPr eaLnBrk="1" hangingPunct="1">
              <a:lnSpc>
                <a:spcPct val="80000"/>
              </a:lnSpc>
            </a:pPr>
            <a:endParaRPr lang="ru-RU" altLang="ru-RU" sz="1600" dirty="0"/>
          </a:p>
        </p:txBody>
      </p:sp>
      <p:pic>
        <p:nvPicPr>
          <p:cNvPr id="5" name="Рисунок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0"/>
            <a:ext cx="2879725" cy="277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911" y="3336496"/>
            <a:ext cx="2667000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9"/>
            <a:ext cx="10972800" cy="777875"/>
          </a:xfrm>
        </p:spPr>
        <p:txBody>
          <a:bodyPr/>
          <a:lstStyle/>
          <a:p>
            <a:pPr eaLnBrk="1" hangingPunct="1"/>
            <a:r>
              <a:rPr lang="ru-RU" altLang="ja-JP" sz="2800" b="1" u="sng"/>
              <a:t>Развитие нервной системы</a:t>
            </a:r>
            <a:endParaRPr lang="ru-RU" altLang="ru-RU" sz="2800" b="1" u="sng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281" y="1927654"/>
            <a:ext cx="11691294" cy="4930346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ja-JP" sz="1800" dirty="0"/>
              <a:t>В течение первых двух лет жизни головной мозг интенсивно растет (к 2 годам достигает 70 проц.).  В основном увеличение массы мозга происходит не за счет образования новых клеток, а в результате роста и разветвления дендритов и аксонов. За первые два года жизни площадь коры больших полушарий увеличивается в 2,5 раза, в основном путем углубления извилин.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ja-JP" sz="1800" dirty="0"/>
              <a:t>К концу второго года вес мозжечка увеличивается в 5 раз по сравнению с  периодом новорожденности. Таким образом, основная функция мозжечка, а именно уточнение двигательных реакций организма, поддержание нормального положения тела, может быть использована только после приобретения навыков стояния и ходьбы к концу 1 года жизни.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ja-JP" sz="1800" dirty="0"/>
              <a:t>продолжается </a:t>
            </a:r>
            <a:r>
              <a:rPr lang="ru-RU" altLang="ja-JP" sz="1800" dirty="0" err="1"/>
              <a:t>миелинизация</a:t>
            </a:r>
            <a:r>
              <a:rPr lang="ru-RU" altLang="ja-JP" sz="1800" dirty="0"/>
              <a:t> нервных волокон после рождения до 2-3 лет жизни.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ja-JP" sz="1800" dirty="0"/>
              <a:t>    Как правило, </a:t>
            </a:r>
            <a:r>
              <a:rPr lang="ru-RU" altLang="ja-JP" sz="1800" dirty="0" err="1"/>
              <a:t>миелинизация</a:t>
            </a:r>
            <a:r>
              <a:rPr lang="ru-RU" altLang="ja-JP" sz="1800" dirty="0"/>
              <a:t> активно проходит в тех типах волокон, кот. начинают активно функционировать. </a:t>
            </a:r>
            <a:r>
              <a:rPr lang="ru-RU" altLang="ja-JP" sz="1800" dirty="0" err="1"/>
              <a:t>Миелинизация</a:t>
            </a:r>
            <a:r>
              <a:rPr lang="ru-RU" altLang="ja-JP" sz="1800" dirty="0"/>
              <a:t> волокон, идущих от одного участка коры к другому, происходит Медленнее возникает возбуждение, медленнее оно распространяется по нервным волокнам.  Длительное или сильное раздражение нервной клетки легко приводит ее к состоянию торможения.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ja-JP" sz="1800" dirty="0"/>
              <a:t>    Скорость проведения возбуждения по волокнам увеличивается по мере </a:t>
            </a:r>
            <a:r>
              <a:rPr lang="ru-RU" altLang="ja-JP" sz="1800" dirty="0" err="1"/>
              <a:t>миелинизации</a:t>
            </a:r>
            <a:r>
              <a:rPr lang="ru-RU" altLang="ja-JP" sz="1800" dirty="0"/>
              <a:t> волокон и к 2-3 годам становится примерно такой же как у взрослых. </a:t>
            </a:r>
            <a:endParaRPr lang="ru-RU" altLang="ru-RU" sz="1800" dirty="0"/>
          </a:p>
        </p:txBody>
      </p:sp>
      <p:pic>
        <p:nvPicPr>
          <p:cNvPr id="4" name="Picture 5" descr="i?id=160906973-41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69042" y="0"/>
            <a:ext cx="2122958" cy="1894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98441" y="909038"/>
            <a:ext cx="10767483" cy="2873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u="sng" dirty="0"/>
              <a:t>Особенности зрения у новорожденных</a:t>
            </a:r>
            <a:br>
              <a:rPr lang="ru-RU" sz="2800" b="1" u="sng" dirty="0"/>
            </a:br>
            <a:br>
              <a:rPr lang="ru-RU" sz="2800" b="1" u="sng" dirty="0"/>
            </a:br>
            <a:endParaRPr lang="ru-RU" sz="2800" b="1" u="sng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620714"/>
            <a:ext cx="10972800" cy="58324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600"/>
              <a:t>На 3-й недели внутриутробного развития происходит закладка глаза. При рождении ребенка визуально можно видеть, что глаза ребенка относительно больше массы тела.</a:t>
            </a:r>
          </a:p>
          <a:p>
            <a:pPr eaLnBrk="1" hangingPunct="1">
              <a:lnSpc>
                <a:spcPct val="80000"/>
              </a:lnSpc>
            </a:pPr>
            <a:r>
              <a:rPr lang="ru-RU" sz="1600"/>
              <a:t>зрение новорожденного подчиняется формуле 20/100 - это означает, что кроха может видеть предмет, если тот находится на расстоянии 20–30 см от его лица и на уровне глаз - не больше. Малыш видит предметы несколько размытыми.</a:t>
            </a:r>
          </a:p>
          <a:p>
            <a:pPr eaLnBrk="1" hangingPunct="1">
              <a:lnSpc>
                <a:spcPct val="80000"/>
              </a:lnSpc>
            </a:pPr>
            <a:r>
              <a:rPr lang="ru-RU" sz="1600"/>
              <a:t>Первые две недели малыш видит очень плохо, его глазки способны различать только цвета только на уровне "ярче–темнее" - это происходит потому, что мышцы глазок крохи еще очень слабые, кроме того, не сформированы до конца и нейронные связи между зрительным нервом и затылочной частью коры головного мозга. </a:t>
            </a:r>
            <a:br>
              <a:rPr lang="ru-RU" sz="1600"/>
            </a:br>
            <a:r>
              <a:rPr lang="ru-RU" sz="1600" i="1"/>
              <a:t>Движения глаз </a:t>
            </a:r>
            <a:r>
              <a:rPr lang="ru-RU" sz="1600"/>
              <a:t>при появлении на свет еще не скоординированы. С каждым днем кроха учится фокусировать зрение на интересных ему объектах. У новорожденных малышей глазки могут немного косить: сходиться "в кучку" или разбегаться в разные стороны - впоследствии это должно пройти.</a:t>
            </a:r>
            <a:br>
              <a:rPr lang="ru-RU" sz="1600"/>
            </a:br>
            <a:r>
              <a:rPr lang="ru-RU" sz="1600"/>
              <a:t> И только ко 2 неделе можно наблюдать у ребенка так называемое «зрительное сосредоточение». Слежение взором за предметом или движущимся объектом функционирует ко 2 месяцу, а в 3 месяца уже развито бинокулярное зрение, то есть ребенок фиксирует взглядом предмет и прослеживает его движение двумя глазами. Реакция зрачка на свет проявляется у плода уже в 6 месяцев.</a:t>
            </a:r>
          </a:p>
          <a:p>
            <a:pPr eaLnBrk="1" hangingPunct="1">
              <a:lnSpc>
                <a:spcPct val="80000"/>
              </a:lnSpc>
            </a:pPr>
            <a:r>
              <a:rPr lang="ru-RU" sz="1600"/>
              <a:t>Некоторые исследователи считают, что в период первых недель малыш видит «плоскую» картинку, отсутствует эффект перспективы, и она перевернута.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/>
              <a:t>всем новорожденным присуща дальнозоркость, вот почему они лучше видят удаленные предметы. Небольшая ширина поля зрения позволяет младенцу видеть только предметы "перед собой", если же переместить их вбок от лица крохи - он перестанет их видеть.</a:t>
            </a:r>
            <a:br>
              <a:rPr lang="ru-RU" sz="1600"/>
            </a:br>
            <a:br>
              <a:rPr lang="ru-RU" sz="1600"/>
            </a:br>
            <a:r>
              <a:rPr lang="ru-RU" sz="1600"/>
              <a:t>Способность поднимать и опускать глаза, чтобы видеть предмет в вертикальной плоскости придет к нему чуть позже - ближе к четвертому месяцу жизни.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97280" y="286603"/>
            <a:ext cx="4586828" cy="1450757"/>
          </a:xfrm>
        </p:spPr>
        <p:txBody>
          <a:bodyPr/>
          <a:lstStyle/>
          <a:p>
            <a:pPr eaLnBrk="1" hangingPunct="1"/>
            <a:r>
              <a:rPr lang="ru-RU" sz="3200" dirty="0"/>
              <a:t>Естественная детская дальнозоркость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41124" y="2405449"/>
            <a:ext cx="8427308" cy="387178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r>
              <a:rPr lang="ru-RU" sz="2000" i="1" dirty="0"/>
              <a:t>Звуковые восприятия </a:t>
            </a:r>
            <a:r>
              <a:rPr lang="ru-RU" sz="2000" dirty="0"/>
              <a:t>прослеживаются во внутриутробном развитии. Этот факт подтверждается, когда сильный звуковой раздражитель, который воспринимает мать, соответствует шевелению плода и учащению у него сердцебиения. При рождении — реакция на звук — вздрагивание, мимические подергивания мышц лица, открывание рта, выпячивание губ и изменения ЭКГ и ЭЭГ.</a:t>
            </a:r>
          </a:p>
          <a:p>
            <a:pPr>
              <a:lnSpc>
                <a:spcPct val="80000"/>
              </a:lnSpc>
            </a:pPr>
            <a:r>
              <a:rPr lang="ru-RU" sz="2000" i="1" dirty="0"/>
              <a:t>Острота слуха </a:t>
            </a:r>
            <a:r>
              <a:rPr lang="ru-RU" sz="2000" dirty="0"/>
              <a:t>у новорожденного снижена и улучшается к концу 2-го года жизни. 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У грудных детей слуховая труба отличается от слуховой трубы взрослых рядом признаков.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Слуховая труба прямая, без кривизны и изгибов, широкая, направлена горизонтально, цилиндрической формы, короткая (у новорожденных длиной 2 см, у взрослых — 3,5 см).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Рост в длину сопровождается сужением ее просвета с 0,25 см в возрасте 6 </a:t>
            </a:r>
            <a:r>
              <a:rPr lang="ru-RU" sz="2000" dirty="0" err="1"/>
              <a:t>мес</a:t>
            </a:r>
            <a:r>
              <a:rPr lang="ru-RU" sz="2000" dirty="0"/>
              <a:t> до 0,1 см у детей старшего возраста.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Перешеек трубы отсутствует, а глоточное устье окаймлено хрящевым кольцом, зияет и имеет вид овальной или грушевидной щели глубиной 3—4 мм. У старших детей и взрослых она раскрывается только при глотании.</a:t>
            </a:r>
          </a:p>
          <a:p>
            <a:pPr eaLnBrk="1" hangingPunct="1"/>
            <a:endParaRPr lang="ru-RU" dirty="0"/>
          </a:p>
        </p:txBody>
      </p:sp>
      <p:pic>
        <p:nvPicPr>
          <p:cNvPr id="34820" name="Picture 4" descr="_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0097" y="130819"/>
            <a:ext cx="5280456" cy="2251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66732" y="2642972"/>
            <a:ext cx="2272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Особенности слуха</a:t>
            </a:r>
          </a:p>
        </p:txBody>
      </p:sp>
      <p:pic>
        <p:nvPicPr>
          <p:cNvPr id="6" name="Рисунок 5" descr="http://prodamnedorogo.narod.ru/LJ/Otit/section-ear_640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709" y="3385751"/>
            <a:ext cx="3444695" cy="216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b="1" i="1"/>
              <a:t>Основные безусловные рефлексы новорожденных и детей первых месяцев жизни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66576" y="1916114"/>
            <a:ext cx="5925425" cy="46815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400" b="1" dirty="0"/>
              <a:t>1</a:t>
            </a:r>
            <a:r>
              <a:rPr lang="ru-RU" sz="1400" dirty="0"/>
              <a:t> — </a:t>
            </a:r>
            <a:r>
              <a:rPr lang="ru-RU" sz="1400" b="1" dirty="0"/>
              <a:t>ладонно-ротовой;</a:t>
            </a:r>
            <a:br>
              <a:rPr lang="ru-RU" sz="1400" b="1" dirty="0"/>
            </a:br>
            <a:endParaRPr lang="ru-RU" sz="1400" b="1" dirty="0"/>
          </a:p>
          <a:p>
            <a:pPr eaLnBrk="1" hangingPunct="1">
              <a:lnSpc>
                <a:spcPct val="80000"/>
              </a:lnSpc>
            </a:pPr>
            <a:r>
              <a:rPr lang="ru-RU" sz="1400" dirty="0"/>
              <a:t>При надавливании большим пальцем на ладонь новорожденного, младенец поворачивает голову и открывает рот.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/>
              <a:t>2 </a:t>
            </a:r>
            <a:r>
              <a:rPr lang="ru-RU" sz="1400" dirty="0"/>
              <a:t>— </a:t>
            </a:r>
            <a:r>
              <a:rPr lang="ru-RU" sz="1400" b="1" dirty="0"/>
              <a:t>хоботковый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/>
              <a:t>Вызывается быстрым легким прикосновением пальцем, соской или молоточком по верхней губе ребенка — в ответ происходит сокращение мимической мускулатуры новорожденного -вытягивание губ в виде хоботка.</a:t>
            </a:r>
            <a:endParaRPr lang="ru-RU" sz="1400" i="1" u="sng" dirty="0"/>
          </a:p>
          <a:p>
            <a:pPr eaLnBrk="1" hangingPunct="1">
              <a:lnSpc>
                <a:spcPct val="80000"/>
              </a:lnSpc>
            </a:pPr>
            <a:r>
              <a:rPr lang="ru-RU" sz="1400" i="1" u="sng" dirty="0"/>
              <a:t>В норме хоботковый рефлекс выявляется у всех здоровых новорожденных, и постепенно угасает к трехмесячному возрасту</a:t>
            </a:r>
            <a:r>
              <a:rPr lang="ru-RU" sz="1400" dirty="0"/>
              <a:t>;</a:t>
            </a:r>
            <a:br>
              <a:rPr lang="ru-RU" sz="1400" dirty="0"/>
            </a:br>
            <a:endParaRPr lang="ru-RU" sz="1400" dirty="0"/>
          </a:p>
          <a:p>
            <a:pPr eaLnBrk="1" hangingPunct="1">
              <a:lnSpc>
                <a:spcPct val="80000"/>
              </a:lnSpc>
            </a:pPr>
            <a:r>
              <a:rPr lang="ru-RU" sz="1400" b="1" dirty="0"/>
              <a:t>3 — поисковый;</a:t>
            </a:r>
            <a:br>
              <a:rPr lang="ru-RU" sz="1400" b="1" dirty="0"/>
            </a:br>
            <a:r>
              <a:rPr lang="ru-RU" sz="1400" dirty="0"/>
              <a:t>Поглаживание пальцем в области угла рта (не прикасаясь к губам) вызывает у новорожденного опускание угла рта и губы, облизывание рта и поворот головы в ту сторону, с которой проводится поглаживание.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/>
              <a:t>4 — сосательный</a:t>
            </a:r>
          </a:p>
        </p:txBody>
      </p:sp>
      <p:pic>
        <p:nvPicPr>
          <p:cNvPr id="28676" name="Picture 4" descr="Поисковый рефлек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417" y="1989139"/>
            <a:ext cx="5185508" cy="3547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490537"/>
          </a:xfrm>
        </p:spPr>
        <p:txBody>
          <a:bodyPr>
            <a:normAutofit fontScale="90000"/>
          </a:bodyPr>
          <a:lstStyle/>
          <a:p>
            <a:pPr eaLnBrk="1" hangingPunct="1"/>
            <a:endParaRPr lang="ru-RU" sz="400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03384" y="260350"/>
            <a:ext cx="6288616" cy="63373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200" b="1"/>
              <a:t>1.защитный рефлекс</a:t>
            </a:r>
            <a:r>
              <a:rPr lang="ru-RU" sz="120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/>
              <a:t>Верхний защитный рефлекс. Если новорожденного положить на живот, то происходит рефлекторный поворот головы в сторону и он пытается ее приподнять, как бы обеспечивая себе возможность дышать;</a:t>
            </a:r>
            <a:br>
              <a:rPr lang="ru-RU" sz="1200"/>
            </a:br>
            <a:endParaRPr lang="ru-RU" sz="1200"/>
          </a:p>
          <a:p>
            <a:pPr eaLnBrk="1" hangingPunct="1">
              <a:lnSpc>
                <a:spcPct val="80000"/>
              </a:lnSpc>
            </a:pPr>
            <a:r>
              <a:rPr lang="ru-RU" sz="1200" b="1"/>
              <a:t>2.рефлекс ползания (Бауэра)</a:t>
            </a:r>
          </a:p>
          <a:p>
            <a:pPr eaLnBrk="1" hangingPunct="1">
              <a:lnSpc>
                <a:spcPct val="80000"/>
              </a:lnSpc>
            </a:pPr>
            <a:r>
              <a:rPr lang="ru-RU" sz="1200"/>
              <a:t>К стопам новорожденного, уложенного на живот, приставляется рука. Рукой слегка давим на подошвы малыша — в ответ ребенок рефлекторно отталкивается от нее ногами и выполняет движения ползанья;</a:t>
            </a:r>
            <a:br>
              <a:rPr lang="ru-RU" sz="1200"/>
            </a:br>
            <a:endParaRPr lang="ru-RU" sz="1200"/>
          </a:p>
          <a:p>
            <a:pPr eaLnBrk="1" hangingPunct="1">
              <a:lnSpc>
                <a:spcPct val="80000"/>
              </a:lnSpc>
            </a:pPr>
            <a:r>
              <a:rPr lang="ru-RU" sz="1200" b="1"/>
              <a:t>3.рефлекс опоры и автоматическая походка</a:t>
            </a:r>
          </a:p>
          <a:p>
            <a:pPr eaLnBrk="1" hangingPunct="1">
              <a:lnSpc>
                <a:spcPct val="80000"/>
              </a:lnSpc>
            </a:pPr>
            <a:r>
              <a:rPr lang="ru-RU" sz="1200"/>
              <a:t>Если взять новорожденного под мышки, то он рефлекторно сгибает ноги в тазобедренных и коленных суставах. В то же время, если его поставить к опоре, он разгибает ноги и плотно всей стопой упирается о поверхность стола и так «стоит» до 10 секунд;</a:t>
            </a:r>
            <a:br>
              <a:rPr lang="ru-RU" sz="1200"/>
            </a:br>
            <a:r>
              <a:rPr lang="ru-RU" sz="1200"/>
              <a:t>При опоре на стопы во время легкого наклона тела ребёнка вперёд, новорождённый делает шаговые движения.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/>
              <a:t>4.хватательный рефлекс</a:t>
            </a:r>
          </a:p>
          <a:p>
            <a:pPr eaLnBrk="1" hangingPunct="1">
              <a:lnSpc>
                <a:spcPct val="80000"/>
              </a:lnSpc>
            </a:pPr>
            <a:r>
              <a:rPr lang="ru-RU" sz="1200"/>
              <a:t>В ответ на штриховое прикосновение к ладони новорожденного происходит сгибание пальцев и захватывание предмета в кулак.</a:t>
            </a:r>
            <a:endParaRPr lang="ru-RU" sz="1200" i="1"/>
          </a:p>
          <a:p>
            <a:pPr eaLnBrk="1" hangingPunct="1">
              <a:lnSpc>
                <a:spcPct val="80000"/>
              </a:lnSpc>
            </a:pPr>
            <a:r>
              <a:rPr lang="ru-RU" sz="1200"/>
              <a:t>Рефлекс физиологичен до 3-4-х месяцев, в дальнейшем на базе хватательного рефлекса постепенно формируется произвольное захватывание предметов.;</a:t>
            </a:r>
            <a:br>
              <a:rPr lang="ru-RU" sz="1200"/>
            </a:br>
            <a:endParaRPr lang="ru-RU" sz="1200"/>
          </a:p>
          <a:p>
            <a:pPr eaLnBrk="1" hangingPunct="1">
              <a:lnSpc>
                <a:spcPct val="80000"/>
              </a:lnSpc>
            </a:pPr>
            <a:r>
              <a:rPr lang="ru-RU" sz="1200" b="1"/>
              <a:t>5.рефлекс Робинсона</a:t>
            </a:r>
          </a:p>
          <a:p>
            <a:pPr eaLnBrk="1" hangingPunct="1">
              <a:lnSpc>
                <a:spcPct val="80000"/>
              </a:lnSpc>
            </a:pPr>
            <a:r>
              <a:rPr lang="ru-RU" sz="1200"/>
              <a:t>В ответ на поглаживание ладонной стороны кисти возникает сгибание пальцев и захватывание предмета. Иногда при вызывании этого рефлекса ребенок удерживает предмет или палец так крепко, что такого прицепившегося ребенка можно за пальцы приподнять вверх — эта фаза рефлекса получила название рефлекса Робинзона .</a:t>
            </a:r>
          </a:p>
        </p:txBody>
      </p:sp>
      <p:pic>
        <p:nvPicPr>
          <p:cNvPr id="29700" name="Picture 5" descr="bezuslovnye-refleksy-novorozhdennykh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618" y="692151"/>
            <a:ext cx="4769917" cy="501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 flipH="1">
            <a:off x="11155679" y="286603"/>
            <a:ext cx="665617" cy="1450757"/>
          </a:xfrm>
        </p:spPr>
        <p:txBody>
          <a:bodyPr/>
          <a:lstStyle/>
          <a:p>
            <a:pPr eaLnBrk="1" hangingPunct="1"/>
            <a:endParaRPr lang="ru-RU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80" y="329514"/>
            <a:ext cx="9232969" cy="5539579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000" b="1" u="sng" dirty="0"/>
              <a:t>Рефлекс Ландау</a:t>
            </a:r>
            <a:endParaRPr lang="ru-RU" sz="2000" u="sng" dirty="0"/>
          </a:p>
          <a:p>
            <a:pPr eaLnBrk="1" hangingPunct="1">
              <a:lnSpc>
                <a:spcPct val="80000"/>
              </a:lnSpc>
            </a:pPr>
            <a:r>
              <a:rPr lang="ru-RU" sz="2000" dirty="0"/>
              <a:t>Придайте ребенку «положение пловца» — поднимите малыша в воздух так, чтобы его лицо смотрело вниз, и он тут же поднимет голову, а затем и выпрямит (или даже выгнет) спину, а также разогнет ноги и руки — ласточка, </a:t>
            </a:r>
            <a:r>
              <a:rPr lang="ru-RU" sz="2000" u="sng" dirty="0"/>
              <a:t>от 6 месяцев до полутора лет</a:t>
            </a:r>
            <a:br>
              <a:rPr lang="ru-RU" sz="2000" u="sng" dirty="0"/>
            </a:br>
            <a:endParaRPr lang="ru-RU" sz="2000" u="sng" dirty="0"/>
          </a:p>
          <a:p>
            <a:pPr eaLnBrk="1" hangingPunct="1">
              <a:lnSpc>
                <a:spcPct val="80000"/>
              </a:lnSpc>
            </a:pPr>
            <a:br>
              <a:rPr lang="ru-RU" sz="2000" dirty="0"/>
            </a:br>
            <a:r>
              <a:rPr lang="ru-RU" sz="2000" dirty="0"/>
              <a:t>В последние годы говорят о наличии </a:t>
            </a:r>
            <a:r>
              <a:rPr lang="ru-RU" sz="2000" b="1" u="sng" dirty="0"/>
              <a:t>плавательного рефлекса</a:t>
            </a:r>
            <a:r>
              <a:rPr lang="ru-RU" sz="2000" u="sng" dirty="0"/>
              <a:t> </a:t>
            </a:r>
            <a:r>
              <a:rPr lang="ru-RU" sz="2000" dirty="0"/>
              <a:t>у новорожденного, который заключается в том, что малыш будет барахтаться и не утонет, если его опустить в воду. Этот рефлекс можно проверить только в присутствии инструктора в бассейне для новорожденных.</a:t>
            </a:r>
            <a:endParaRPr lang="ru-RU" sz="2000" b="1" dirty="0"/>
          </a:p>
          <a:p>
            <a:pPr eaLnBrk="1" hangingPunct="1">
              <a:lnSpc>
                <a:spcPct val="80000"/>
              </a:lnSpc>
            </a:pPr>
            <a:r>
              <a:rPr lang="ru-RU" sz="2000" b="1" dirty="0"/>
              <a:t>Проблемы с рефлексами — первые симптомы патологии центральной нервной системы.</a:t>
            </a:r>
            <a:r>
              <a:rPr lang="ru-RU" sz="2000" dirty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/>
              <a:t> 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9"/>
            <a:ext cx="10972800" cy="274637"/>
          </a:xfrm>
        </p:spPr>
        <p:txBody>
          <a:bodyPr>
            <a:normAutofit fontScale="90000"/>
          </a:bodyPr>
          <a:lstStyle/>
          <a:p>
            <a:pPr eaLnBrk="1" hangingPunct="1"/>
            <a:endParaRPr lang="ru-RU" altLang="ru-RU" sz="400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476251"/>
            <a:ext cx="10972800" cy="564991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ja-JP" sz="2400" dirty="0"/>
              <a:t>Образование первых условных рефлексов протекает относительно медленно, а сами они еще неустойчивы, что обусловлено, видимо, широкой иррадиацией в коре процессов возбуждения и торможения. </a:t>
            </a:r>
          </a:p>
          <a:p>
            <a:pPr eaLnBrk="1" hangingPunct="1">
              <a:lnSpc>
                <a:spcPct val="90000"/>
              </a:lnSpc>
            </a:pPr>
            <a:endParaRPr lang="ru-RU" altLang="ja-JP" sz="2400" dirty="0"/>
          </a:p>
          <a:p>
            <a:pPr>
              <a:lnSpc>
                <a:spcPct val="90000"/>
              </a:lnSpc>
            </a:pPr>
            <a:r>
              <a:rPr lang="ru-RU" altLang="ru-RU" sz="2400" dirty="0"/>
              <a:t>В период новорожденности отмечается еще полное отсутствие высших психических функций и наличие лишь низших органов чувств и элементарных движений: сосание, причмокивание, зевание, глотание, кашель, плач, импульсивные, рефлекторные и инстинктивные движения. Осязательная сфера, вкус и обоняние развиты достаточно, зрение несовершенно в силу отсутствия координации, слух первые дни несовершенен</a:t>
            </a:r>
            <a:endParaRPr lang="ru-RU" altLang="ja-JP" sz="2400" dirty="0"/>
          </a:p>
          <a:p>
            <a:pPr eaLnBrk="1" hangingPunct="1">
              <a:lnSpc>
                <a:spcPct val="90000"/>
              </a:lnSpc>
            </a:pPr>
            <a:endParaRPr lang="ru-RU" altLang="ja-JP" sz="2400" dirty="0"/>
          </a:p>
          <a:p>
            <a:pPr eaLnBrk="1" hangingPunct="1">
              <a:lnSpc>
                <a:spcPct val="90000"/>
              </a:lnSpc>
            </a:pPr>
            <a:r>
              <a:rPr lang="ru-RU" altLang="ja-JP" sz="2400" dirty="0"/>
              <a:t>Если в первые дни после рождения проявляются первые безусловные ориентировочные рефлексы, то начиная с 3 – 4-х месяцев происходит образование условных ориентировочных (исследовательских) рефлексов, играющих в дальнейшем важную роль в поведении ребенка.</a:t>
            </a:r>
            <a:br>
              <a:rPr lang="ru-RU" altLang="ja-JP" sz="2400" dirty="0"/>
            </a:br>
            <a:br>
              <a:rPr lang="ru-RU" altLang="ja-JP" sz="2400" dirty="0"/>
            </a:br>
            <a:endParaRPr lang="ru-RU" altLang="ru-RU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2EEBE7-A629-4BB4-8F23-DCD4F3026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05" y="-189647"/>
            <a:ext cx="10058400" cy="1450757"/>
          </a:xfrm>
        </p:spPr>
        <p:txBody>
          <a:bodyPr>
            <a:normAutofit/>
          </a:bodyPr>
          <a:lstStyle/>
          <a:p>
            <a:r>
              <a:rPr lang="ru-RU" sz="3200" dirty="0"/>
              <a:t>Развитие способности к торможению рефлексов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33CA77-C58D-4571-840C-5A52710859D5}"/>
              </a:ext>
            </a:extLst>
          </p:cNvPr>
          <p:cNvSpPr txBox="1"/>
          <p:nvPr/>
        </p:nvSpPr>
        <p:spPr>
          <a:xfrm>
            <a:off x="992504" y="2752725"/>
            <a:ext cx="22078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Безусловное торможение развито почти с рождения, в 1 месяце.</a:t>
            </a:r>
          </a:p>
          <a:p>
            <a:r>
              <a:rPr lang="ru-RU" sz="2000" dirty="0"/>
              <a:t>Условное появляется постепенно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ECB7F04A-E6CF-422C-B48B-C3A1EF5C9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0055" y="2022476"/>
            <a:ext cx="10058400" cy="3760891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Виды торможения:</a:t>
            </a:r>
          </a:p>
          <a:p>
            <a:r>
              <a:rPr lang="ru-RU" sz="3000" b="1" dirty="0"/>
              <a:t>А. Безусловное – ориентировочное</a:t>
            </a:r>
          </a:p>
          <a:p>
            <a:r>
              <a:rPr lang="ru-RU" sz="3000" b="1" dirty="0"/>
              <a:t>                                           запредельное</a:t>
            </a:r>
          </a:p>
          <a:p>
            <a:r>
              <a:rPr lang="ru-RU" sz="3000" b="1" dirty="0"/>
              <a:t>Б. Условное –         угасание</a:t>
            </a:r>
          </a:p>
          <a:p>
            <a:r>
              <a:rPr lang="ru-RU" sz="3000" b="1" dirty="0"/>
              <a:t>                                        </a:t>
            </a:r>
            <a:r>
              <a:rPr lang="ru-RU" sz="3000" b="1" dirty="0" err="1"/>
              <a:t>дифференцировочное</a:t>
            </a:r>
            <a:endParaRPr lang="ru-RU" sz="3000" b="1" dirty="0"/>
          </a:p>
          <a:p>
            <a:r>
              <a:rPr lang="ru-RU" sz="3000" b="1" dirty="0"/>
              <a:t>                                       условным тормозом</a:t>
            </a:r>
          </a:p>
          <a:p>
            <a:r>
              <a:rPr lang="ru-RU" sz="3000" b="1" dirty="0"/>
              <a:t>                                        запаздывающее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8157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D1A4AF-B682-4F2E-987D-375400F68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6" y="286604"/>
            <a:ext cx="5295900" cy="884972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Иррадиация и концентрация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AC18CEF-29DF-41B7-B45E-5C1E218053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297" y="473624"/>
            <a:ext cx="7064710" cy="469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983396-7BF8-4B5B-BA4A-69A475036F4D}"/>
              </a:ext>
            </a:extLst>
          </p:cNvPr>
          <p:cNvSpPr txBox="1"/>
          <p:nvPr/>
        </p:nvSpPr>
        <p:spPr>
          <a:xfrm>
            <a:off x="409575" y="1827163"/>
            <a:ext cx="387667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Возбуждение (или торможение)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возникнув в каком-либо пункте коры больших полушарий, не остается в нем, а вначале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иррадирует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т. е. распространяется на ближайшие нервные клетки, иногда захватывает обширные области коры (А). Спустя некоторое время наблюдается противоположное явление концентрации, т. е. сосредоточения нервного процесса в том месте, где он возник (Б).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7990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490537"/>
          </a:xfrm>
        </p:spPr>
        <p:txBody>
          <a:bodyPr/>
          <a:lstStyle/>
          <a:p>
            <a:pPr algn="ctr"/>
            <a:r>
              <a:rPr lang="ru-RU" sz="2800" dirty="0"/>
              <a:t>Развитие зародыша на примере ланцетника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 flipH="1">
            <a:off x="7331676" y="1896763"/>
            <a:ext cx="4343856" cy="4525963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Нервная ткань развивается из наружного зародышевого листка – эктодермы. В процессе развития эктодерма расчленяется на две чётко детерминированные части: нервную и кожную. Нервная часть эктодермы (или </a:t>
            </a:r>
            <a:r>
              <a:rPr lang="ru-RU" dirty="0" err="1"/>
              <a:t>нейроэктодерма</a:t>
            </a:r>
            <a:r>
              <a:rPr lang="ru-RU" dirty="0"/>
              <a:t>) состоит из собственно нервной и </a:t>
            </a:r>
            <a:r>
              <a:rPr lang="ru-RU" dirty="0" err="1"/>
              <a:t>ганглиозной</a:t>
            </a:r>
            <a:r>
              <a:rPr lang="ru-RU" dirty="0"/>
              <a:t> пластинок (нервного гребня). Из первой развивается ЦНС, из второй – периферическая, в том числе спинномозговые и черепные нервы, вегетативные ганглии и ряд других производных, генетически связанных с нервной тканью (мозговые оболочки, периферическая </a:t>
            </a:r>
            <a:r>
              <a:rPr lang="ru-RU" dirty="0" err="1"/>
              <a:t>глия</a:t>
            </a:r>
            <a:r>
              <a:rPr lang="ru-RU" dirty="0"/>
              <a:t>, пигментные клетки и пр.).</a:t>
            </a:r>
          </a:p>
          <a:p>
            <a:endParaRPr lang="ru-RU" dirty="0"/>
          </a:p>
        </p:txBody>
      </p:sp>
      <p:pic>
        <p:nvPicPr>
          <p:cNvPr id="7172" name="Picture 4" descr="0485988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2594" y="754235"/>
            <a:ext cx="5963591" cy="549828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930143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30143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9F4218-3BE5-4A38-B279-A10B245CF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Индукция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2C0CDF-89E4-440B-A90A-4CDE22931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423" y="2510972"/>
            <a:ext cx="10058400" cy="3760891"/>
          </a:xfrm>
        </p:spPr>
        <p:txBody>
          <a:bodyPr/>
          <a:lstStyle/>
          <a:p>
            <a:r>
              <a:rPr lang="ru-RU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Возбуждение и торможение взаимно индуцируют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т. е. вызывают и усиливают друг друга. Возбуждение вызывает торможение и наоборот. Чем сильнее возбуждение, тем сильнее будет и вызванное им торможение. Различают два вида индукции: положительную и отрицательную, каждая из которых может быть одновременной и последовательной. Если исходным процессом является возбуждение, которое по индукции вызывает торможение, это — – отрицательная индукция (Б), а если торможение вызывает возбуждение, это — положительная индукция (А), при одновременной индукции нервные процессы располагаются в разных пунктах коры и существуют вместе, а при последовательной индукции </a:t>
            </a:r>
            <a:r>
              <a:rPr lang="ru-RU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нервные процессы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сменяют друг друга в одном и том же пункте коры.</a:t>
            </a:r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1E041EF-F761-449F-934B-5C6EAF1C1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49" y="0"/>
            <a:ext cx="6675665" cy="260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3744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609600" y="188914"/>
            <a:ext cx="10972800" cy="85725"/>
          </a:xfrm>
        </p:spPr>
        <p:txBody>
          <a:bodyPr>
            <a:normAutofit fontScale="90000"/>
          </a:bodyPr>
          <a:lstStyle/>
          <a:p>
            <a:pPr eaLnBrk="1" hangingPunct="1"/>
            <a:endParaRPr lang="ru-RU" altLang="ru-RU" sz="400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33375"/>
            <a:ext cx="12192000" cy="64087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1600" dirty="0"/>
              <a:t> 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dirty="0"/>
              <a:t>К концу месяца ребенок уже в состоянии поворачивать головку к интересующим его предметам; крик принимает более выразительный характер; начинает появляться улыбка. В течение 2-го мес. на лице ребенка уже можно уловить проявление удовольствия, неудовольствия, испуга, удивления, в конце 2-го месяца ребенок пытается смеяться, при плаче появляются слезы. За этот период возникают определенные доминантные реакции, выражающиеся в быстром и полном торможении бывших до воздействия двигательных реакций.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dirty="0"/>
              <a:t> На 3-м месяце происходит дальнейшее совершенствование, интенсивно развиваются мускульные ощущения, и ребенок все хватает и тянет в рот. Приятные мелодичные звуки возбуждают интерес и удовольствие ребенка.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dirty="0"/>
              <a:t>С 4 до 6 мес. проявляется интерес к окружающему, узнавание знакомых лиц, предметов. Усиливается произвольное внимание, совершенствуется память. Наступает период экспериментирования. Ребенок уже способен понимать некоторые акты, совершать простые обдуманные движения, в особенности в виде подражания другим. </a:t>
            </a:r>
            <a:r>
              <a:rPr lang="ru-RU" altLang="ru-RU" sz="1600" dirty="0" err="1"/>
              <a:t>Гуление</a:t>
            </a:r>
            <a:r>
              <a:rPr lang="ru-RU" altLang="ru-RU" sz="1600" dirty="0"/>
              <a:t> усиливается, давая сочетание гласных и согласных. Эмоциональная жизнь проявляется в виде страха, гнева, проявления любви.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dirty="0"/>
              <a:t> С 6 до 9 месяцев ребенок знакомится с величиной, формой и расстоянием, мускульно-осязательным путем -изучает части своего тела. Зрительная и слуховая сферы совершенствуются, начинается различение цветов. Память и внимание совершенствуются, подражание и копирование звуков и жестов усиливается. Ребенок любит быть в обществе, реагирует на похвалу, проявляет чувство зависти, ревности. Он способен понимать речь; поддерживает разговор взглядом, мимикой, движением, начинает лепетать первые слоги.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dirty="0"/>
              <a:t> За время 4-й четверти понимание слов увеличивается, ребенок произносит много слогов и отдельные простейшие двусложные слова. Он способен производить сложные двигательные комплексы. 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31093" y="188914"/>
            <a:ext cx="9646508" cy="2160587"/>
          </a:xfrm>
        </p:spPr>
        <p:txBody>
          <a:bodyPr/>
          <a:lstStyle/>
          <a:p>
            <a:pPr eaLnBrk="1" hangingPunct="1"/>
            <a:r>
              <a:rPr lang="ru-RU" altLang="ja-JP" sz="1800" dirty="0"/>
              <a:t>Развитие ЦНС происходит наиболее интенсивно у детей раннего возраста. И.П. Павлов подчеркивал, что характер высшей нервной деятельности является синтезом факторов наследственности и условий воспитания.  Полагают, что общее развитие умственных способностей человека на 50 % происходит в  течение первых 4 лет, на одну треть - между 4  и 8 годами, а остальные 20 % в период между 8 и 17 годами. Таким образом, именно на ранний период падает основная нагрузка.</a:t>
            </a:r>
            <a:endParaRPr lang="ru-RU" altLang="ru-RU" sz="1800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1" y="2405450"/>
            <a:ext cx="11330516" cy="445255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Психологи считают ранний возраст сенситивным для сенсорного развития детей. К концу раннего возраста дети уже способны различать цвета, некоторые геометрические фигуры, ярко выраженную величину предметов, звуки, выделять запахи.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Наряду с развитием восприятия при усвоении предметных действий у ребенка формируются и основные компоненты мышления. В процессе </a:t>
            </a:r>
            <a:r>
              <a:rPr lang="ru-RU" altLang="ru-RU" sz="1600" dirty="0" err="1">
                <a:latin typeface="Times New Roman" pitchFamily="18" charset="0"/>
                <a:cs typeface="Times New Roman" pitchFamily="18" charset="0"/>
              </a:rPr>
              <a:t>манипулятивной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деятельности перед ребенком раскрываются связи между предметами, формируются опосредованные действия.</a:t>
            </a:r>
          </a:p>
          <a:p>
            <a:pPr eaLnBrk="1" hangingPunct="1">
              <a:lnSpc>
                <a:spcPct val="80000"/>
              </a:lnSpc>
            </a:pP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Решение задач путем внешних проб (наглядно-действенного мышления) в дальнейшем заменяется их решением во внутреннем плане, на основе оперирования образами (наглядно-образного мышления).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В раннем возрасте ребенок овладевает величайшим достоянием человечества — речью.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7888448" cy="70643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/>
              <a:t>Особенности развития в дошкольном возрасте</a:t>
            </a:r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>
          <a:xfrm>
            <a:off x="0" y="981076"/>
            <a:ext cx="9085277" cy="5688013"/>
          </a:xfrm>
        </p:spPr>
        <p:txBody>
          <a:bodyPr>
            <a:normAutofit fontScale="92500"/>
          </a:bodyPr>
          <a:lstStyle/>
          <a:p>
            <a:r>
              <a:rPr lang="ru-RU" sz="2400" dirty="0"/>
              <a:t>Этот возраст в известном отношении является переломным: почти все органы тела (за исключением половой системы) к 7 годам приобретают свойственную им структуру и в дальнейшем их развитие выражается лишь в их росте и усовершенствовании взаимосвязей друг с другом. В нервной ткани заканчивается образование дендритов нервных клеток, в связи с чем улучшаются процессы взаимосвязи между различными отделами мозга. Заканчивающаяся </a:t>
            </a:r>
            <a:r>
              <a:rPr lang="ru-RU" sz="2400" dirty="0" err="1"/>
              <a:t>миелинизация</a:t>
            </a:r>
            <a:r>
              <a:rPr lang="ru-RU" sz="2400" dirty="0"/>
              <a:t> нервных волокон влечёт за собой улучшение их проводимости. Снижается свойственная предыдущему возрасту лёгкая возбудимость нервных центров и усиливаются тормозные процессы. Улучшается работа двигательного участка коры - движения ребёнка дошкольного возраста более координированы и более сложны и разнообразны по сравнению с движениями ребёнка раннего возраста</a:t>
            </a:r>
          </a:p>
        </p:txBody>
      </p:sp>
      <p:pic>
        <p:nvPicPr>
          <p:cNvPr id="4" name="Picture 4" descr="http://s011.radikal.ru/i317/1412/7d/73bf591e20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93666" y="184821"/>
            <a:ext cx="3098334" cy="2069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1641445" y="0"/>
            <a:ext cx="10972800" cy="274638"/>
          </a:xfrm>
        </p:spPr>
        <p:txBody>
          <a:bodyPr>
            <a:normAutofit fontScale="90000"/>
          </a:bodyPr>
          <a:lstStyle/>
          <a:p>
            <a:pPr eaLnBrk="1" hangingPunct="1"/>
            <a:endParaRPr lang="ru-RU" altLang="ru-RU" sz="4000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779" y="419450"/>
            <a:ext cx="9479559" cy="827683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000" dirty="0"/>
              <a:t>Дети в процессе свободной игровой деятельности и при занятиях овладевают сохранением равновесия, плаванием, ходьбой на лыжах, катанием на коньках и пр. Улучшается ориентировка. </a:t>
            </a:r>
            <a:r>
              <a:rPr lang="ru-RU" altLang="ru-RU" sz="2000" b="1" i="1" dirty="0"/>
              <a:t>Освоение двигательных навыков, особенно в возрасте от 3 до 5 лет, происходит с широкой иррадиацией процесса возбуждения, что затрудняет обучение.</a:t>
            </a:r>
            <a:r>
              <a:rPr lang="ru-RU" altLang="ru-RU" sz="2000" dirty="0"/>
              <a:t> </a:t>
            </a:r>
          </a:p>
          <a:p>
            <a:pPr eaLnBrk="1" hangingPunct="1">
              <a:lnSpc>
                <a:spcPct val="80000"/>
              </a:lnSpc>
            </a:pPr>
            <a:endParaRPr lang="ru-RU" altLang="ru-RU" sz="2000" dirty="0"/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/>
              <a:t>У детей этого возраста сила нервных процессов, особенно внутреннего торможения, невелика. Поэтому </a:t>
            </a:r>
            <a:r>
              <a:rPr lang="ru-RU" altLang="ru-RU" sz="2000" b="1" i="1" dirty="0"/>
              <a:t>внимание детей неустойчиво</a:t>
            </a:r>
            <a:r>
              <a:rPr lang="ru-RU" altLang="ru-RU" sz="2000" dirty="0"/>
              <a:t>; они быстро отвлекаются, в связи с чем в этом возрасте рекомендуется максимально использовать упражнения подражательно-игрового характера, сочетая их со словом. При слишком трудных заданиях у детей может наступить утомление.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/>
              <a:t>В этом периоде </a:t>
            </a:r>
            <a:r>
              <a:rPr lang="ru-RU" altLang="ru-RU" sz="2000" b="1" i="1" dirty="0"/>
              <a:t>к перегрузкам не готовы ни центральная нервная система, ни дыхательная и </a:t>
            </a:r>
            <a:r>
              <a:rPr lang="ru-RU" altLang="ru-RU" sz="2000" b="1" i="1" dirty="0" err="1"/>
              <a:t>сердечно-сосудистая</a:t>
            </a:r>
            <a:r>
              <a:rPr lang="ru-RU" altLang="ru-RU" sz="2000" b="1" i="1" dirty="0"/>
              <a:t> системы. Отсутствуют также сила и выносливость</a:t>
            </a:r>
            <a:r>
              <a:rPr lang="ru-RU" altLang="ru-RU" sz="2000" dirty="0"/>
              <a:t>. Повышенные требования, ведущие к перегрузке, являются вредными для здоровья ребенка, т.е.е могут вызвать серьезные изменения как в центральной нервной системе, так и во внутренних органах, нарушить правильный ритм роста и развития.</a:t>
            </a:r>
          </a:p>
        </p:txBody>
      </p:sp>
      <p:pic>
        <p:nvPicPr>
          <p:cNvPr id="4" name="Рисунок 20" descr="http://www.odinews.ru/upload/iblock/a59/bsznfv-kupzvwrapv_00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90773" y="595619"/>
            <a:ext cx="2201227" cy="2726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7117" y="-376168"/>
            <a:ext cx="10058400" cy="1450757"/>
          </a:xfrm>
        </p:spPr>
        <p:txBody>
          <a:bodyPr>
            <a:normAutofit/>
          </a:bodyPr>
          <a:lstStyle/>
          <a:p>
            <a:r>
              <a:rPr lang="ru-RU" sz="3200" dirty="0"/>
              <a:t>ФИЗИОЛОГИЧЕСКИЕ ОСОБЕННОСТИ НЕРВНОЙ СИСТЕМЫ МЛАДШЕГО ШКОЛЬНОГО ВОЗРАСТА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29016" y="933451"/>
            <a:ext cx="9662984" cy="5924550"/>
          </a:xfrm>
        </p:spPr>
        <p:txBody>
          <a:bodyPr>
            <a:normAutofit fontScale="85000" lnSpcReduction="20000"/>
          </a:bodyPr>
          <a:lstStyle/>
          <a:p>
            <a:r>
              <a:rPr lang="ru-RU" sz="2100" dirty="0"/>
              <a:t>В этот период происходит активное анатомо-физиологическое</a:t>
            </a:r>
            <a:r>
              <a:rPr lang="ru-RU" sz="2100" b="1" dirty="0"/>
              <a:t> </a:t>
            </a:r>
            <a:r>
              <a:rPr lang="ru-RU" sz="2100" dirty="0"/>
              <a:t>созревание организма. Отмечается увеличение мозга — от 90% веса мозга взрослого человека в 5 лет и до 95% в 10 лет. Продолжается совершенствование нервной системы. Развиваются новые связи между нервными клетками, усиливается специализация полушарий головного мозга. К 7-8 годам нервная ткань, соединяющая полушария, становится более совершенной и обеспечивает их лучшее взаимодействие. К 7 годам совершается морфологическое созревание лобного отдела больших полушарий, что создает возможности для осуществления целенаправленного произвольного поведения, планирования и выполнения программ действий.</a:t>
            </a:r>
          </a:p>
          <a:p>
            <a:r>
              <a:rPr lang="ru-RU" sz="2100" dirty="0"/>
              <a:t>К 6-7 годам возрастает подвижность нервных процессов, отмечается большее, чем у дошкольников, равновесие процессов возбуждения и торможения, хотя процессы возбуждения превалируют (что определяет такие характерные особенности младших школьников, как непоседливость, повышенная эмоциональная возбудимость и т. п.). Возрастает функциональное значение второй сигнальной системы, слово приобретает обобщающее значение, сходное с тем, какое оно имеет у взрослого человека. В целом, можно сказать, что у детей 7-10 лет основные свойства нервных процессов по своим характеристикам приближаются к свойствам нервных процессов взрослых людей. Вместе с тем эти свойства у отдельных детей еще очень неустойчивы, поэтому многие физиологи считают, что говорить о типе нервной системы у младших школьников можно лишь условно.</a:t>
            </a:r>
          </a:p>
          <a:p>
            <a:endParaRPr lang="ru-RU" dirty="0"/>
          </a:p>
        </p:txBody>
      </p:sp>
      <p:pic>
        <p:nvPicPr>
          <p:cNvPr id="4" name="Picture 5" descr="i?id=140220533-55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32" y="1779373"/>
            <a:ext cx="2488684" cy="243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-206758"/>
            <a:ext cx="10972800" cy="85090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ja-JP" sz="3200" b="1" dirty="0"/>
              <a:t>Развитие нервной системы подростка</a:t>
            </a:r>
            <a:endParaRPr lang="ru-RU" altLang="ru-RU" sz="3200" b="1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57675" y="644142"/>
            <a:ext cx="7934325" cy="690909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ja-JP" sz="2000" dirty="0"/>
              <a:t>Разные разделы нервной системы разбалансированы. Вегетативная работает неритмично и </a:t>
            </a:r>
            <a:r>
              <a:rPr lang="ru-RU" altLang="ja-JP" sz="2000" dirty="0" err="1"/>
              <a:t>нескоординированно</a:t>
            </a:r>
            <a:r>
              <a:rPr lang="ru-RU" altLang="ja-JP" sz="2000" dirty="0"/>
              <a:t> (учащенный пульс, неравномерное наполнение кровеносных сосудов и др.), что приводит к </a:t>
            </a:r>
            <a:r>
              <a:rPr lang="ru-RU" altLang="ja-JP" sz="2000" dirty="0" err="1"/>
              <a:t>вегетососудистой</a:t>
            </a:r>
            <a:r>
              <a:rPr lang="ru-RU" altLang="ja-JP" sz="2000" dirty="0"/>
              <a:t> </a:t>
            </a:r>
            <a:r>
              <a:rPr lang="ru-RU" altLang="ja-JP" sz="2000" dirty="0" err="1"/>
              <a:t>дистонии</a:t>
            </a:r>
            <a:r>
              <a:rPr lang="ru-RU" altLang="ja-JP" sz="2000" dirty="0"/>
              <a:t>, упадку сил, мышечной слабости. </a:t>
            </a:r>
          </a:p>
          <a:p>
            <a:pPr>
              <a:lnSpc>
                <a:spcPct val="80000"/>
              </a:lnSpc>
            </a:pPr>
            <a:r>
              <a:rPr lang="ru-RU" altLang="ja-JP" sz="2000" dirty="0"/>
              <a:t>В подростковом возрасте усиливается деятельность подкорки, что и влияет на дестабилизацию коры головного мозга и подкорки. В целом активность мозга возрастает неравномерно.</a:t>
            </a:r>
          </a:p>
          <a:p>
            <a:pPr>
              <a:lnSpc>
                <a:spcPct val="80000"/>
              </a:lnSpc>
            </a:pPr>
            <a:r>
              <a:rPr lang="ru-RU" altLang="ja-JP" sz="2000" dirty="0"/>
              <a:t>Произвольность деятельности, требующая умения доводить все до конца, развита плохо. Поэтому подросток часто бросает начатое. </a:t>
            </a:r>
          </a:p>
          <a:p>
            <a:pPr>
              <a:lnSpc>
                <a:spcPct val="80000"/>
              </a:lnSpc>
            </a:pPr>
            <a:r>
              <a:rPr lang="ru-RU" altLang="ja-JP" sz="2000" dirty="0"/>
              <a:t>Резкая смена настроений и психических состояний, повышенная возбудимость, импульсивность, проявление полярности и амбивалентности реакций, эмоциональная неустойчивость, утомляемость, раздражительность – наиболее яркие особенности проявления изменений в нервной системе и эмоциях, возникающих у подростка. В сфере личности они приводят к неусидчивости, смене настроения, которые родители и учителя часто воспринимают как лень.</a:t>
            </a:r>
          </a:p>
          <a:p>
            <a:pPr eaLnBrk="1" hangingPunct="1">
              <a:lnSpc>
                <a:spcPct val="80000"/>
              </a:lnSpc>
            </a:pPr>
            <a:endParaRPr lang="ru-RU" altLang="ru-RU" sz="1600" dirty="0"/>
          </a:p>
        </p:txBody>
      </p:sp>
      <p:pic>
        <p:nvPicPr>
          <p:cNvPr id="16388" name="Picture 7" descr="02205f08-6b80-4455-a15f-d1be83b3916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540" y="1943099"/>
            <a:ext cx="4035917" cy="4270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9"/>
            <a:ext cx="10972800" cy="346075"/>
          </a:xfrm>
        </p:spPr>
        <p:txBody>
          <a:bodyPr>
            <a:normAutofit fontScale="90000"/>
          </a:bodyPr>
          <a:lstStyle/>
          <a:p>
            <a:pPr eaLnBrk="1" hangingPunct="1"/>
            <a:endParaRPr lang="ru-RU" altLang="ru-RU" sz="400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4417" y="1186249"/>
            <a:ext cx="8931475" cy="4939914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ru-RU" altLang="ja-JP" sz="2000" dirty="0"/>
          </a:p>
          <a:p>
            <a:pPr eaLnBrk="1" hangingPunct="1">
              <a:lnSpc>
                <a:spcPct val="80000"/>
              </a:lnSpc>
            </a:pPr>
            <a:endParaRPr lang="ru-RU" altLang="ja-JP" sz="2000" dirty="0"/>
          </a:p>
          <a:p>
            <a:pPr>
              <a:lnSpc>
                <a:spcPct val="80000"/>
              </a:lnSpc>
            </a:pPr>
            <a:r>
              <a:rPr lang="ru-RU" altLang="ja-JP" sz="2000" dirty="0"/>
              <a:t>Развитие нервной системы, особенно передних отделов больших полушарий, делает подростка «говорливым»: он не допускает никаких замечаний в свой адрес, реагирует на них словесно и чаще всего возмущается, выражает несогласие. </a:t>
            </a:r>
            <a:r>
              <a:rPr lang="ru-RU" altLang="ja-JP" sz="2000" u="sng" dirty="0"/>
              <a:t>Процессы возбуждения и торможения не уравновешены: возбуждение преобладает над торможением.</a:t>
            </a:r>
            <a:r>
              <a:rPr lang="ru-RU" altLang="ja-JP" sz="2000" dirty="0"/>
              <a:t> Вследствие быстрого распространения возбуждения подросток легко раздражается, становится вспыльчивым. Кроме силы реакции возбуждения </a:t>
            </a:r>
            <a:r>
              <a:rPr lang="ru-RU" altLang="ja-JP" sz="2000" u="sng" dirty="0"/>
              <a:t>отмечается и подвижность (иррадиация) нервных процессов</a:t>
            </a:r>
            <a:r>
              <a:rPr lang="ru-RU" altLang="ja-JP" sz="2000" dirty="0"/>
              <a:t>. Так, подростки достаточно быстро реагируют на какие–то раздражители, особенно новые. Они легко переходят от одного состояния к другому (взаимная индукция). Возможна ситуация, когда ребенок в этом возрасте может заснуть на уроке, почувствовать себя разбитым, измученным, хотя ничего не делал. Смена настроения, необычно высокая чувствительность приводят к своеобразной мимикрии – подросток может быстро попасть под влияние группы сверстников, переняв особенности их поведения и поступая «как все».</a:t>
            </a:r>
            <a:endParaRPr lang="ru-RU" altLang="ru-RU" sz="2000" dirty="0"/>
          </a:p>
          <a:p>
            <a:pPr eaLnBrk="1" hangingPunct="1">
              <a:lnSpc>
                <a:spcPct val="80000"/>
              </a:lnSpc>
            </a:pPr>
            <a:endParaRPr lang="ru-RU" altLang="ja-JP" sz="2000" dirty="0"/>
          </a:p>
          <a:p>
            <a:pPr eaLnBrk="1" hangingPunct="1">
              <a:lnSpc>
                <a:spcPct val="80000"/>
              </a:lnSpc>
            </a:pPr>
            <a:endParaRPr lang="ru-RU" altLang="ru-RU" sz="2000" dirty="0"/>
          </a:p>
        </p:txBody>
      </p:sp>
      <p:pic>
        <p:nvPicPr>
          <p:cNvPr id="4" name="Picture 6" descr="http://www.za-partoi.ru/images/blob_cache/1083.249x3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60476" y="280085"/>
            <a:ext cx="3031524" cy="307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0654" y="870552"/>
            <a:ext cx="11150600" cy="10080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800" b="1" dirty="0"/>
              <a:t>Исследователи выявили два возможных варианта протекания кризиса переходного периода: </a:t>
            </a:r>
            <a:br>
              <a:rPr lang="ru-RU" altLang="ru-RU" sz="6600" dirty="0"/>
            </a:br>
            <a:endParaRPr lang="ru-RU" altLang="ru-RU" sz="6600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8702" y="1622854"/>
            <a:ext cx="6046573" cy="541251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40000"/>
              </a:lnSpc>
            </a:pPr>
            <a:endParaRPr lang="ru-RU" altLang="ru-RU" sz="2000" dirty="0"/>
          </a:p>
          <a:p>
            <a:pPr eaLnBrk="1" hangingPunct="1">
              <a:lnSpc>
                <a:spcPct val="40000"/>
              </a:lnSpc>
            </a:pPr>
            <a:br>
              <a:rPr lang="ru-RU" altLang="ru-RU" sz="2000" dirty="0"/>
            </a:br>
            <a:r>
              <a:rPr lang="ru-RU" altLang="ru-RU" sz="2000" b="1" dirty="0"/>
              <a:t>Кризис зависимости</a:t>
            </a:r>
            <a:r>
              <a:rPr lang="ru-RU" altLang="ru-RU" sz="2000" dirty="0"/>
              <a:t>. Основные черты:</a:t>
            </a:r>
            <a:br>
              <a:rPr lang="ru-RU" altLang="ru-RU" sz="2000" dirty="0"/>
            </a:br>
            <a:endParaRPr lang="ru-RU" altLang="ru-RU" sz="2000" dirty="0"/>
          </a:p>
          <a:p>
            <a:pPr eaLnBrk="1" hangingPunct="1">
              <a:lnSpc>
                <a:spcPct val="40000"/>
              </a:lnSpc>
            </a:pPr>
            <a:br>
              <a:rPr lang="ru-RU" altLang="ru-RU" sz="2000" dirty="0"/>
            </a:br>
            <a:r>
              <a:rPr lang="ru-RU" altLang="ru-RU" sz="2000" dirty="0"/>
              <a:t>Инфантильность в действиях и суждениях;</a:t>
            </a:r>
            <a:br>
              <a:rPr lang="ru-RU" altLang="ru-RU" sz="2000" dirty="0"/>
            </a:br>
            <a:endParaRPr lang="ru-RU" altLang="ru-RU" sz="2000" dirty="0"/>
          </a:p>
          <a:p>
            <a:pPr eaLnBrk="1" hangingPunct="1">
              <a:lnSpc>
                <a:spcPct val="40000"/>
              </a:lnSpc>
            </a:pPr>
            <a:br>
              <a:rPr lang="ru-RU" altLang="ru-RU" sz="2000" dirty="0"/>
            </a:br>
            <a:r>
              <a:rPr lang="ru-RU" altLang="ru-RU" sz="2000" dirty="0"/>
              <a:t>Послушание во всем;</a:t>
            </a:r>
            <a:br>
              <a:rPr lang="ru-RU" altLang="ru-RU" sz="2000" dirty="0"/>
            </a:br>
            <a:endParaRPr lang="ru-RU" altLang="ru-RU" sz="2000" dirty="0"/>
          </a:p>
          <a:p>
            <a:pPr eaLnBrk="1" hangingPunct="1">
              <a:lnSpc>
                <a:spcPct val="40000"/>
              </a:lnSpc>
            </a:pPr>
            <a:br>
              <a:rPr lang="ru-RU" altLang="ru-RU" sz="2000" dirty="0"/>
            </a:br>
            <a:r>
              <a:rPr lang="ru-RU" altLang="ru-RU" sz="2000" dirty="0"/>
              <a:t>Подчинение мнению большинства;</a:t>
            </a:r>
            <a:br>
              <a:rPr lang="ru-RU" altLang="ru-RU" sz="2000" dirty="0"/>
            </a:br>
            <a:endParaRPr lang="ru-RU" altLang="ru-RU" sz="2000" dirty="0"/>
          </a:p>
          <a:p>
            <a:pPr eaLnBrk="1" hangingPunct="1">
              <a:lnSpc>
                <a:spcPct val="40000"/>
              </a:lnSpc>
            </a:pPr>
            <a:br>
              <a:rPr lang="ru-RU" altLang="ru-RU" sz="2000" dirty="0"/>
            </a:br>
            <a:r>
              <a:rPr lang="ru-RU" altLang="ru-RU" sz="2000" dirty="0"/>
              <a:t>Несамостоятельность.</a:t>
            </a:r>
            <a:br>
              <a:rPr lang="ru-RU" altLang="ru-RU" sz="2000" dirty="0"/>
            </a:br>
            <a:endParaRPr lang="ru-RU" altLang="ru-RU" sz="2000" dirty="0"/>
          </a:p>
          <a:p>
            <a:pPr eaLnBrk="1" hangingPunct="1">
              <a:lnSpc>
                <a:spcPct val="40000"/>
              </a:lnSpc>
            </a:pPr>
            <a:br>
              <a:rPr lang="ru-RU" altLang="ru-RU" sz="2000" dirty="0"/>
            </a:br>
            <a:r>
              <a:rPr lang="ru-RU" altLang="ru-RU" sz="2000" b="1" dirty="0"/>
              <a:t>Кризис независимости</a:t>
            </a:r>
            <a:r>
              <a:rPr lang="ru-RU" altLang="ru-RU" sz="2000" dirty="0"/>
              <a:t>. Основные черты:</a:t>
            </a:r>
            <a:br>
              <a:rPr lang="ru-RU" altLang="ru-RU" sz="2000" dirty="0"/>
            </a:br>
            <a:endParaRPr lang="ru-RU" altLang="ru-RU" sz="2000" dirty="0"/>
          </a:p>
          <a:p>
            <a:pPr eaLnBrk="1" hangingPunct="1">
              <a:lnSpc>
                <a:spcPct val="40000"/>
              </a:lnSpc>
            </a:pPr>
            <a:br>
              <a:rPr lang="ru-RU" altLang="ru-RU" sz="2000" dirty="0"/>
            </a:br>
            <a:r>
              <a:rPr lang="ru-RU" altLang="ru-RU" sz="2000" dirty="0"/>
              <a:t>Грубость:</a:t>
            </a:r>
            <a:br>
              <a:rPr lang="ru-RU" altLang="ru-RU" sz="2000" dirty="0"/>
            </a:br>
            <a:endParaRPr lang="ru-RU" altLang="ru-RU" sz="2000" dirty="0"/>
          </a:p>
          <a:p>
            <a:pPr eaLnBrk="1" hangingPunct="1">
              <a:lnSpc>
                <a:spcPct val="40000"/>
              </a:lnSpc>
            </a:pPr>
            <a:br>
              <a:rPr lang="ru-RU" altLang="ru-RU" sz="2000" dirty="0"/>
            </a:br>
            <a:r>
              <a:rPr lang="ru-RU" altLang="ru-RU" sz="2000" dirty="0"/>
              <a:t>Упрямство;</a:t>
            </a:r>
            <a:br>
              <a:rPr lang="ru-RU" altLang="ru-RU" sz="2000" dirty="0"/>
            </a:br>
            <a:endParaRPr lang="ru-RU" altLang="ru-RU" sz="2000" dirty="0"/>
          </a:p>
          <a:p>
            <a:pPr eaLnBrk="1" hangingPunct="1">
              <a:lnSpc>
                <a:spcPct val="40000"/>
              </a:lnSpc>
            </a:pPr>
            <a:br>
              <a:rPr lang="ru-RU" altLang="ru-RU" sz="2000" dirty="0"/>
            </a:br>
            <a:r>
              <a:rPr lang="ru-RU" altLang="ru-RU" sz="2000" dirty="0"/>
              <a:t>Негативное отношение ко всему;</a:t>
            </a:r>
            <a:br>
              <a:rPr lang="ru-RU" altLang="ru-RU" sz="2000" dirty="0"/>
            </a:br>
            <a:endParaRPr lang="ru-RU" altLang="ru-RU" sz="2000" dirty="0"/>
          </a:p>
          <a:p>
            <a:pPr eaLnBrk="1" hangingPunct="1">
              <a:lnSpc>
                <a:spcPct val="40000"/>
              </a:lnSpc>
            </a:pPr>
            <a:br>
              <a:rPr lang="ru-RU" altLang="ru-RU" sz="2000" dirty="0"/>
            </a:br>
            <a:r>
              <a:rPr lang="ru-RU" altLang="ru-RU" sz="2000" dirty="0"/>
              <a:t>Не признание авторитетов;</a:t>
            </a:r>
          </a:p>
        </p:txBody>
      </p:sp>
      <p:pic>
        <p:nvPicPr>
          <p:cNvPr id="25602" name="Picture 2" descr="http://www.geshtaltpsy.ru/Geshtalt_files/crisis_teenage_clip_image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17197" y="3220996"/>
            <a:ext cx="2852608" cy="2852608"/>
          </a:xfrm>
          <a:prstGeom prst="rect">
            <a:avLst/>
          </a:prstGeom>
          <a:noFill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892" y="1337424"/>
            <a:ext cx="2264968" cy="2779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247EFD-4A9F-4DCC-9348-751E2D9E2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Развитие нервной трубки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827D10-4608-437E-849F-FA5D12573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7140558" cy="4127842"/>
          </a:xfrm>
        </p:spPr>
        <p:txBody>
          <a:bodyPr>
            <a:normAutofit/>
          </a:bodyPr>
          <a:lstStyle/>
          <a:p>
            <a:r>
              <a:rPr lang="ru-RU" dirty="0"/>
              <a:t>На следующем этапе развития нервная пластинка начинает погружаться внутрь тела зародыша (в мезодерму) по своей средней линии, образуя так называемый нервный желобок, который вскоре превращается в нервную трубку. В месте смыкания краёв нервного желобка от нервной трубки отходят справа и слева два симметричных выроста, которые в совокупности называются </a:t>
            </a:r>
            <a:r>
              <a:rPr lang="ru-RU" dirty="0" err="1"/>
              <a:t>ганглионарной</a:t>
            </a:r>
            <a:r>
              <a:rPr lang="ru-RU" dirty="0"/>
              <a:t> (или </a:t>
            </a:r>
            <a:r>
              <a:rPr lang="ru-RU" dirty="0" err="1"/>
              <a:t>ганглиозной</a:t>
            </a:r>
            <a:r>
              <a:rPr lang="ru-RU" dirty="0"/>
              <a:t>) пластинкой. Из нервной трубки развиваются спинной и головной мозг</a:t>
            </a:r>
          </a:p>
        </p:txBody>
      </p:sp>
      <p:pic>
        <p:nvPicPr>
          <p:cNvPr id="20482" name="Picture 2" descr="Картинки по запросу плакоды карти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64102" y="1548714"/>
            <a:ext cx="2857500" cy="37255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6119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8B33B5-C69E-4145-9DB8-C09BBB417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3738331" cy="1450757"/>
          </a:xfrm>
        </p:spPr>
        <p:txBody>
          <a:bodyPr/>
          <a:lstStyle/>
          <a:p>
            <a:r>
              <a:rPr lang="ru-RU" dirty="0" err="1"/>
              <a:t>плакоды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4DB9F1-31FE-474E-9E93-57CEDD27D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58" y="3409950"/>
            <a:ext cx="10058400" cy="3760891"/>
          </a:xfrm>
        </p:spPr>
        <p:txBody>
          <a:bodyPr/>
          <a:lstStyle/>
          <a:p>
            <a:r>
              <a:rPr lang="ru-RU" dirty="0"/>
              <a:t>Из кожной (</a:t>
            </a:r>
            <a:r>
              <a:rPr lang="ru-RU" dirty="0" err="1"/>
              <a:t>эпидермальной</a:t>
            </a:r>
            <a:r>
              <a:rPr lang="ru-RU" dirty="0"/>
              <a:t>) части эктодермы несколько позже развиваются особые участки – </a:t>
            </a:r>
            <a:r>
              <a:rPr lang="ru-RU" b="1" dirty="0" err="1"/>
              <a:t>плакоды</a:t>
            </a:r>
            <a:r>
              <a:rPr lang="ru-RU" dirty="0"/>
              <a:t>, территориально не вошедшие в состав </a:t>
            </a:r>
            <a:r>
              <a:rPr lang="ru-RU" dirty="0" err="1"/>
              <a:t>нейроэктодермы</a:t>
            </a:r>
            <a:r>
              <a:rPr lang="ru-RU" dirty="0"/>
              <a:t>, но в качественном отношении составляющие с ней одно целое. Из </a:t>
            </a:r>
            <a:r>
              <a:rPr lang="ru-RU" dirty="0" err="1"/>
              <a:t>плакод</a:t>
            </a:r>
            <a:r>
              <a:rPr lang="ru-RU" dirty="0"/>
              <a:t> развиваются – в последовательном порядке – линза глаза, слуховой орган с соответствующими ганглиями. Орган обоняния, которому до последнего времени неправильно присваивали </a:t>
            </a:r>
            <a:r>
              <a:rPr lang="ru-RU" dirty="0" err="1"/>
              <a:t>плакодное</a:t>
            </a:r>
            <a:r>
              <a:rPr lang="ru-RU" dirty="0"/>
              <a:t> происхождение, в действительности развивается из передней части </a:t>
            </a:r>
            <a:r>
              <a:rPr lang="ru-RU" dirty="0" err="1"/>
              <a:t>нейроэктодермы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1028" name="Picture 4" descr="Картинки по запросу плакоды карти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38976" y="0"/>
            <a:ext cx="4546600" cy="3409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3544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906162" y="286603"/>
            <a:ext cx="191118" cy="145075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1892" y="1943444"/>
            <a:ext cx="4324865" cy="3760891"/>
          </a:xfrm>
        </p:spPr>
        <p:txBody>
          <a:bodyPr>
            <a:noAutofit/>
          </a:bodyPr>
          <a:lstStyle/>
          <a:p>
            <a:r>
              <a:rPr lang="ru-RU" sz="2400" dirty="0"/>
              <a:t>Развитие спинного мозга сопровождается разрастанием боковых стенок нервной трубки, в то время как элементы будущей крыши и дна спинного мозга значительно отстают в своём развитии. Просвет нервной трубки превращается в спинномозговой канал.</a:t>
            </a:r>
          </a:p>
        </p:txBody>
      </p:sp>
      <p:pic>
        <p:nvPicPr>
          <p:cNvPr id="18434" name="Picture 2" descr="Картинки по запросу плакоды карти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4575" y="823783"/>
            <a:ext cx="7137770" cy="53463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5863693" cy="1450757"/>
          </a:xfrm>
        </p:spPr>
        <p:txBody>
          <a:bodyPr/>
          <a:lstStyle/>
          <a:p>
            <a:r>
              <a:rPr lang="ru-RU" dirty="0"/>
              <a:t>Развитие нервной системы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7278" y="2108201"/>
            <a:ext cx="10170797" cy="4292599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/>
              <a:t>Разрастание нервной трубки в мозговые пузыри в области будущего головного мозга связано с неравномерным ростом отдельных частей передней части нервной трубки и повышением давления жидкости, образующейся в ней путём секреционного процесса. Так как давление жидкости направлено вдоль длинной оси нервной трубки, на её переднем конце образуются три вздутия или связанных между собой </a:t>
            </a:r>
            <a:r>
              <a:rPr lang="ru-RU" sz="2800" b="1" dirty="0"/>
              <a:t>мозговых пузыря</a:t>
            </a:r>
            <a:r>
              <a:rPr lang="ru-RU" sz="2800" dirty="0"/>
              <a:t>: передний мозг (</a:t>
            </a:r>
            <a:r>
              <a:rPr lang="en-US" sz="2800" dirty="0" err="1"/>
              <a:t>prosencephalon</a:t>
            </a:r>
            <a:r>
              <a:rPr lang="ru-RU" sz="2800" dirty="0"/>
              <a:t>), средний мозг (</a:t>
            </a:r>
            <a:r>
              <a:rPr lang="en-US" sz="2800" dirty="0" err="1"/>
              <a:t>mesencephalon</a:t>
            </a:r>
            <a:r>
              <a:rPr lang="ru-RU" sz="2800" dirty="0"/>
              <a:t>) и задний мозг (</a:t>
            </a:r>
            <a:r>
              <a:rPr lang="en-US" sz="2800" dirty="0" err="1"/>
              <a:t>rhombencephalon</a:t>
            </a:r>
            <a:r>
              <a:rPr lang="ru-RU" sz="2800" dirty="0"/>
              <a:t>).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7033" y="140043"/>
            <a:ext cx="5856457" cy="1828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716692" y="286603"/>
            <a:ext cx="380588" cy="145075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80804" y="757881"/>
            <a:ext cx="6415628" cy="5193589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Передний мозговой пузырь подразделяется на два: зачаток большого, или конечного мозга – </a:t>
            </a:r>
            <a:r>
              <a:rPr lang="en-US" dirty="0" err="1"/>
              <a:t>telencephalon</a:t>
            </a:r>
            <a:r>
              <a:rPr lang="ru-RU" dirty="0"/>
              <a:t>, и зачаток промежуточного мозга – </a:t>
            </a:r>
            <a:r>
              <a:rPr lang="en-US" dirty="0"/>
              <a:t>diencephalon</a:t>
            </a:r>
            <a:r>
              <a:rPr lang="ru-RU" dirty="0"/>
              <a:t>, из боковых стенок которого развиваются глазные пузыри (позже бокалы) – зачатки сетчатки глаз. Средний мозговой пузырь, оставаясь неразделенным, даёт начало среднему мозгу. Задний мозговой пузырь подразделяется на зачатки мозжечка и моста (</a:t>
            </a:r>
            <a:r>
              <a:rPr lang="en-US" dirty="0" err="1"/>
              <a:t>metencephalon</a:t>
            </a:r>
            <a:r>
              <a:rPr lang="ru-RU" dirty="0"/>
              <a:t>) и продолговатого мозга ( </a:t>
            </a:r>
            <a:r>
              <a:rPr lang="en-US" dirty="0" err="1"/>
              <a:t>myelencephalon</a:t>
            </a:r>
            <a:r>
              <a:rPr lang="ru-RU" dirty="0"/>
              <a:t>), без резкой границы переходящего в эмбриональный спинной мозг. Благодаря усиленному росту мозговых пузырей образуются три изгиба. </a:t>
            </a:r>
          </a:p>
          <a:p>
            <a:r>
              <a:rPr lang="ru-RU" dirty="0"/>
              <a:t>Дальнейшее преобразование перечисленных отделов головного мозга заключается в неравномерном росте отдельных частей его стенок, образовании различных стенок и борозд.</a:t>
            </a:r>
          </a:p>
          <a:p>
            <a:endParaRPr lang="ru-RU" dirty="0"/>
          </a:p>
        </p:txBody>
      </p:sp>
      <p:pic>
        <p:nvPicPr>
          <p:cNvPr id="4" name="Рисунок 3" descr="http://cl.rushkolnik.ru/tw_files2/urls_79/48/d-47924/47924_html_m2d86873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556671" y="430256"/>
            <a:ext cx="4464050" cy="5761038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989138"/>
            <a:ext cx="2256367" cy="2952750"/>
          </a:xfrm>
        </p:spPr>
        <p:txBody>
          <a:bodyPr/>
          <a:lstStyle/>
          <a:p>
            <a:r>
              <a:rPr lang="ru-RU" sz="2400"/>
              <a:t>Развитие глаз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89218" y="6021389"/>
            <a:ext cx="493183" cy="104775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80000"/>
              </a:lnSpc>
            </a:pPr>
            <a:endParaRPr lang="ru-RU" sz="800"/>
          </a:p>
        </p:txBody>
      </p:sp>
      <p:pic>
        <p:nvPicPr>
          <p:cNvPr id="12293" name="Picture 5" descr="слезный аппарат глаз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5752" y="263611"/>
            <a:ext cx="8078343" cy="5549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62119" y="274638"/>
            <a:ext cx="5107459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dirty="0"/>
              <a:t>Развитие после рождения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0354" y="403697"/>
            <a:ext cx="5774267" cy="55054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000" dirty="0"/>
              <a:t> </a:t>
            </a:r>
            <a:r>
              <a:rPr lang="ru-RU" altLang="ru-RU" sz="2400" dirty="0"/>
              <a:t>Ребенок рождается с мозгом весом около 390 </a:t>
            </a:r>
            <a:r>
              <a:rPr lang="ru-RU" altLang="ru-RU" sz="2400" i="1" dirty="0"/>
              <a:t>г. </a:t>
            </a:r>
            <a:r>
              <a:rPr lang="ru-RU" altLang="ru-RU" sz="2400" dirty="0"/>
              <a:t>Мозговая субстанция быстро нарастает, достигая к 6 мес. веса в 600—700 г, к концу года вес мозга—около 900 г. То есть за первый год жизни головной мозг увеличивается в 21/2 раза. 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/>
              <a:t>Ребенок рождается со сформированным сегментарным аппаратом и свойственными ему автоматическими рефлекторными реакциями, кора недоразвита и лишь в поздних стадиях сформировывается и приобретает господствующую роль над всеми функциональными проявлениями.  </a:t>
            </a:r>
          </a:p>
        </p:txBody>
      </p:sp>
      <p:pic>
        <p:nvPicPr>
          <p:cNvPr id="11268" name="Рисунок 1" descr="http://meduniver.com/Medical/Neurology/Img/803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5458" y="2289863"/>
            <a:ext cx="3768011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AnalogousFromDarkSeedLeftStep">
      <a:dk1>
        <a:srgbClr val="000000"/>
      </a:dk1>
      <a:lt1>
        <a:srgbClr val="FFFFFF"/>
      </a:lt1>
      <a:dk2>
        <a:srgbClr val="413224"/>
      </a:dk2>
      <a:lt2>
        <a:srgbClr val="E6E2E8"/>
      </a:lt2>
      <a:accent1>
        <a:srgbClr val="52B52B"/>
      </a:accent1>
      <a:accent2>
        <a:srgbClr val="83AF1D"/>
      </a:accent2>
      <a:accent3>
        <a:srgbClr val="B3A32A"/>
      </a:accent3>
      <a:accent4>
        <a:srgbClr val="CA7022"/>
      </a:accent4>
      <a:accent5>
        <a:srgbClr val="DC3C34"/>
      </a:accent5>
      <a:accent6>
        <a:srgbClr val="CA2260"/>
      </a:accent6>
      <a:hlink>
        <a:srgbClr val="C26248"/>
      </a:hlink>
      <a:folHlink>
        <a:srgbClr val="7F7F7F"/>
      </a:folHlink>
    </a:clrScheme>
    <a:fontScheme name="Retrospect">
      <a:majorFont>
        <a:latin typeface="Sagona Extra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agona Book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154</TotalTime>
  <Words>3588</Words>
  <Application>Microsoft Office PowerPoint</Application>
  <PresentationFormat>Широкоэкранный</PresentationFormat>
  <Paragraphs>130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Calibri</vt:lpstr>
      <vt:lpstr>Sagona Book</vt:lpstr>
      <vt:lpstr>Sagona ExtraLight</vt:lpstr>
      <vt:lpstr>Times New Roman</vt:lpstr>
      <vt:lpstr>RetrospectVTI</vt:lpstr>
      <vt:lpstr>Развитие нервной системы</vt:lpstr>
      <vt:lpstr>Развитие зародыша на примере ланцетника</vt:lpstr>
      <vt:lpstr>Развитие нервной трубки</vt:lpstr>
      <vt:lpstr>плакоды</vt:lpstr>
      <vt:lpstr>Презентация PowerPoint</vt:lpstr>
      <vt:lpstr>Развитие нервной системы</vt:lpstr>
      <vt:lpstr>Презентация PowerPoint</vt:lpstr>
      <vt:lpstr>Развитие глаз</vt:lpstr>
      <vt:lpstr>Развитие после рождения</vt:lpstr>
      <vt:lpstr>Презентация PowerPoint</vt:lpstr>
      <vt:lpstr>Развитие нервной системы</vt:lpstr>
      <vt:lpstr>Особенности зрения у новорожденных  </vt:lpstr>
      <vt:lpstr>Естественная детская дальнозоркость</vt:lpstr>
      <vt:lpstr>Основные безусловные рефлексы новорожденных и детей первых месяцев жизни</vt:lpstr>
      <vt:lpstr>Презентация PowerPoint</vt:lpstr>
      <vt:lpstr>Презентация PowerPoint</vt:lpstr>
      <vt:lpstr>Презентация PowerPoint</vt:lpstr>
      <vt:lpstr>Развитие способности к торможению рефлексов</vt:lpstr>
      <vt:lpstr>Иррадиация и концентрация</vt:lpstr>
      <vt:lpstr>Индукция</vt:lpstr>
      <vt:lpstr>Презентация PowerPoint</vt:lpstr>
      <vt:lpstr>Развитие ЦНС происходит наиболее интенсивно у детей раннего возраста. И.П. Павлов подчеркивал, что характер высшей нервной деятельности является синтезом факторов наследственности и условий воспитания.  Полагают, что общее развитие умственных способностей человека на 50 % происходит в  течение первых 4 лет, на одну треть - между 4  и 8 годами, а остальные 20 % в период между 8 и 17 годами. Таким образом, именно на ранний период падает основная нагрузка.</vt:lpstr>
      <vt:lpstr>Особенности развития в дошкольном возрасте</vt:lpstr>
      <vt:lpstr>Презентация PowerPoint</vt:lpstr>
      <vt:lpstr>ФИЗИОЛОГИЧЕСКИЕ ОСОБЕННОСТИ НЕРВНОЙ СИСТЕМЫ МЛАДШЕГО ШКОЛЬНОГО ВОЗРАСТА</vt:lpstr>
      <vt:lpstr>Развитие нервной системы подростка</vt:lpstr>
      <vt:lpstr>Презентация PowerPoint</vt:lpstr>
      <vt:lpstr>Исследователи выявили два возможных варианта протекания кризиса переходного периода: 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Антон</dc:creator>
  <cp:lastModifiedBy>1</cp:lastModifiedBy>
  <cp:revision>34</cp:revision>
  <dcterms:created xsi:type="dcterms:W3CDTF">2019-12-17T18:57:01Z</dcterms:created>
  <dcterms:modified xsi:type="dcterms:W3CDTF">2020-11-03T12:13:17Z</dcterms:modified>
</cp:coreProperties>
</file>