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85" r:id="rId6"/>
    <p:sldId id="286" r:id="rId7"/>
    <p:sldId id="287" r:id="rId8"/>
    <p:sldId id="295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60" r:id="rId17"/>
    <p:sldId id="262" r:id="rId18"/>
    <p:sldId id="265" r:id="rId19"/>
    <p:sldId id="261" r:id="rId20"/>
    <p:sldId id="264" r:id="rId21"/>
    <p:sldId id="266" r:id="rId22"/>
    <p:sldId id="267" r:id="rId23"/>
    <p:sldId id="268" r:id="rId24"/>
    <p:sldId id="269" r:id="rId25"/>
    <p:sldId id="270" r:id="rId26"/>
    <p:sldId id="271" r:id="rId27"/>
    <p:sldId id="272" r:id="rId28"/>
    <p:sldId id="273" r:id="rId29"/>
    <p:sldId id="274" r:id="rId30"/>
    <p:sldId id="275" r:id="rId31"/>
    <p:sldId id="276" r:id="rId32"/>
    <p:sldId id="277" r:id="rId33"/>
    <p:sldId id="278" r:id="rId34"/>
    <p:sldId id="279" r:id="rId35"/>
    <p:sldId id="280" r:id="rId36"/>
    <p:sldId id="281" r:id="rId37"/>
    <p:sldId id="284" r:id="rId38"/>
    <p:sldId id="282" r:id="rId39"/>
    <p:sldId id="283" r:id="rId4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EDF72C6-A89A-47C0-81EE-B4EF8D6974F3}">
          <p14:sldIdLst>
            <p14:sldId id="256"/>
            <p14:sldId id="257"/>
            <p14:sldId id="258"/>
            <p14:sldId id="259"/>
            <p14:sldId id="285"/>
            <p14:sldId id="286"/>
            <p14:sldId id="287"/>
            <p14:sldId id="295"/>
            <p14:sldId id="288"/>
            <p14:sldId id="289"/>
            <p14:sldId id="290"/>
            <p14:sldId id="291"/>
            <p14:sldId id="292"/>
            <p14:sldId id="293"/>
            <p14:sldId id="294"/>
            <p14:sldId id="260"/>
            <p14:sldId id="262"/>
            <p14:sldId id="265"/>
            <p14:sldId id="261"/>
            <p14:sldId id="264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4"/>
            <p14:sldId id="282"/>
            <p14:sldId id="28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15.02.2018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15.02.2018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15.02.2018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15.02.2018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15.02.2018</a:t>
            </a:fld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15.02.2018</a:t>
            </a:fld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15.02.2018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836712"/>
            <a:ext cx="6172200" cy="3816424"/>
          </a:xfrm>
        </p:spPr>
        <p:txBody>
          <a:bodyPr>
            <a:noAutofit/>
          </a:bodyPr>
          <a:lstStyle/>
          <a:p>
            <a:pPr algn="ctr"/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Профильное обучение как одно из проявлений личностно ориентированной гуманистической направленности 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образования</a:t>
            </a:r>
            <a:r>
              <a:rPr lang="ru-RU" sz="2000" dirty="0" smtClean="0">
                <a:latin typeface="Calibri"/>
                <a:ea typeface="Times New Roman"/>
                <a:cs typeface="Times New Roman"/>
              </a:rPr>
              <a:t> </a:t>
            </a:r>
            <a:r>
              <a:rPr lang="ru-RU" sz="2000" dirty="0" smtClean="0">
                <a:latin typeface="Times New Roman"/>
                <a:ea typeface="Times New Roman"/>
              </a:rPr>
              <a:t/>
            </a:r>
            <a:br>
              <a:rPr lang="ru-RU" sz="2000" dirty="0" smtClean="0">
                <a:latin typeface="Times New Roman"/>
                <a:ea typeface="Times New Roman"/>
              </a:rPr>
            </a:br>
            <a:r>
              <a:rPr lang="ru-RU" sz="2000" dirty="0" smtClean="0">
                <a:latin typeface="Times New Roman"/>
                <a:ea typeface="Times New Roman"/>
              </a:rPr>
              <a:t/>
            </a:r>
            <a:br>
              <a:rPr lang="ru-RU" sz="2000" dirty="0" smtClean="0">
                <a:latin typeface="Times New Roman"/>
                <a:ea typeface="Times New Roman"/>
              </a:rPr>
            </a:br>
            <a:r>
              <a:rPr lang="ru-RU" sz="2000" dirty="0" smtClean="0">
                <a:latin typeface="Times New Roman"/>
                <a:ea typeface="Times New Roman"/>
              </a:rPr>
              <a:t>Лекция 1</a:t>
            </a:r>
            <a:br>
              <a:rPr lang="ru-RU" sz="2000" dirty="0" smtClean="0">
                <a:latin typeface="Times New Roman"/>
                <a:ea typeface="Times New Roman"/>
              </a:rPr>
            </a:br>
            <a:r>
              <a:rPr lang="ru-RU" sz="2000" dirty="0">
                <a:latin typeface="Times New Roman"/>
                <a:ea typeface="Times New Roman"/>
              </a:rPr>
              <a:t/>
            </a:r>
            <a:br>
              <a:rPr lang="ru-RU" sz="2000" dirty="0">
                <a:latin typeface="Times New Roman"/>
                <a:ea typeface="Times New Roman"/>
              </a:rPr>
            </a:br>
            <a:r>
              <a:rPr lang="ru-RU" sz="1800" dirty="0" smtClean="0">
                <a:latin typeface="Times New Roman"/>
                <a:ea typeface="Times New Roman"/>
              </a:rPr>
              <a:t>к.пед.н</a:t>
            </a:r>
            <a:r>
              <a:rPr lang="ru-RU" sz="1800" dirty="0" smtClean="0">
                <a:latin typeface="Times New Roman"/>
                <a:ea typeface="Times New Roman"/>
              </a:rPr>
              <a:t>., доцент</a:t>
            </a:r>
            <a:br>
              <a:rPr lang="ru-RU" sz="1800" dirty="0" smtClean="0">
                <a:latin typeface="Times New Roman"/>
                <a:ea typeface="Times New Roman"/>
              </a:rPr>
            </a:br>
            <a:r>
              <a:rPr lang="ru-RU" sz="1800" dirty="0" smtClean="0">
                <a:latin typeface="Times New Roman"/>
                <a:ea typeface="Times New Roman"/>
              </a:rPr>
              <a:t>Корзун Оксана </a:t>
            </a:r>
            <a:r>
              <a:rPr lang="ru-RU" sz="1800" dirty="0">
                <a:latin typeface="Times New Roman"/>
                <a:ea typeface="Times New Roman"/>
              </a:rPr>
              <a:t>О</a:t>
            </a:r>
            <a:r>
              <a:rPr lang="ru-RU" sz="1800" dirty="0" smtClean="0">
                <a:latin typeface="Times New Roman"/>
                <a:ea typeface="Times New Roman"/>
              </a:rPr>
              <a:t>леговна</a:t>
            </a:r>
            <a:r>
              <a:rPr lang="ru-RU" sz="1800" dirty="0" smtClean="0">
                <a:latin typeface="Times New Roman"/>
                <a:ea typeface="Times New Roman"/>
              </a:rPr>
              <a:t/>
            </a:r>
            <a:br>
              <a:rPr lang="ru-RU" sz="1800" dirty="0" smtClean="0">
                <a:latin typeface="Times New Roman"/>
                <a:ea typeface="Times New Roman"/>
              </a:rPr>
            </a:br>
            <a:r>
              <a:rPr lang="ru-RU" sz="2000" dirty="0">
                <a:latin typeface="Times New Roman"/>
                <a:ea typeface="Times New Roman"/>
              </a:rPr>
              <a:t/>
            </a:r>
            <a:br>
              <a:rPr lang="ru-RU" sz="2000" dirty="0">
                <a:latin typeface="Times New Roman"/>
                <a:ea typeface="Times New Roman"/>
              </a:rPr>
            </a:b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pPr algn="ctr"/>
            <a:r>
              <a:rPr lang="ru-RU" sz="3600" cap="all" dirty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МЕСТО ИНОСТРАННОГО ЯЗЫКА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txBody>
          <a:bodyPr>
            <a:normAutofit fontScale="92500" lnSpcReduction="10000"/>
          </a:bodyPr>
          <a:lstStyle/>
          <a:p>
            <a:pPr marL="342900" lvl="0" indent="-342900">
              <a:spcBef>
                <a:spcPct val="20000"/>
              </a:spcBef>
              <a:buClr>
                <a:srgbClr val="F0A22E"/>
              </a:buClr>
              <a:buFont typeface="Wingdings 2"/>
              <a:buChar char=""/>
            </a:pPr>
            <a:r>
              <a:rPr lang="ru-RU" sz="2700" dirty="0">
                <a:solidFill>
                  <a:srgbClr val="4E3B30"/>
                </a:solidFill>
                <a:latin typeface="Franklin Gothic Book"/>
              </a:rPr>
              <a:t>1) большой разброс в уровне владения им учащимися;</a:t>
            </a:r>
          </a:p>
          <a:p>
            <a:pPr marL="342900" lvl="0" indent="-342900">
              <a:spcBef>
                <a:spcPct val="20000"/>
              </a:spcBef>
              <a:buClr>
                <a:srgbClr val="F0A22E"/>
              </a:buClr>
              <a:buFont typeface="Wingdings 2"/>
              <a:buChar char=""/>
            </a:pPr>
            <a:r>
              <a:rPr lang="ru-RU" sz="2700" dirty="0">
                <a:solidFill>
                  <a:srgbClr val="4E3B30"/>
                </a:solidFill>
                <a:latin typeface="Franklin Gothic Book"/>
              </a:rPr>
              <a:t>2) Одним ученикам он дается достаточно легко, они убеждены в необходимости совершенствоваться в нем (будущая сфера деятельности связана с ИЯ – журналистика, экономика, информатика);</a:t>
            </a:r>
          </a:p>
          <a:p>
            <a:pPr marL="342900" lvl="0" indent="-342900">
              <a:spcBef>
                <a:spcPct val="20000"/>
              </a:spcBef>
              <a:buClr>
                <a:srgbClr val="F0A22E"/>
              </a:buClr>
              <a:buFont typeface="Wingdings 2"/>
              <a:buChar char=""/>
            </a:pPr>
            <a:r>
              <a:rPr lang="ru-RU" sz="2700" dirty="0">
                <a:solidFill>
                  <a:srgbClr val="4E3B30"/>
                </a:solidFill>
                <a:latin typeface="Franklin Gothic Book"/>
              </a:rPr>
              <a:t>3) Другие ученики проявляют к ИЯ профессиональный интерес (преподавательская, переводческая деятельность);</a:t>
            </a:r>
          </a:p>
          <a:p>
            <a:pPr marL="342900" lvl="0" indent="-342900">
              <a:spcBef>
                <a:spcPct val="20000"/>
              </a:spcBef>
              <a:buClr>
                <a:srgbClr val="F0A22E"/>
              </a:buClr>
              <a:buFont typeface="Wingdings 2"/>
              <a:buChar char=""/>
            </a:pPr>
            <a:r>
              <a:rPr lang="ru-RU" sz="2700" dirty="0">
                <a:solidFill>
                  <a:srgbClr val="4E3B30"/>
                </a:solidFill>
                <a:latin typeface="Franklin Gothic Book"/>
              </a:rPr>
              <a:t>4) Третьи не видят смысла изучения ИЯ;</a:t>
            </a:r>
          </a:p>
          <a:p>
            <a:pPr marL="342900" lvl="0" indent="-342900">
              <a:spcBef>
                <a:spcPct val="20000"/>
              </a:spcBef>
              <a:buClr>
                <a:srgbClr val="F0A22E"/>
              </a:buClr>
              <a:buFont typeface="Wingdings 2"/>
              <a:buChar char=""/>
            </a:pPr>
            <a:r>
              <a:rPr lang="ru-RU" sz="2700" dirty="0">
                <a:solidFill>
                  <a:srgbClr val="4E3B30"/>
                </a:solidFill>
                <a:latin typeface="Franklin Gothic Book"/>
              </a:rPr>
              <a:t>5) Смешанные классы (учащиеся из разных школ, разный уровень </a:t>
            </a:r>
            <a:r>
              <a:rPr lang="ru-RU" sz="2700" dirty="0">
                <a:solidFill>
                  <a:srgbClr val="4E3B30"/>
                </a:solidFill>
                <a:latin typeface="Franklin Gothic Book"/>
              </a:rPr>
              <a:t>обученности</a:t>
            </a:r>
            <a:r>
              <a:rPr lang="ru-RU" sz="2700" dirty="0">
                <a:solidFill>
                  <a:srgbClr val="4E3B30"/>
                </a:solidFill>
                <a:latin typeface="Franklin Gothic Book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63836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31324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500" cap="all" dirty="0" smtClean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/>
            </a:r>
            <a:br>
              <a:rPr lang="ru-RU" sz="2500" cap="all" dirty="0" smtClean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</a:br>
            <a:r>
              <a:rPr lang="ru-RU" sz="2500" cap="all" dirty="0" smtClean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/>
            </a:r>
            <a:br>
              <a:rPr lang="ru-RU" sz="2500" cap="all" dirty="0" smtClean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</a:br>
            <a:r>
              <a:rPr lang="ru-RU" sz="2500" cap="all" dirty="0" smtClean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Причины </a:t>
            </a:r>
            <a:r>
              <a:rPr lang="ru-RU" sz="2500" cap="all" dirty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введения профильного обучения на старшей ступени</a:t>
            </a:r>
            <a:br>
              <a:rPr lang="ru-RU" sz="2500" cap="all" dirty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</p:spPr>
        <p:txBody>
          <a:bodyPr/>
          <a:lstStyle/>
          <a:p>
            <a:pPr marL="0" lvl="0" indent="0" algn="ctr">
              <a:spcBef>
                <a:spcPct val="20000"/>
              </a:spcBef>
              <a:buClr>
                <a:srgbClr val="F0A22E"/>
              </a:buClr>
              <a:buNone/>
            </a:pPr>
            <a:r>
              <a:rPr lang="ru-RU" sz="2800" dirty="0">
                <a:solidFill>
                  <a:srgbClr val="4E3B30"/>
                </a:solidFill>
                <a:latin typeface="Franklin Gothic Book"/>
              </a:rPr>
              <a:t>Изменения в жизни нашего общества повлекли смену ценностных ориентаций </a:t>
            </a:r>
          </a:p>
          <a:p>
            <a:pPr marL="0" lvl="0" indent="0" algn="ctr">
              <a:spcBef>
                <a:spcPct val="20000"/>
              </a:spcBef>
              <a:buClr>
                <a:srgbClr val="F0A22E"/>
              </a:buClr>
              <a:buNone/>
            </a:pPr>
            <a:endParaRPr lang="ru-RU" sz="3200" dirty="0">
              <a:solidFill>
                <a:srgbClr val="4E3B30"/>
              </a:solidFill>
              <a:latin typeface="Franklin Gothic Book"/>
            </a:endParaRPr>
          </a:p>
          <a:p>
            <a:pPr marL="0" lvl="0" indent="0" algn="ctr">
              <a:spcBef>
                <a:spcPct val="20000"/>
              </a:spcBef>
              <a:buClr>
                <a:srgbClr val="F0A22E"/>
              </a:buClr>
              <a:buNone/>
            </a:pPr>
            <a:r>
              <a:rPr lang="ru-RU" sz="2800" dirty="0">
                <a:solidFill>
                  <a:srgbClr val="4E3B30"/>
                </a:solidFill>
                <a:latin typeface="Franklin Gothic Book"/>
              </a:rPr>
              <a:t>Свободная, развитая и образованная личность, способная жить и творить в условиях постоянно меняющегося мира </a:t>
            </a:r>
          </a:p>
          <a:p>
            <a:pPr marL="0" lvl="0" indent="0" algn="ctr">
              <a:spcBef>
                <a:spcPct val="20000"/>
              </a:spcBef>
              <a:buClr>
                <a:srgbClr val="F0A22E"/>
              </a:buClr>
              <a:buNone/>
            </a:pPr>
            <a:r>
              <a:rPr lang="ru-RU" sz="2800" dirty="0">
                <a:solidFill>
                  <a:srgbClr val="4E3B30"/>
                </a:solidFill>
                <a:latin typeface="Franklin Gothic Book"/>
              </a:rPr>
              <a:t>+ развитие коммуникативных способностей</a:t>
            </a:r>
          </a:p>
          <a:p>
            <a:pPr marL="0" lvl="0" indent="0" algn="ctr">
              <a:spcBef>
                <a:spcPct val="20000"/>
              </a:spcBef>
              <a:buClr>
                <a:srgbClr val="F0A22E"/>
              </a:buClr>
              <a:buNone/>
            </a:pPr>
            <a:endParaRPr lang="ru-RU" sz="2800" dirty="0">
              <a:solidFill>
                <a:srgbClr val="4E3B30"/>
              </a:solidFill>
              <a:latin typeface="Franklin Gothic Book"/>
            </a:endParaRPr>
          </a:p>
          <a:p>
            <a:pPr marL="0" lvl="0" indent="0" algn="ctr">
              <a:spcBef>
                <a:spcPct val="20000"/>
              </a:spcBef>
              <a:buClr>
                <a:srgbClr val="F0A22E"/>
              </a:buClr>
              <a:buNone/>
            </a:pPr>
            <a:r>
              <a:rPr lang="ru-RU" sz="2800" dirty="0">
                <a:solidFill>
                  <a:srgbClr val="4E3B30"/>
                </a:solidFill>
                <a:latin typeface="Franklin Gothic Book"/>
              </a:rPr>
              <a:t>значимость владения ИЯ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4094297" y="1988840"/>
            <a:ext cx="360040" cy="612068"/>
          </a:xfrm>
          <a:prstGeom prst="downArrow">
            <a:avLst/>
          </a:prstGeom>
          <a:solidFill>
            <a:srgbClr val="F0A22E"/>
          </a:solidFill>
          <a:ln w="25400" cap="flat" cmpd="sng" algn="ctr">
            <a:solidFill>
              <a:srgbClr val="F0A22E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4150805" y="4437112"/>
            <a:ext cx="360040" cy="612068"/>
          </a:xfrm>
          <a:prstGeom prst="downArrow">
            <a:avLst/>
          </a:prstGeom>
          <a:solidFill>
            <a:srgbClr val="F0A22E"/>
          </a:solidFill>
          <a:ln w="25400" cap="flat" cmpd="sng" algn="ctr">
            <a:solidFill>
              <a:srgbClr val="F0A22E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00312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cap="all" dirty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ЛИЧНОСТНО ориентированный подход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342900" lvl="0" indent="-342900">
              <a:spcBef>
                <a:spcPct val="20000"/>
              </a:spcBef>
              <a:buClr>
                <a:srgbClr val="F0A22E"/>
              </a:buClr>
              <a:buFont typeface="Wingdings 2"/>
              <a:buChar char=""/>
            </a:pPr>
            <a:r>
              <a:rPr lang="ru-RU" sz="3000" dirty="0" smtClean="0">
                <a:solidFill>
                  <a:srgbClr val="4E3B30"/>
                </a:solidFill>
                <a:latin typeface="Franklin Gothic Book"/>
              </a:rPr>
              <a:t>Воздействует на все компоненты </a:t>
            </a:r>
            <a:r>
              <a:rPr lang="ru-RU" sz="3000" dirty="0">
                <a:solidFill>
                  <a:srgbClr val="4E3B30"/>
                </a:solidFill>
                <a:latin typeface="Franklin Gothic Book"/>
              </a:rPr>
              <a:t>системы образования:</a:t>
            </a:r>
          </a:p>
          <a:p>
            <a:pPr marL="514350" lvl="0" indent="-514350">
              <a:spcBef>
                <a:spcPct val="20000"/>
              </a:spcBef>
              <a:buClr>
                <a:srgbClr val="F0A22E"/>
              </a:buClr>
              <a:buFont typeface="Wingdings 2"/>
              <a:buAutoNum type="arabicParenR"/>
            </a:pPr>
            <a:r>
              <a:rPr lang="ru-RU" sz="3000" dirty="0">
                <a:solidFill>
                  <a:srgbClr val="4E3B30"/>
                </a:solidFill>
                <a:latin typeface="Franklin Gothic Book"/>
              </a:rPr>
              <a:t>Образовательные и воспитательные цели при обучении каждому учебному предмету;</a:t>
            </a:r>
          </a:p>
          <a:p>
            <a:pPr marL="514350" lvl="0" indent="-514350">
              <a:spcBef>
                <a:spcPct val="20000"/>
              </a:spcBef>
              <a:buClr>
                <a:srgbClr val="F0A22E"/>
              </a:buClr>
              <a:buFont typeface="Wingdings 2"/>
              <a:buAutoNum type="arabicParenR"/>
            </a:pPr>
            <a:r>
              <a:rPr lang="ru-RU" sz="3000" dirty="0">
                <a:solidFill>
                  <a:srgbClr val="4E3B30"/>
                </a:solidFill>
                <a:latin typeface="Franklin Gothic Book"/>
              </a:rPr>
              <a:t>Содержание обучения;</a:t>
            </a:r>
          </a:p>
          <a:p>
            <a:pPr marL="514350" lvl="0" indent="-514350">
              <a:spcBef>
                <a:spcPct val="20000"/>
              </a:spcBef>
              <a:buClr>
                <a:srgbClr val="F0A22E"/>
              </a:buClr>
              <a:buFont typeface="Wingdings 2"/>
              <a:buAutoNum type="arabicParenR"/>
            </a:pPr>
            <a:r>
              <a:rPr lang="ru-RU" sz="3000" dirty="0">
                <a:solidFill>
                  <a:srgbClr val="4E3B30"/>
                </a:solidFill>
                <a:latin typeface="Franklin Gothic Book"/>
              </a:rPr>
              <a:t>Приемы/технологии </a:t>
            </a:r>
            <a:r>
              <a:rPr lang="ru-RU" sz="3000" dirty="0" smtClean="0">
                <a:solidFill>
                  <a:srgbClr val="4E3B30"/>
                </a:solidFill>
                <a:latin typeface="Franklin Gothic Book"/>
              </a:rPr>
              <a:t>обучения;</a:t>
            </a:r>
          </a:p>
          <a:p>
            <a:pPr marL="514350" lvl="0" indent="-514350">
              <a:spcBef>
                <a:spcPct val="20000"/>
              </a:spcBef>
              <a:buClr>
                <a:srgbClr val="F0A22E"/>
              </a:buClr>
              <a:buFont typeface="Wingdings 2"/>
              <a:buAutoNum type="arabicParenR"/>
            </a:pPr>
            <a:r>
              <a:rPr lang="ru-RU" sz="3000" dirty="0" smtClean="0">
                <a:solidFill>
                  <a:srgbClr val="4E3B30"/>
                </a:solidFill>
                <a:latin typeface="Franklin Gothic Book"/>
              </a:rPr>
              <a:t>Учебно-воспитательный процесс. </a:t>
            </a:r>
            <a:endParaRPr lang="ru-RU" sz="3000" dirty="0">
              <a:solidFill>
                <a:srgbClr val="4E3B30"/>
              </a:solidFill>
              <a:latin typeface="Franklin Gothic Book"/>
            </a:endParaRPr>
          </a:p>
          <a:p>
            <a:pPr marL="0" lvl="0" indent="0" algn="just">
              <a:spcBef>
                <a:spcPct val="20000"/>
              </a:spcBef>
              <a:buClr>
                <a:srgbClr val="F0A22E"/>
              </a:buClr>
              <a:buNone/>
            </a:pPr>
            <a:r>
              <a:rPr lang="ru-RU" sz="3000" dirty="0" smtClean="0">
                <a:solidFill>
                  <a:srgbClr val="4E3B30"/>
                </a:solidFill>
                <a:latin typeface="Franklin Gothic Book"/>
              </a:rPr>
              <a:t>Отвергает </a:t>
            </a:r>
            <a:r>
              <a:rPr lang="ru-RU" sz="3000" dirty="0">
                <a:solidFill>
                  <a:srgbClr val="4E3B30"/>
                </a:solidFill>
                <a:latin typeface="Franklin Gothic Book"/>
              </a:rPr>
              <a:t>ориентацию на среднего ученика, «уравниловку», недооценку индивидуальных особенностей школьников, их потребностей и возможностей.</a:t>
            </a:r>
          </a:p>
        </p:txBody>
      </p:sp>
    </p:spTree>
    <p:extLst>
      <p:ext uri="{BB962C8B-B14F-4D97-AF65-F5344CB8AC3E}">
        <p14:creationId xmlns:p14="http://schemas.microsoft.com/office/powerpoint/2010/main" val="41464099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r>
              <a:rPr lang="ru-RU" sz="3600" cap="all" dirty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Новая парадигма образования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txBody>
          <a:bodyPr>
            <a:normAutofit fontScale="92500" lnSpcReduction="10000"/>
          </a:bodyPr>
          <a:lstStyle/>
          <a:p>
            <a:pPr marL="342900" lvl="0" indent="-342900">
              <a:spcBef>
                <a:spcPct val="20000"/>
              </a:spcBef>
              <a:buClr>
                <a:srgbClr val="F0A22E"/>
              </a:buClr>
              <a:buFont typeface="Wingdings 2"/>
              <a:buChar char=""/>
            </a:pPr>
            <a:r>
              <a:rPr lang="ru-RU" sz="3000" dirty="0">
                <a:solidFill>
                  <a:srgbClr val="4E3B30"/>
                </a:solidFill>
                <a:latin typeface="Franklin Gothic Book"/>
              </a:rPr>
              <a:t>Появление компетентностного подхода на Западе, в России долгое время рассматривался  применительно к профессиональному образованию (Н.В. Кузьмина, А.К. Маркова).</a:t>
            </a:r>
          </a:p>
          <a:p>
            <a:pPr marL="342900" lvl="0" indent="-342900">
              <a:spcBef>
                <a:spcPct val="20000"/>
              </a:spcBef>
              <a:buClr>
                <a:srgbClr val="F0A22E"/>
              </a:buClr>
              <a:buFont typeface="Wingdings 2"/>
              <a:buChar char=""/>
            </a:pPr>
            <a:r>
              <a:rPr lang="ru-RU" sz="3000" dirty="0">
                <a:solidFill>
                  <a:srgbClr val="4E3B30"/>
                </a:solidFill>
                <a:latin typeface="Franklin Gothic Book"/>
              </a:rPr>
              <a:t>Переориентация оценки результата образования с понятий «подготовленность», «образованность», «общая культура», «воспитанность» на понятия «</a:t>
            </a:r>
            <a:r>
              <a:rPr lang="ru-RU" sz="3000" b="1" dirty="0">
                <a:solidFill>
                  <a:srgbClr val="4E3B30"/>
                </a:solidFill>
                <a:latin typeface="Franklin Gothic Book"/>
              </a:rPr>
              <a:t>компетенция</a:t>
            </a:r>
            <a:r>
              <a:rPr lang="ru-RU" sz="3000" dirty="0">
                <a:solidFill>
                  <a:srgbClr val="4E3B30"/>
                </a:solidFill>
                <a:latin typeface="Franklin Gothic Book"/>
              </a:rPr>
              <a:t>», «</a:t>
            </a:r>
            <a:r>
              <a:rPr lang="ru-RU" sz="3000" b="1" dirty="0">
                <a:solidFill>
                  <a:srgbClr val="4E3B30"/>
                </a:solidFill>
                <a:latin typeface="Franklin Gothic Book"/>
              </a:rPr>
              <a:t>компетентность</a:t>
            </a:r>
            <a:r>
              <a:rPr lang="ru-RU" sz="3000" dirty="0">
                <a:solidFill>
                  <a:srgbClr val="4E3B30"/>
                </a:solidFill>
                <a:latin typeface="Franklin Gothic Book"/>
              </a:rPr>
              <a:t>» учащихся («Стратегия модернизации содержания общего образования», «Концепции модернизации российского образования…»)</a:t>
            </a:r>
          </a:p>
        </p:txBody>
      </p:sp>
    </p:spTree>
    <p:extLst>
      <p:ext uri="{BB962C8B-B14F-4D97-AF65-F5344CB8AC3E}">
        <p14:creationId xmlns:p14="http://schemas.microsoft.com/office/powerpoint/2010/main" val="14223023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 algn="ctr">
              <a:spcBef>
                <a:spcPct val="20000"/>
              </a:spcBef>
              <a:buClr>
                <a:srgbClr val="F0A22E"/>
              </a:buClr>
              <a:buNone/>
            </a:pPr>
            <a:r>
              <a:rPr lang="ru-RU" sz="3200" dirty="0">
                <a:solidFill>
                  <a:srgbClr val="FF0000"/>
                </a:solidFill>
                <a:latin typeface="Franklin Gothic Book"/>
              </a:rPr>
              <a:t>Являются ли понятия «компетенция» и «компетентность» тождественными</a:t>
            </a:r>
            <a:r>
              <a:rPr lang="ru-RU" sz="3200" dirty="0" smtClean="0">
                <a:solidFill>
                  <a:srgbClr val="FF0000"/>
                </a:solidFill>
                <a:latin typeface="Franklin Gothic Book"/>
              </a:rPr>
              <a:t>?</a:t>
            </a:r>
          </a:p>
          <a:p>
            <a:pPr marL="0" lvl="0" indent="0" algn="ctr">
              <a:spcBef>
                <a:spcPct val="20000"/>
              </a:spcBef>
              <a:buClr>
                <a:srgbClr val="F0A22E"/>
              </a:buClr>
              <a:buNone/>
            </a:pPr>
            <a:endParaRPr lang="ru-RU" sz="3200" dirty="0">
              <a:solidFill>
                <a:srgbClr val="FF0000"/>
              </a:solidFill>
              <a:latin typeface="Franklin Gothic Book"/>
            </a:endParaRP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356992"/>
            <a:ext cx="1511300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701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7467600" cy="5781256"/>
          </a:xfrm>
        </p:spPr>
        <p:txBody>
          <a:bodyPr>
            <a:normAutofit fontScale="92500"/>
          </a:bodyPr>
          <a:lstStyle/>
          <a:p>
            <a:pPr marL="342900" lvl="0" indent="-342900" algn="just">
              <a:spcBef>
                <a:spcPct val="20000"/>
              </a:spcBef>
              <a:buClr>
                <a:srgbClr val="F0A22E"/>
              </a:buClr>
              <a:buFont typeface="Wingdings 2"/>
              <a:buChar char=""/>
            </a:pPr>
            <a:r>
              <a:rPr lang="ru-RU" sz="3000" b="1" dirty="0">
                <a:solidFill>
                  <a:srgbClr val="4E3B30"/>
                </a:solidFill>
                <a:latin typeface="Franklin Gothic Book"/>
              </a:rPr>
              <a:t>Компетенция </a:t>
            </a:r>
            <a:r>
              <a:rPr lang="ru-RU" sz="3000" dirty="0">
                <a:solidFill>
                  <a:srgbClr val="4E3B30"/>
                </a:solidFill>
                <a:latin typeface="Franklin Gothic Book"/>
              </a:rPr>
              <a:t>– отчужденное, заранее заданное, социальное требование (норма) к обязательной подготовке ученика, необходимой для его эффективной продуктивной деятельности в определенной сфере.</a:t>
            </a:r>
          </a:p>
          <a:p>
            <a:pPr marL="342900" lvl="0" indent="-342900" algn="just">
              <a:spcBef>
                <a:spcPct val="20000"/>
              </a:spcBef>
              <a:buClr>
                <a:srgbClr val="F0A22E"/>
              </a:buClr>
              <a:buFont typeface="Wingdings 2"/>
              <a:buChar char=""/>
            </a:pPr>
            <a:r>
              <a:rPr lang="ru-RU" sz="3000" b="1" dirty="0">
                <a:solidFill>
                  <a:srgbClr val="4E3B30"/>
                </a:solidFill>
                <a:latin typeface="Franklin Gothic Book"/>
              </a:rPr>
              <a:t>Компетентность</a:t>
            </a:r>
            <a:r>
              <a:rPr lang="ru-RU" sz="3000" dirty="0">
                <a:solidFill>
                  <a:srgbClr val="4E3B30"/>
                </a:solidFill>
                <a:latin typeface="Franklin Gothic Book"/>
              </a:rPr>
              <a:t> – владение, обладание учеником соответствующей компетенцией, включающее его личностное отношение к ней и предмету деятельности. Это уже состоявшееся качество личности ученика и минимальный опыт деятельности в заданной сфере (А.В. Хуторской).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68978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Функции старшей ступени обучения (ИЯ):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dirty="0" smtClean="0"/>
              <a:t>обеспечить завершение общеобразовательной и языковой подготовки школьников;</a:t>
            </a:r>
          </a:p>
          <a:p>
            <a:pPr lvl="0"/>
            <a:r>
              <a:rPr lang="ru-RU" dirty="0" smtClean="0"/>
              <a:t>помочь старшеклассникам в их самоопределении и, в частности, в определении роли и места иностранного языка в их планах на будущее;</a:t>
            </a:r>
          </a:p>
          <a:p>
            <a:pPr lvl="0"/>
            <a:r>
              <a:rPr lang="ru-RU" dirty="0" smtClean="0"/>
              <a:t>создать базу для возможного использования ИЯ в трудовой деятельности сразу после окончания школы;</a:t>
            </a:r>
          </a:p>
          <a:p>
            <a:r>
              <a:rPr lang="ru-RU" dirty="0" smtClean="0"/>
              <a:t>нацелить и подготовить старшеклассников к продолжению языкового образования. 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Основные важные направления модернизации: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изучение ИЯ на старшей ступени является обязательным;</a:t>
            </a:r>
          </a:p>
          <a:p>
            <a:r>
              <a:rPr lang="ru-RU" dirty="0" smtClean="0"/>
              <a:t> на ИЯ выделяется минимально коммуникативно достаточное количество учебных часов — не менее 3 часов в неделю на общеобразовательном базовом уровне;</a:t>
            </a:r>
          </a:p>
          <a:p>
            <a:r>
              <a:rPr lang="ru-RU" dirty="0" smtClean="0"/>
              <a:t>обучение ИЯ может, осуществляться на разных уровнях — общеобразовательном/базовом и углубленном/ профильном;</a:t>
            </a:r>
          </a:p>
          <a:p>
            <a:r>
              <a:rPr lang="ru-RU" dirty="0" smtClean="0"/>
              <a:t>введение профильного обучения (6 часов в неделю) позволяет повысить качество владения старшеклассниками ИЯ;</a:t>
            </a:r>
          </a:p>
          <a:p>
            <a:r>
              <a:rPr lang="ru-RU" dirty="0" smtClean="0"/>
              <a:t>введение профильного обучения позволяет использовать ИЯ не только как цель обучения, но и как средство обучения другой предметной области;</a:t>
            </a:r>
          </a:p>
          <a:p>
            <a:r>
              <a:rPr lang="ru-RU" dirty="0" smtClean="0"/>
              <a:t>изучение второго ИЯ (2 часа в неделю).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Нормативные документы, регламентирующие организацию профильного обучения: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Федеральный компонент Государственного образовательного стандарта для всех ступеней обучения, раздел «Иностранный язык»;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Базисный учебный план;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Примерные программы по каждому из основных иностранных языков, изучаемых в российских школах (английскому, немецкому, французскому, испанскому);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Методическое письмо «О преподавании иностранных языков в условиях введения федерального компонента Государственного образова­тельного стандарта», утвержденное МО РФ;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Другие.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Двухуровневая система подготовки школьников: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общеобразовательная / базовая подготовка</a:t>
            </a:r>
          </a:p>
          <a:p>
            <a:pPr lvl="0"/>
            <a:r>
              <a:rPr lang="ru-RU" dirty="0" smtClean="0"/>
              <a:t>профильная подготовка.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План лекции</a:t>
            </a:r>
            <a:r>
              <a:rPr lang="en-US" b="1" dirty="0" smtClean="0"/>
              <a:t>:</a:t>
            </a:r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К проблеме профильного обучения иностранным языкам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Психолого-педагогические условия обучения ИЯ на старшей ступени полной средней школы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Основные характеристики профильного обучения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Структура и содержание профильного обучения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Принципы профильного обучения иностранным языкам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Формы организации профильного обучения ИЯ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Основные приёмы и технологии профильного обучения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Возможности учебно-методического обеспечения профильного обучения на старшей ступени обучения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3. Основные </a:t>
            </a:r>
            <a:r>
              <a:rPr lang="ru-RU" b="1" dirty="0" smtClean="0">
                <a:solidFill>
                  <a:srgbClr val="FF0000"/>
                </a:solidFill>
              </a:rPr>
              <a:t>характеристики профильного </a:t>
            </a:r>
            <a:r>
              <a:rPr lang="ru-RU" b="1" dirty="0" smtClean="0">
                <a:solidFill>
                  <a:srgbClr val="FF0000"/>
                </a:solidFill>
              </a:rPr>
              <a:t>обучения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Профильное обучение - система специализированной подготовки в старших классах общеобразовательной школы, ориентированная на индивидуализацию обучения и социализацию обучающихся, в том числе с учетом реальных потребностей рынка труда.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Структура и содержание профильного обучения: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Три типа учебных курсов: 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базовые, 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профильные, 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элективные курсы.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Типы учебных курсов: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Базовые общеобразовательные курсы</a:t>
            </a:r>
            <a:r>
              <a:rPr lang="ru-RU" dirty="0" smtClean="0"/>
              <a:t>  обязательны для всех учащихся. Их один и тот же во всех профилях: математика, история, русский и иностранный языки, мировая художественная культура (МХК), физическая культура и интегрированные курсы обществознания и естествознания.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Типы учебных курсов: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Профильные курсы</a:t>
            </a:r>
            <a:r>
              <a:rPr lang="ru-RU" dirty="0" smtClean="0"/>
              <a:t> — углубленные курсы для старшей ступени школы, нацеленные на профессиональную ориентацию школьников, на их начальную специализацию в конкретной предметной области.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Типы учебных курсов: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Элективные курсы</a:t>
            </a:r>
            <a:r>
              <a:rPr lang="ru-RU" dirty="0" smtClean="0"/>
              <a:t> — обязательные курсы по выбору школьников, входящие на старшей ступени в состав профиля. Они могут расширять, дополнять и видоизменять профиль. 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Перечень профилей: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Физико-математический профиль</a:t>
            </a:r>
          </a:p>
          <a:p>
            <a:pPr lvl="0"/>
            <a:r>
              <a:rPr lang="ru-RU" dirty="0" smtClean="0"/>
              <a:t>Физико-химический профиль</a:t>
            </a:r>
          </a:p>
          <a:p>
            <a:pPr lvl="0"/>
            <a:r>
              <a:rPr lang="ru-RU" dirty="0" smtClean="0"/>
              <a:t>Химико-биологический профиль</a:t>
            </a:r>
          </a:p>
          <a:p>
            <a:pPr lvl="0"/>
            <a:r>
              <a:rPr lang="ru-RU" dirty="0" smtClean="0"/>
              <a:t>Биолого-географический профиль</a:t>
            </a:r>
          </a:p>
          <a:p>
            <a:pPr lvl="0"/>
            <a:r>
              <a:rPr lang="ru-RU" dirty="0" smtClean="0"/>
              <a:t>Социально-экономический профиль</a:t>
            </a:r>
          </a:p>
          <a:p>
            <a:pPr lvl="0"/>
            <a:r>
              <a:rPr lang="ru-RU" dirty="0" smtClean="0"/>
              <a:t>Социально-гуманитарный профиль</a:t>
            </a:r>
          </a:p>
          <a:p>
            <a:pPr lvl="0"/>
            <a:r>
              <a:rPr lang="ru-RU" dirty="0" smtClean="0"/>
              <a:t>Филологический профиль</a:t>
            </a:r>
          </a:p>
          <a:p>
            <a:pPr lvl="0"/>
            <a:r>
              <a:rPr lang="ru-RU" dirty="0" smtClean="0"/>
              <a:t>Информационно-технологический профиль</a:t>
            </a:r>
          </a:p>
          <a:p>
            <a:pPr lvl="0"/>
            <a:r>
              <a:rPr lang="ru-RU" dirty="0" smtClean="0"/>
              <a:t>Агротехнологический профиль</a:t>
            </a:r>
          </a:p>
          <a:p>
            <a:pPr lvl="0"/>
            <a:r>
              <a:rPr lang="ru-RU" dirty="0" smtClean="0"/>
              <a:t>Индустриально-технологический профиль</a:t>
            </a:r>
          </a:p>
          <a:p>
            <a:pPr lvl="0"/>
            <a:r>
              <a:rPr lang="ru-RU" dirty="0" smtClean="0"/>
              <a:t>Художественно-эстетический профиль</a:t>
            </a:r>
          </a:p>
          <a:p>
            <a:pPr lvl="0"/>
            <a:r>
              <a:rPr lang="ru-RU" dirty="0" smtClean="0"/>
              <a:t>Оборонно-спортивный профиль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От чего зависит выбор профиля?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Будет ли он продолжать профессионально ориентированное изучение ИЯ в специализированном учебном заведении. например лингвистическом/языковом педагогическом вузе?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Будет ли ИЯ служить для него средством изучения другой предметной области?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Будет ли выпускник использовать ИЯ в практической деятельности сразу после окончания школы?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Филологический профиль: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4" y="836710"/>
          <a:ext cx="7920880" cy="5675306"/>
        </p:xfrm>
        <a:graphic>
          <a:graphicData uri="http://schemas.openxmlformats.org/drawingml/2006/table">
            <a:tbl>
              <a:tblPr/>
              <a:tblGrid>
                <a:gridCol w="4464496"/>
                <a:gridCol w="3456384"/>
              </a:tblGrid>
              <a:tr h="4378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Учебные предметы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Число недельных учебных часов за 2 года обучения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905">
                <a:tc gridSpan="2"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Базовые общеобразовательные предметы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134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Математика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История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Обществознание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Естествознание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МХК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Физическая культура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90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Профильные учебные предметы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56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Русский язык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Литература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Иностранный язык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Второй иностранный язык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80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3.Элективные учебные предметы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(3 курса на выбор)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587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Учебные предметы, предлагаемые образовательным учреждением, учебные практики. Проекты, исследовательская деятельность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(Введение в переводческую деятельность, введение в журналистику)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905">
                <a:tc gridSpan="2"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  <a:r>
                        <a:rPr lang="en-US" sz="14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Региональный </a:t>
                      </a: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компонент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9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На усмотрение региона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436" marR="45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pPr algn="ctr"/>
            <a:r>
              <a:rPr lang="ru-RU" b="1" dirty="0" smtClean="0"/>
              <a:t>Цели профильного обучения 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txBody>
          <a:bodyPr>
            <a:normAutofit fontScale="85000" lnSpcReduction="20000"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Дальнейшее развитие коммуникативной компетенции (речевой, языковой, социокультурной, компенсаторной, учебно-познавательной);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Развитие и воспитание личности старшеклассника:</a:t>
            </a:r>
          </a:p>
          <a:p>
            <a:r>
              <a:rPr lang="ru-RU" dirty="0" smtClean="0"/>
              <a:t>способности учащегося к личностному и профессиональному самоопределению, социальной адаптации;</a:t>
            </a:r>
          </a:p>
          <a:p>
            <a:r>
              <a:rPr lang="ru-RU" dirty="0" smtClean="0"/>
              <a:t>активной жизненной позиции гражданина и патриота, а также субъекта межкультурного взаимодействия;</a:t>
            </a:r>
          </a:p>
          <a:p>
            <a:r>
              <a:rPr lang="ru-RU" dirty="0" smtClean="0"/>
              <a:t>личностных качеств, как культура общения, умение работать в сотрудничестве, в том числе в процессе межкультурного общения;</a:t>
            </a:r>
          </a:p>
          <a:p>
            <a:r>
              <a:rPr lang="ru-RU" dirty="0" smtClean="0"/>
              <a:t>способности и готовности к самостоятельному изучению ИЯ, к дальнейшему самообразованию с использованием его в разных областях знания;</a:t>
            </a:r>
          </a:p>
          <a:p>
            <a:r>
              <a:rPr lang="ru-RU" dirty="0" smtClean="0"/>
              <a:t>опыта творческой деятельности, проектно-исследовательской работы с использованием изучаемого языка, в том числе в русле выбранного профиля.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Цели профильного обучения ИЯ (лингвистический профиль):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расширяется компонентный состав развиваемой ИКК за счет формирования самых элементарных основ лингвистической компетенции (т.е. элементарных знаний о языковедческих науках, более систематизированных представлений о категориях языка, речи и т.п., а также филологических знаний, навыков и умений на основе текстовой деятельности и изучения связанной с ней проблематики);</a:t>
            </a:r>
          </a:p>
          <a:p>
            <a:pPr lvl="0"/>
            <a:r>
              <a:rPr lang="ru-RU" dirty="0" smtClean="0"/>
              <a:t>перевод с ИЯ на родной.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1143000"/>
          </a:xfrm>
        </p:spPr>
        <p:txBody>
          <a:bodyPr>
            <a:noAutofit/>
          </a:bodyPr>
          <a:lstStyle/>
          <a:p>
            <a:pPr marL="457200" lvl="0" indent="-457200" algn="ctr">
              <a:spcBef>
                <a:spcPts val="600"/>
              </a:spcBef>
            </a:pPr>
            <a:r>
              <a:rPr lang="ru-RU" sz="2400" b="1" cap="none" dirty="0" smtClean="0">
                <a:solidFill>
                  <a:srgbClr val="FF0000"/>
                </a:solidFill>
                <a:ea typeface="+mn-ea"/>
                <a:cs typeface="+mn-cs"/>
              </a:rPr>
              <a:t>1. К </a:t>
            </a:r>
            <a:r>
              <a:rPr lang="ru-RU" sz="2400" b="1" cap="none" dirty="0">
                <a:solidFill>
                  <a:srgbClr val="FF0000"/>
                </a:solidFill>
                <a:ea typeface="+mn-ea"/>
                <a:cs typeface="+mn-cs"/>
              </a:rPr>
              <a:t>проблеме профильного обучения иностранным языкам </a:t>
            </a:r>
            <a:br>
              <a:rPr lang="ru-RU" sz="2400" b="1" cap="none" dirty="0">
                <a:solidFill>
                  <a:srgbClr val="FF0000"/>
                </a:solidFill>
                <a:ea typeface="+mn-ea"/>
                <a:cs typeface="+mn-cs"/>
              </a:rPr>
            </a:b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i="1" dirty="0" smtClean="0"/>
              <a:t>«Развивающемуся обществу нужны современно образованные, нравственные, предприимчивые люди, которые могут самостоятельно принимать решения, прогнозируя их возможные последствия, отличаются мобильностью, способны к сотрудничеству, обладают чувством ответственности за судьбу страны, её социально-экономическое процветание</a:t>
            </a:r>
            <a:r>
              <a:rPr lang="ru-RU" i="1" dirty="0" smtClean="0"/>
              <a:t>» </a:t>
            </a:r>
            <a:r>
              <a:rPr lang="en-US" i="1" dirty="0" smtClean="0"/>
              <a:t>[</a:t>
            </a:r>
            <a:r>
              <a:rPr lang="ru-RU" i="1" dirty="0" smtClean="0"/>
              <a:t>Концепция модернизации российского образования</a:t>
            </a:r>
            <a:r>
              <a:rPr lang="en-US" i="1" dirty="0" smtClean="0"/>
              <a:t>]</a:t>
            </a:r>
            <a:r>
              <a:rPr lang="ru-RU" i="1" dirty="0" smtClean="0"/>
              <a:t>.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Цели профильного обучения ИЯ (неязыковой профиль):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dirty="0" smtClean="0"/>
              <a:t>чтение профильно-ориентированных текстов;</a:t>
            </a:r>
          </a:p>
          <a:p>
            <a:pPr lvl="0"/>
            <a:r>
              <a:rPr lang="ru-RU" dirty="0" smtClean="0"/>
              <a:t>овладение дополнительной лексикой (терминологией);</a:t>
            </a:r>
          </a:p>
          <a:p>
            <a:pPr lvl="0"/>
            <a:r>
              <a:rPr lang="ru-RU" dirty="0" smtClean="0"/>
              <a:t>использование профильно-ориентированных ситуаций общения.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Содержание профильного курса: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Большое внимание уделяется лингвистическому аспекту речи.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Развиваются и совершенствуются все ВРД.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Становятся более разнообразными ситуации общения, в т.ч. за счёт профильно-ориентированных.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Увеличивается объём читаемого.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Используются все стратегии/виды чтения.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Больше внимания уделяется </a:t>
            </a:r>
            <a:r>
              <a:rPr lang="ru-RU" dirty="0" smtClean="0"/>
              <a:t>аудированию</a:t>
            </a:r>
            <a:r>
              <a:rPr lang="ru-RU" dirty="0" smtClean="0"/>
              <a:t> и письменной речи.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Перевод выступает как ВРД.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Принципы профильного обучения ИЯ: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Общедидактические принципы:</a:t>
            </a:r>
          </a:p>
          <a:p>
            <a:pPr lvl="0"/>
            <a:r>
              <a:rPr lang="ru-RU" dirty="0" smtClean="0"/>
              <a:t>научности;</a:t>
            </a:r>
          </a:p>
          <a:p>
            <a:pPr lvl="0"/>
            <a:r>
              <a:rPr lang="ru-RU" dirty="0" smtClean="0"/>
              <a:t>системности и последовательности;</a:t>
            </a:r>
          </a:p>
          <a:p>
            <a:pPr lvl="0"/>
            <a:r>
              <a:rPr lang="ru-RU" dirty="0" smtClean="0"/>
              <a:t>связи теории с практикой;</a:t>
            </a:r>
          </a:p>
          <a:p>
            <a:pPr lvl="0"/>
            <a:r>
              <a:rPr lang="ru-RU" dirty="0" smtClean="0"/>
              <a:t>сознательности и активности;</a:t>
            </a:r>
          </a:p>
          <a:p>
            <a:pPr lvl="0"/>
            <a:r>
              <a:rPr lang="ru-RU" dirty="0" smtClean="0"/>
              <a:t>прочности;</a:t>
            </a:r>
          </a:p>
          <a:p>
            <a:pPr lvl="0"/>
            <a:r>
              <a:rPr lang="ru-RU" dirty="0" smtClean="0"/>
              <a:t>наглядности и др.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Принципы профильного обучения ИЯ: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дифференциация и индивидуализация обучения;</a:t>
            </a:r>
          </a:p>
          <a:p>
            <a:r>
              <a:rPr lang="ru-RU" dirty="0" smtClean="0"/>
              <a:t>деятельностная</a:t>
            </a:r>
            <a:r>
              <a:rPr lang="ru-RU" dirty="0" smtClean="0"/>
              <a:t> и межкультурная направленность обучения;</a:t>
            </a:r>
          </a:p>
          <a:p>
            <a:r>
              <a:rPr lang="ru-RU" dirty="0" smtClean="0"/>
              <a:t>учет и развитие профессиональной ориентации старшеклассников;</a:t>
            </a:r>
          </a:p>
          <a:p>
            <a:r>
              <a:rPr lang="ru-RU" dirty="0" smtClean="0"/>
              <a:t>возрастание удельного веса самостоятельности старшеклассников;</a:t>
            </a:r>
          </a:p>
          <a:p>
            <a:r>
              <a:rPr lang="ru-RU" dirty="0" smtClean="0"/>
              <a:t>интенсификация речевого и социального взаимодействия школьников средствами ИЯ;</a:t>
            </a:r>
          </a:p>
          <a:p>
            <a:r>
              <a:rPr lang="ru-RU" dirty="0" smtClean="0"/>
              <a:t>опора на имеющийся опыт учения;</a:t>
            </a:r>
          </a:p>
          <a:p>
            <a:r>
              <a:rPr lang="ru-RU" dirty="0" smtClean="0"/>
              <a:t>реализация реальной преемственности языкового образования между всеми звеньями системы образования;</a:t>
            </a:r>
          </a:p>
          <a:p>
            <a:r>
              <a:rPr lang="ru-RU" dirty="0" smtClean="0"/>
              <a:t>продуктивность.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/>
              <a:t>Формы организации профильного обучения 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ctr">
              <a:buNone/>
            </a:pPr>
            <a:r>
              <a:rPr lang="ru-RU" b="1" dirty="0" smtClean="0"/>
              <a:t>Модель внутришкольной профилизации:</a:t>
            </a:r>
            <a:endParaRPr lang="ru-RU" dirty="0" smtClean="0"/>
          </a:p>
          <a:p>
            <a:r>
              <a:rPr lang="ru-RU" dirty="0" smtClean="0"/>
              <a:t>однопрофильная школа (школа, выбравшая только один профиль, например физико-математический или социально-гуманитарный);</a:t>
            </a:r>
          </a:p>
          <a:p>
            <a:r>
              <a:rPr lang="ru-RU" dirty="0" smtClean="0"/>
              <a:t>многопрофильная школа (реализующая несколько профилей).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Формы организации профильного обучения 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/>
              <a:t>	Модель сетевой организации:</a:t>
            </a:r>
          </a:p>
          <a:p>
            <a:pPr lvl="0"/>
            <a:r>
              <a:rPr lang="ru-RU" dirty="0" smtClean="0"/>
              <a:t>Несколько школ, не имеющих достаточной базы для организации профильного обучения, объединяются вокруг школы с достаточным потенциалом, которая для этих школ выполняет роль «ресурсного центра». </a:t>
            </a:r>
          </a:p>
          <a:p>
            <a:pPr lvl="0"/>
            <a:r>
              <a:rPr lang="ru-RU" dirty="0" smtClean="0"/>
              <a:t>Школа кооперируется с другими образовательными учреждениями, например дополнительного образования (кружки по интересам, клубы и т.п.), а также высшего образования (например, подготовительные курсы при вузах) и начального и среднего профессионального образования (НПО, СПО).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/>
              <a:t>Основные приёмы и технологии профильного обучения: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Общеучебные умения</a:t>
            </a:r>
            <a:r>
              <a:rPr lang="ru-RU" dirty="0" smtClean="0"/>
              <a:t> - приемы, связанные с поиском информации, в том числе с помощью мультимедийных средств, а также с отбором информации, ее обработкой, преобразованием и презентацией, ее использованием в практической деятельности.</a:t>
            </a:r>
          </a:p>
          <a:p>
            <a:r>
              <a:rPr lang="ru-RU" b="1" dirty="0" smtClean="0"/>
              <a:t>Специальные учебных умения – </a:t>
            </a:r>
            <a:r>
              <a:rPr lang="ru-RU" dirty="0" smtClean="0"/>
              <a:t>приемы, связанные с</a:t>
            </a:r>
            <a:r>
              <a:rPr lang="ru-RU" b="1" dirty="0" smtClean="0"/>
              <a:t> </a:t>
            </a:r>
            <a:r>
              <a:rPr lang="ru-RU" dirty="0" smtClean="0"/>
              <a:t>развитием основных ВРД (коммуникативные умения), работа над языковым материалом и предметным содержанием иноязычной речи.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Учебно-методическое обеспечение профильного обучения: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новые УМК, отдельно для общеобразовательного базового уровня (базовый курс — 3 часа в неделю) и отдельно для профильного уровня (профильный курс — 6 часов в неделю);</a:t>
            </a:r>
          </a:p>
          <a:p>
            <a:pPr lvl="0"/>
            <a:r>
              <a:rPr lang="ru-RU" dirty="0" smtClean="0"/>
              <a:t>отдельно относительно небольшие профильные курсы (3 часа в неделю), которые должны надстраиваться над базовым курсом и их количество должно, по-видимому, соответствовать количеству наиболее востребованных профилей;</a:t>
            </a:r>
          </a:p>
          <a:p>
            <a:pPr lvl="0"/>
            <a:r>
              <a:rPr lang="ru-RU" dirty="0" smtClean="0"/>
              <a:t>разноуровневые УМК, нацеленные на обучение как в рамках базового, так и профильного курсов (6 часов в неделю).</a:t>
            </a:r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Основные приёмы и технологии профильного обучения: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	</a:t>
            </a:r>
            <a:endParaRPr lang="ru-RU" dirty="0" smtClean="0"/>
          </a:p>
          <a:p>
            <a:pPr algn="ctr">
              <a:buNone/>
            </a:pPr>
            <a:r>
              <a:rPr lang="ru-RU" sz="3200" i="1" dirty="0" smtClean="0">
                <a:solidFill>
                  <a:srgbClr val="FF0000"/>
                </a:solidFill>
              </a:rPr>
              <a:t>Какие </a:t>
            </a:r>
            <a:r>
              <a:rPr lang="ru-RU" sz="3200" i="1" dirty="0" smtClean="0">
                <a:solidFill>
                  <a:srgbClr val="FF0000"/>
                </a:solidFill>
              </a:rPr>
              <a:t>технологии обучения являются, на Ваш взгляд, наиболее адекватными для целей профильного обучения ИЯ? Обоснуйте свой выбор.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Спасибо за внимание!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Постановка проблемы: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Старшая ступень полной средней школы</a:t>
            </a:r>
          </a:p>
          <a:p>
            <a:pPr lvl="0"/>
            <a:r>
              <a:rPr lang="ru-RU" dirty="0" smtClean="0"/>
              <a:t>не отражает новые мировые тенденции в образовании; </a:t>
            </a:r>
          </a:p>
          <a:p>
            <a:pPr lvl="0"/>
            <a:r>
              <a:rPr lang="ru-RU" dirty="0" smtClean="0"/>
              <a:t>на этой ступени плохо реализуется идея непрерывности образования;</a:t>
            </a:r>
          </a:p>
          <a:p>
            <a:pPr lvl="0"/>
            <a:r>
              <a:rPr lang="ru-RU" dirty="0" smtClean="0"/>
              <a:t>старшая ступень не нацелена на профориентацию школьников, мало способствует их самоопределению;</a:t>
            </a:r>
          </a:p>
          <a:p>
            <a:pPr lvl="0"/>
            <a:r>
              <a:rPr lang="ru-RU" dirty="0" smtClean="0"/>
              <a:t>не предусматривает рациональное распределение учебной нагрузки старшеклассников с учетом их интересов и профессиональных устремлений.</a:t>
            </a:r>
          </a:p>
          <a:p>
            <a:pPr algn="just">
              <a:buFont typeface="Arial" pitchFamily="34" charset="0"/>
              <a:buChar char="•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pPr algn="ctr"/>
            <a:r>
              <a:rPr lang="ru-RU" sz="2200" cap="all" dirty="0" smtClean="0"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2. психолого-педагогические </a:t>
            </a:r>
            <a:r>
              <a:rPr lang="ru-RU" sz="2200" cap="all" dirty="0"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условия обучения ИЯ на старшей ступени полной средней школы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342900" lvl="0" indent="-342900">
              <a:spcBef>
                <a:spcPct val="20000"/>
              </a:spcBef>
              <a:buClr>
                <a:srgbClr val="F0A22E"/>
              </a:buClr>
              <a:buFont typeface="Wingdings" pitchFamily="2" charset="2"/>
              <a:buChar char="Ø"/>
            </a:pPr>
            <a:r>
              <a:rPr lang="ru-RU" dirty="0">
                <a:solidFill>
                  <a:srgbClr val="4E3B30"/>
                </a:solidFill>
                <a:latin typeface="Franklin Gothic Book"/>
              </a:rPr>
              <a:t>Возраст учащихся 9-11 классов (15-17 лет) – период ранней юности.</a:t>
            </a:r>
          </a:p>
          <a:p>
            <a:pPr marL="342900" lvl="0" indent="-342900">
              <a:spcBef>
                <a:spcPct val="20000"/>
              </a:spcBef>
              <a:buClr>
                <a:srgbClr val="F0A22E"/>
              </a:buClr>
              <a:buFont typeface="Wingdings" pitchFamily="2" charset="2"/>
              <a:buChar char="Ø"/>
            </a:pPr>
            <a:r>
              <a:rPr lang="ru-RU" dirty="0">
                <a:solidFill>
                  <a:srgbClr val="4E3B30"/>
                </a:solidFill>
                <a:latin typeface="Franklin Gothic Book"/>
              </a:rPr>
              <a:t>Ведущий тип деятельности – учебно-профессиональная.</a:t>
            </a:r>
          </a:p>
          <a:p>
            <a:pPr marL="342900" lvl="0" indent="-342900">
              <a:spcBef>
                <a:spcPct val="20000"/>
              </a:spcBef>
              <a:buClr>
                <a:srgbClr val="F0A22E"/>
              </a:buClr>
              <a:buFont typeface="Wingdings" pitchFamily="2" charset="2"/>
              <a:buChar char="Ø"/>
            </a:pPr>
            <a:r>
              <a:rPr lang="ru-RU" dirty="0">
                <a:solidFill>
                  <a:srgbClr val="4E3B30"/>
                </a:solidFill>
                <a:latin typeface="Franklin Gothic Book"/>
              </a:rPr>
              <a:t>Сознательное отношение к труду и учению, поиск причинно-следственных связей, развитие критического мышления, умений доказывать и аргументировать.</a:t>
            </a:r>
          </a:p>
          <a:p>
            <a:pPr marL="342900" lvl="0" indent="-342900">
              <a:spcBef>
                <a:spcPct val="20000"/>
              </a:spcBef>
              <a:buClr>
                <a:srgbClr val="F0A22E"/>
              </a:buClr>
              <a:buFont typeface="Wingdings" pitchFamily="2" charset="2"/>
              <a:buChar char="Ø"/>
            </a:pPr>
            <a:r>
              <a:rPr lang="ru-RU" dirty="0">
                <a:solidFill>
                  <a:srgbClr val="4E3B30"/>
                </a:solidFill>
                <a:latin typeface="Franklin Gothic Book"/>
              </a:rPr>
              <a:t>Стремление к обобщению, поиск общих закономерностей.</a:t>
            </a:r>
          </a:p>
          <a:p>
            <a:pPr marL="342900" lvl="0" indent="-342900">
              <a:spcBef>
                <a:spcPct val="20000"/>
              </a:spcBef>
              <a:buClr>
                <a:srgbClr val="F0A22E"/>
              </a:buClr>
              <a:buFont typeface="Wingdings" pitchFamily="2" charset="2"/>
              <a:buChar char="Ø"/>
            </a:pPr>
            <a:r>
              <a:rPr lang="ru-RU" dirty="0">
                <a:solidFill>
                  <a:srgbClr val="4E3B30"/>
                </a:solidFill>
                <a:latin typeface="Franklin Gothic Book"/>
              </a:rPr>
              <a:t>Юношеская склонность преувеличивать свои интеллектуальные способности, уровень знаний и самостоятельности.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320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42900" lvl="0" indent="-342900">
              <a:spcBef>
                <a:spcPct val="20000"/>
              </a:spcBef>
              <a:buClr>
                <a:srgbClr val="F0A22E"/>
              </a:buClr>
              <a:buFont typeface="Wingdings 2"/>
              <a:buChar char=""/>
            </a:pPr>
            <a:r>
              <a:rPr lang="ru-RU" sz="3200" dirty="0">
                <a:solidFill>
                  <a:srgbClr val="4E3B30"/>
                </a:solidFill>
                <a:latin typeface="Franklin Gothic Book"/>
              </a:rPr>
              <a:t>Главное психологическое приобретение юности – открытие своего внутреннего мира.</a:t>
            </a:r>
          </a:p>
          <a:p>
            <a:pPr marL="342900" lvl="0" indent="-342900">
              <a:spcBef>
                <a:spcPct val="20000"/>
              </a:spcBef>
              <a:buClr>
                <a:srgbClr val="F0A22E"/>
              </a:buClr>
              <a:buFont typeface="Wingdings 2"/>
              <a:buChar char=""/>
            </a:pPr>
            <a:r>
              <a:rPr lang="ru-RU" sz="3200" dirty="0">
                <a:solidFill>
                  <a:srgbClr val="4E3B30"/>
                </a:solidFill>
                <a:latin typeface="Franklin Gothic Book"/>
              </a:rPr>
              <a:t>Подростки стремятся оценить качества своей личности с учетом конкретных жизненных устремлений, профессиональной ориентации.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930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cap="all" dirty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На практике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  <a:buClr>
                <a:srgbClr val="F0A22E"/>
              </a:buClr>
              <a:buFont typeface="Wingdings 2"/>
              <a:buChar char=""/>
            </a:pPr>
            <a:r>
              <a:rPr lang="ru-RU" sz="2800" dirty="0">
                <a:solidFill>
                  <a:srgbClr val="4E3B30"/>
                </a:solidFill>
                <a:latin typeface="Franklin Gothic Book"/>
              </a:rPr>
              <a:t>Состав учащихся на старшей ступени полной средней школы неоднороден (с позиции их самоопределения и планов на будущее):</a:t>
            </a:r>
          </a:p>
          <a:p>
            <a:pPr marL="342900" lvl="0" indent="-342900">
              <a:spcBef>
                <a:spcPct val="20000"/>
              </a:spcBef>
              <a:buClr>
                <a:srgbClr val="F0A22E"/>
              </a:buClr>
              <a:buFont typeface="Wingdings 2"/>
              <a:buChar char=""/>
            </a:pPr>
            <a:r>
              <a:rPr lang="ru-RU" sz="2800" dirty="0">
                <a:solidFill>
                  <a:srgbClr val="4E3B30"/>
                </a:solidFill>
                <a:latin typeface="Franklin Gothic Book"/>
              </a:rPr>
              <a:t> - у одних достаточно развита профессиональная ориентация;</a:t>
            </a:r>
          </a:p>
          <a:p>
            <a:pPr marL="342900" lvl="0" indent="-342900">
              <a:spcBef>
                <a:spcPct val="20000"/>
              </a:spcBef>
              <a:buClr>
                <a:srgbClr val="F0A22E"/>
              </a:buClr>
              <a:buFont typeface="Wingdings 2"/>
              <a:buChar char=""/>
            </a:pPr>
            <a:r>
              <a:rPr lang="ru-RU" sz="2800" dirty="0">
                <a:solidFill>
                  <a:srgbClr val="4E3B30"/>
                </a:solidFill>
                <a:latin typeface="Franklin Gothic Book"/>
              </a:rPr>
              <a:t>- вторые не очень уверены, сомневаются;</a:t>
            </a:r>
          </a:p>
          <a:p>
            <a:pPr marL="342900" lvl="0" indent="-342900">
              <a:spcBef>
                <a:spcPct val="20000"/>
              </a:spcBef>
              <a:buClr>
                <a:srgbClr val="F0A22E"/>
              </a:buClr>
              <a:buFont typeface="Wingdings 2"/>
              <a:buChar char=""/>
            </a:pPr>
            <a:r>
              <a:rPr lang="ru-RU" sz="2800" dirty="0">
                <a:solidFill>
                  <a:srgbClr val="4E3B30"/>
                </a:solidFill>
                <a:latin typeface="Franklin Gothic Book"/>
              </a:rPr>
              <a:t> - третьи совсем не знают, на чем остановить свой выбор.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113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pPr algn="ctr"/>
            <a:r>
              <a:rPr lang="ru-RU" dirty="0" smtClean="0"/>
              <a:t>          Вопросы для обсуждения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3200" dirty="0">
                <a:solidFill>
                  <a:srgbClr val="FF0000"/>
                </a:solidFill>
                <a:latin typeface="Franklin Gothic Book"/>
              </a:rPr>
              <a:t> </a:t>
            </a:r>
            <a:endParaRPr lang="ru-RU" sz="3200" dirty="0" smtClean="0">
              <a:solidFill>
                <a:srgbClr val="FF0000"/>
              </a:solidFill>
              <a:latin typeface="Franklin Gothic Book"/>
            </a:endParaRPr>
          </a:p>
          <a:p>
            <a:pPr algn="ctr"/>
            <a:r>
              <a:rPr lang="ru-RU" sz="3200" dirty="0" smtClean="0">
                <a:solidFill>
                  <a:srgbClr val="FF0000"/>
                </a:solidFill>
                <a:latin typeface="Franklin Gothic Book"/>
              </a:rPr>
              <a:t>Почему </a:t>
            </a:r>
            <a:r>
              <a:rPr lang="ru-RU" sz="3200" dirty="0">
                <a:solidFill>
                  <a:srgbClr val="FF0000"/>
                </a:solidFill>
                <a:latin typeface="Franklin Gothic Book"/>
              </a:rPr>
              <a:t>так происходит? Каковы   причины</a:t>
            </a:r>
            <a:r>
              <a:rPr lang="ru-RU" sz="3200" dirty="0" smtClean="0">
                <a:solidFill>
                  <a:srgbClr val="FF0000"/>
                </a:solidFill>
                <a:latin typeface="Franklin Gothic Book"/>
              </a:rPr>
              <a:t>?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717032"/>
            <a:ext cx="1512168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527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pPr algn="ctr"/>
            <a:r>
              <a:rPr lang="ru-RU" sz="3600" cap="all" dirty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</a:rPr>
              <a:t>ПриЧИНЫ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342900" lvl="0" indent="-342900">
              <a:spcBef>
                <a:spcPct val="20000"/>
              </a:spcBef>
              <a:buClr>
                <a:srgbClr val="F0A22E"/>
              </a:buClr>
              <a:buFont typeface="Wingdings 2"/>
              <a:buChar char=""/>
            </a:pPr>
            <a:r>
              <a:rPr lang="ru-RU" sz="3000" dirty="0">
                <a:solidFill>
                  <a:srgbClr val="4E3B30"/>
                </a:solidFill>
                <a:latin typeface="Franklin Gothic Book"/>
              </a:rPr>
              <a:t>Плохо поставлена </a:t>
            </a:r>
            <a:r>
              <a:rPr lang="ru-RU" sz="3000" dirty="0">
                <a:solidFill>
                  <a:srgbClr val="4E3B30"/>
                </a:solidFill>
                <a:latin typeface="Franklin Gothic Book"/>
              </a:rPr>
              <a:t>профориентационная</a:t>
            </a:r>
            <a:r>
              <a:rPr lang="ru-RU" sz="3000" dirty="0">
                <a:solidFill>
                  <a:srgbClr val="4E3B30"/>
                </a:solidFill>
                <a:latin typeface="Franklin Gothic Book"/>
              </a:rPr>
              <a:t> работа;</a:t>
            </a:r>
          </a:p>
          <a:p>
            <a:pPr marL="342900" lvl="0" indent="-342900">
              <a:spcBef>
                <a:spcPct val="20000"/>
              </a:spcBef>
              <a:buClr>
                <a:srgbClr val="F0A22E"/>
              </a:buClr>
              <a:buFont typeface="Wingdings 2"/>
              <a:buChar char=""/>
            </a:pPr>
            <a:r>
              <a:rPr lang="ru-RU" sz="3000" dirty="0">
                <a:solidFill>
                  <a:srgbClr val="4E3B30"/>
                </a:solidFill>
                <a:latin typeface="Franklin Gothic Book"/>
              </a:rPr>
              <a:t>Не проводятся беседы о современных профессиях;</a:t>
            </a:r>
          </a:p>
          <a:p>
            <a:pPr marL="342900" lvl="0" indent="-342900">
              <a:spcBef>
                <a:spcPct val="20000"/>
              </a:spcBef>
              <a:buClr>
                <a:srgbClr val="F0A22E"/>
              </a:buClr>
              <a:buFont typeface="Wingdings 2"/>
              <a:buChar char=""/>
            </a:pPr>
            <a:r>
              <a:rPr lang="ru-RU" sz="3000" dirty="0">
                <a:solidFill>
                  <a:srgbClr val="4E3B30"/>
                </a:solidFill>
                <a:latin typeface="Franklin Gothic Book"/>
              </a:rPr>
              <a:t>Не организуются встречи с интересными людьми;</a:t>
            </a:r>
          </a:p>
          <a:p>
            <a:pPr marL="342900" lvl="0" indent="-342900">
              <a:spcBef>
                <a:spcPct val="20000"/>
              </a:spcBef>
              <a:buClr>
                <a:srgbClr val="F0A22E"/>
              </a:buClr>
              <a:buFont typeface="Wingdings 2"/>
              <a:buChar char=""/>
            </a:pPr>
            <a:r>
              <a:rPr lang="ru-RU" sz="3000" dirty="0">
                <a:solidFill>
                  <a:srgbClr val="4E3B30"/>
                </a:solidFill>
                <a:latin typeface="Franklin Gothic Book"/>
              </a:rPr>
              <a:t>Не организуются посещения дней открытых дверей в средних и высших учебных заведений;</a:t>
            </a:r>
          </a:p>
          <a:p>
            <a:pPr marL="342900" lvl="0" indent="-342900">
              <a:spcBef>
                <a:spcPct val="20000"/>
              </a:spcBef>
              <a:buClr>
                <a:srgbClr val="F0A22E"/>
              </a:buClr>
              <a:buFont typeface="Wingdings 2"/>
              <a:buChar char=""/>
            </a:pPr>
            <a:r>
              <a:rPr lang="ru-RU" sz="3000" dirty="0">
                <a:solidFill>
                  <a:srgbClr val="4E3B30"/>
                </a:solidFill>
                <a:latin typeface="Franklin Gothic Book"/>
              </a:rPr>
              <a:t>Нет кружков и факультативов.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714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168</TotalTime>
  <Words>1717</Words>
  <Application>Microsoft Office PowerPoint</Application>
  <PresentationFormat>Экран (4:3)</PresentationFormat>
  <Paragraphs>209</Paragraphs>
  <Slides>39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0" baseType="lpstr">
      <vt:lpstr>Эркер</vt:lpstr>
      <vt:lpstr>Профильное обучение как одно из проявлений личностно ориентированной гуманистической направленности образования   Лекция 1  к.пед.н., доцент Корзун Оксана Олеговна  </vt:lpstr>
      <vt:lpstr>План лекции: </vt:lpstr>
      <vt:lpstr>1. К проблеме профильного обучения иностранным языкам  </vt:lpstr>
      <vt:lpstr>Постановка проблемы:</vt:lpstr>
      <vt:lpstr>2. психолого-педагогические условия обучения ИЯ на старшей ступени полной средней школы</vt:lpstr>
      <vt:lpstr>Презентация PowerPoint</vt:lpstr>
      <vt:lpstr>На практике</vt:lpstr>
      <vt:lpstr>          Вопросы для обсуждения</vt:lpstr>
      <vt:lpstr>ПриЧИНЫ</vt:lpstr>
      <vt:lpstr>МЕСТО ИНОСТРАННОГО ЯЗЫКА</vt:lpstr>
      <vt:lpstr>  Причины введения профильного обучения на старшей ступени </vt:lpstr>
      <vt:lpstr>ЛИЧНОСТНО ориентированный подход</vt:lpstr>
      <vt:lpstr>Новая парадигма образования</vt:lpstr>
      <vt:lpstr>Презентация PowerPoint</vt:lpstr>
      <vt:lpstr>Презентация PowerPoint</vt:lpstr>
      <vt:lpstr>Функции старшей ступени обучения (ИЯ):</vt:lpstr>
      <vt:lpstr>Основные важные направления модернизации: </vt:lpstr>
      <vt:lpstr>Нормативные документы, регламентирующие организацию профильного обучения: </vt:lpstr>
      <vt:lpstr>Двухуровневая система подготовки школьников: </vt:lpstr>
      <vt:lpstr>3. Основные характеристики профильного обучения</vt:lpstr>
      <vt:lpstr>Структура и содержание профильного обучения: </vt:lpstr>
      <vt:lpstr>Типы учебных курсов:</vt:lpstr>
      <vt:lpstr>Типы учебных курсов:</vt:lpstr>
      <vt:lpstr>Типы учебных курсов:</vt:lpstr>
      <vt:lpstr>Перечень профилей: </vt:lpstr>
      <vt:lpstr>От чего зависит выбор профиля? </vt:lpstr>
      <vt:lpstr>Филологический профиль: </vt:lpstr>
      <vt:lpstr>Цели профильного обучения ИЯ:</vt:lpstr>
      <vt:lpstr>Цели профильного обучения ИЯ (лингвистический профиль):</vt:lpstr>
      <vt:lpstr>Цели профильного обучения ИЯ (неязыковой профиль):</vt:lpstr>
      <vt:lpstr>Содержание профильного курса:</vt:lpstr>
      <vt:lpstr>Принципы профильного обучения ИЯ: </vt:lpstr>
      <vt:lpstr>Принципы профильного обучения ИЯ: </vt:lpstr>
      <vt:lpstr>Формы организации профильного обучения ИЯ:</vt:lpstr>
      <vt:lpstr>Формы организации профильного обучения ИЯ:</vt:lpstr>
      <vt:lpstr>Основные приёмы и технологии профильного обучения:</vt:lpstr>
      <vt:lpstr>Учебно-методическое обеспечение профильного обучения: </vt:lpstr>
      <vt:lpstr>Основные приёмы и технологии профильного обучения: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Профильное обучение иностранным языкам на старшей ступени общеобразовательной школы </dc:title>
  <dc:creator>admin</dc:creator>
  <cp:lastModifiedBy>Даша</cp:lastModifiedBy>
  <cp:revision>52</cp:revision>
  <dcterms:created xsi:type="dcterms:W3CDTF">2012-03-25T15:22:37Z</dcterms:created>
  <dcterms:modified xsi:type="dcterms:W3CDTF">2018-02-15T10:44:33Z</dcterms:modified>
</cp:coreProperties>
</file>