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  <p:sldId id="272" r:id="rId17"/>
    <p:sldId id="275" r:id="rId18"/>
    <p:sldId id="276" r:id="rId19"/>
    <p:sldId id="273" r:id="rId20"/>
    <p:sldId id="274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6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A1FE5-9129-488C-A4C5-8CA832B00FE9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74F0D-F8FF-4B64-8821-AE5650B09E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52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EE4B0-E8E9-4ECE-9813-9E7F63108F2B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D45D-8EDB-447B-A83E-69C7CB760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96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kyeng.ru/" TargetMode="External"/><Relationship Id="rId2" Type="http://schemas.openxmlformats.org/officeDocument/2006/relationships/hyperlink" Target="https://www.if24.ru/educa-akademicheskij-it-starta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.ru/" TargetMode="External"/><Relationship Id="rId5" Type="http://schemas.openxmlformats.org/officeDocument/2006/relationships/hyperlink" Target="http://www.easyten.ru/en" TargetMode="External"/><Relationship Id="rId4" Type="http://schemas.openxmlformats.org/officeDocument/2006/relationships/hyperlink" Target="https://lingualeo.com/r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si.ru/projects/11236/" TargetMode="External"/><Relationship Id="rId2" Type="http://schemas.openxmlformats.org/officeDocument/2006/relationships/hyperlink" Target="http://uchenik2030.educom.ru/konkursnye-raboty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876"/>
            <a:ext cx="8415342" cy="19192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ИКТ и инновационные технологии обучения 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Лекция–презентация № 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633" t="26620" r="23199" b="33714"/>
          <a:stretch>
            <a:fillRect/>
          </a:stretch>
        </p:blipFill>
        <p:spPr bwMode="auto">
          <a:xfrm>
            <a:off x="115487" y="1571612"/>
            <a:ext cx="885222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658128" cy="93027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Язык поколений – http://www.lingualink-g.com/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38" t="6591" r="621" b="4772"/>
          <a:stretch>
            <a:fillRect/>
          </a:stretch>
        </p:blipFill>
        <p:spPr bwMode="auto">
          <a:xfrm>
            <a:off x="285720" y="2285992"/>
            <a:ext cx="85725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315200" cy="71596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https://www.i2istudy.com/en/lp8/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126" r="1834" b="7431"/>
          <a:stretch>
            <a:fillRect/>
          </a:stretch>
        </p:blipFill>
        <p:spPr bwMode="auto">
          <a:xfrm>
            <a:off x="138830" y="1823981"/>
            <a:ext cx="8576574" cy="42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315200" cy="71596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https://edrid.ru/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787" r="2148" b="3935"/>
          <a:stretch>
            <a:fillRect/>
          </a:stretch>
        </p:blipFill>
        <p:spPr bwMode="auto">
          <a:xfrm>
            <a:off x="357159" y="1925366"/>
            <a:ext cx="8678888" cy="45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315200" cy="715962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https://edrid.ru/rid/217.015.ee94.html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787" r="1172" b="3935"/>
          <a:stretch>
            <a:fillRect/>
          </a:stretch>
        </p:blipFill>
        <p:spPr bwMode="auto">
          <a:xfrm>
            <a:off x="0" y="1714488"/>
            <a:ext cx="8988520" cy="461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/>
          <p:cNvPicPr>
            <a:picLocks/>
          </p:cNvPicPr>
          <p:nvPr/>
        </p:nvPicPr>
        <p:blipFill>
          <a:blip r:embed="rId2" cstate="print"/>
          <a:srcRect l="54811" t="10098" r="17131" b="5863"/>
          <a:stretch>
            <a:fillRect/>
          </a:stretch>
        </p:blipFill>
        <p:spPr bwMode="auto">
          <a:xfrm>
            <a:off x="1643042" y="133328"/>
            <a:ext cx="5348326" cy="672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1153726"/>
              </p:ext>
            </p:extLst>
          </p:nvPr>
        </p:nvGraphicFramePr>
        <p:xfrm>
          <a:off x="0" y="1214425"/>
          <a:ext cx="9144000" cy="56435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71800"/>
                <a:gridCol w="6172200"/>
              </a:tblGrid>
              <a:tr h="55510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Стартап</a:t>
                      </a:r>
                      <a:r>
                        <a:rPr lang="ru-RU" dirty="0" smtClean="0"/>
                        <a:t>: 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Стартап</a:t>
                      </a:r>
                      <a:r>
                        <a:rPr lang="ru-RU" dirty="0" smtClean="0"/>
                        <a:t>: описание</a:t>
                      </a:r>
                      <a:endParaRPr lang="ru-RU" dirty="0"/>
                    </a:p>
                  </a:txBody>
                  <a:tcPr/>
                </a:tc>
              </a:tr>
              <a:tr h="1017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BetterLesson</a:t>
                      </a:r>
                      <a:endParaRPr lang="en-US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7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Лекториум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Piazza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7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Tech</a:t>
                      </a:r>
                      <a:r>
                        <a:rPr lang="ru-RU" b="1" dirty="0" smtClean="0"/>
                        <a:t>(</a:t>
                      </a:r>
                      <a:r>
                        <a:rPr lang="en-US" b="1" dirty="0" err="1" smtClean="0"/>
                        <a:t>nology</a:t>
                      </a:r>
                      <a:r>
                        <a:rPr lang="ru-RU" b="1" dirty="0" smtClean="0"/>
                        <a:t>)</a:t>
                      </a:r>
                      <a:r>
                        <a:rPr lang="en-US" b="1" dirty="0" smtClean="0"/>
                        <a:t> Will Save Us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Mehackit</a:t>
                      </a:r>
                      <a:endParaRPr lang="en-US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1713" t="10828" r="32317" b="4459"/>
          <a:stretch>
            <a:fillRect/>
          </a:stretch>
        </p:blipFill>
        <p:spPr bwMode="auto">
          <a:xfrm>
            <a:off x="857224" y="1"/>
            <a:ext cx="72152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86380" y="14285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https://www.if24.ru/educa-akademicheskij-it-startap/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https://skyeng.ru/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https://lingualeo.com/ru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http://www.easyten.ru/en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https://educa.ru/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Причины провалов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стартапов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29642" cy="5145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слабое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воплощение,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недальновидность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поверхностное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изучение рынка и потребителей,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отсутствие связей,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некомпетентность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своих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создателей = отсутствие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системы планирования, нехватка опыта финансового и бухгалтерского учета, расчета цен и уклонение от уплаты налогов.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неумение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работать с кредитами и займами,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потребности в продукте,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ошибка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потенциальными потребителями.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слабо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сплоченный коллектив,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незнание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основ бизнеса,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неумелый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маркетинг,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недостаток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инвестиций.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15370" cy="462916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Инновации в обучении ИЯ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Инновации и ИКТ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стартапы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связанные с ИКТ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стапртапа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 обучению ИЯ с применением ИКТ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Проф. Тарева Е.Г.</a:t>
            </a:r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55178" t="9121" r="17131" b="3257"/>
          <a:stretch>
            <a:fillRect/>
          </a:stretch>
        </p:blipFill>
        <p:spPr bwMode="auto">
          <a:xfrm>
            <a:off x="2071670" y="500042"/>
            <a:ext cx="46434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Инновации в обучении 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501122" cy="484347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Тенденции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решений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«гибридной» педагогики;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Многопользовательские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–курсы (МООК);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Университеты для миллиардов;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несистемного (неформального)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информального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образования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Инновации в обучении 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501122" cy="484347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Тенденции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Смена образа мышления и сознания подрастающего поколения;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прагматических и потребительских ценностных установок молодежи;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Углубление степени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интровертированности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обучающихся;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Прагматическому поколению – прагматический язык!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Инновации в обучении 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501122" cy="484347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Требуется: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практик погружения обучающихся в реально существующий контекст жизнедеятельности;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большей степени овладение деятельностью, чем освоение знаний;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Опора на познавательную и образовательную активность обучающихся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858280" cy="7159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Инновации в обучении ИЯ и ИКТ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929718" cy="4843474"/>
          </a:xfrm>
        </p:spPr>
        <p:txBody>
          <a:bodyPr/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обучение по принципу DIY (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Yourself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технологии дистанционного образования с широким использованием Интернета (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E-learning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экранные технологии;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технологии виртуализации образования через открытые университеты;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технологии цифрового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технологии коллективных обучающих игр;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технологии мобильного образования / обучения;</a:t>
            </a:r>
          </a:p>
          <a:p>
            <a:pPr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858280" cy="7159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Инновации в обучении ИЯ и ИКТ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929718" cy="4843474"/>
          </a:xfrm>
        </p:spPr>
        <p:txBody>
          <a:bodyPr/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технология «все в Сеть»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технология «умная среда»;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технология «точка бога;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когнитивные технологии.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501122" cy="142876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Образовательные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стартапы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в области обучения ИЯ с применением ИКТ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8429684" cy="4486284"/>
          </a:xfrm>
        </p:spPr>
        <p:txBody>
          <a:bodyPr/>
          <a:lstStyle/>
          <a:p>
            <a:r>
              <a:rPr lang="ru-RU" dirty="0" smtClean="0"/>
              <a:t>http://kivo.hse.ru/</a:t>
            </a:r>
          </a:p>
          <a:p>
            <a:r>
              <a:rPr lang="ru-RU" u="sng" dirty="0" smtClean="0">
                <a:hlinkClick r:id="rId2"/>
              </a:rPr>
              <a:t>http://uchenik2030.educom.ru/konkursnye-raboty.html</a:t>
            </a:r>
            <a:r>
              <a:rPr lang="ru-RU" dirty="0" smtClean="0"/>
              <a:t> - конкурс проектов</a:t>
            </a:r>
          </a:p>
          <a:p>
            <a:r>
              <a:rPr lang="ru-RU" u="sng" dirty="0" smtClean="0">
                <a:hlinkClick r:id="rId3"/>
              </a:rPr>
              <a:t>http://asi.ru/projects/11236/</a:t>
            </a:r>
            <a:r>
              <a:rPr lang="ru-RU" dirty="0" smtClean="0"/>
              <a:t>  Конкурс инноваций в образовании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asi.ru/projects/14184/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523" r="1172" b="21296"/>
          <a:stretch>
            <a:fillRect/>
          </a:stretch>
        </p:blipFill>
        <p:spPr bwMode="auto">
          <a:xfrm>
            <a:off x="142844" y="2357430"/>
            <a:ext cx="8896964" cy="360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777777"/>
      </a:dk1>
      <a:lt1>
        <a:srgbClr val="FFFFFF"/>
      </a:lt1>
      <a:dk2>
        <a:srgbClr val="777777"/>
      </a:dk2>
      <a:lt2>
        <a:srgbClr val="0A8B90"/>
      </a:lt2>
      <a:accent1>
        <a:srgbClr val="07ADB0"/>
      </a:accent1>
      <a:accent2>
        <a:srgbClr val="04C6C0"/>
      </a:accent2>
      <a:accent3>
        <a:srgbClr val="FFFFFF"/>
      </a:accent3>
      <a:accent4>
        <a:srgbClr val="656565"/>
      </a:accent4>
      <a:accent5>
        <a:srgbClr val="AAD3D4"/>
      </a:accent5>
      <a:accent6>
        <a:srgbClr val="03B3AE"/>
      </a:accent6>
      <a:hlink>
        <a:srgbClr val="10D8CE"/>
      </a:hlink>
      <a:folHlink>
        <a:srgbClr val="CFCFC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powerpoint-template-1</Template>
  <TotalTime>189</TotalTime>
  <Words>361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powerpoint-template-24</vt:lpstr>
      <vt:lpstr>ИКТ и инновационные технологии обучения ИЯ</vt:lpstr>
      <vt:lpstr>ПЛАН</vt:lpstr>
      <vt:lpstr>Инновации в обучении ИЯ</vt:lpstr>
      <vt:lpstr>Инновации в обучении ИЯ</vt:lpstr>
      <vt:lpstr>Инновации в обучении ИЯ</vt:lpstr>
      <vt:lpstr>Инновации в обучении ИЯ и ИКТ</vt:lpstr>
      <vt:lpstr>Инновации в обучении ИЯ и ИКТ</vt:lpstr>
      <vt:lpstr>Образовательные стартапы в области обучения ИЯ с применением ИКТ</vt:lpstr>
      <vt:lpstr>asi.ru/projects/14184/</vt:lpstr>
      <vt:lpstr>Слайд 10</vt:lpstr>
      <vt:lpstr>Язык поколений – http://www.lingualink-g.com/</vt:lpstr>
      <vt:lpstr>https://www.i2istudy.com/en/lp8/</vt:lpstr>
      <vt:lpstr>https://edrid.ru/</vt:lpstr>
      <vt:lpstr>https://edrid.ru/rid/217.015.ee94.html</vt:lpstr>
      <vt:lpstr>Слайд 15</vt:lpstr>
      <vt:lpstr>Слайд 16</vt:lpstr>
      <vt:lpstr>Слайд 17</vt:lpstr>
      <vt:lpstr>Слайд 18</vt:lpstr>
      <vt:lpstr>Причины провалов стартапов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и инновационные технологии обучения ИЯ</dc:title>
  <dc:creator>Елена Тарева</dc:creator>
  <cp:lastModifiedBy>Acer</cp:lastModifiedBy>
  <cp:revision>22</cp:revision>
  <cp:lastPrinted>2018-03-01T12:33:59Z</cp:lastPrinted>
  <dcterms:created xsi:type="dcterms:W3CDTF">2018-02-28T17:21:18Z</dcterms:created>
  <dcterms:modified xsi:type="dcterms:W3CDTF">2018-03-09T07:29:13Z</dcterms:modified>
</cp:coreProperties>
</file>