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1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288" r:id="rId10"/>
    <p:sldId id="297" r:id="rId11"/>
    <p:sldId id="298" r:id="rId12"/>
    <p:sldId id="293" r:id="rId13"/>
    <p:sldId id="294" r:id="rId14"/>
    <p:sldId id="295" r:id="rId15"/>
    <p:sldId id="296" r:id="rId16"/>
    <p:sldId id="300" r:id="rId17"/>
    <p:sldId id="301" r:id="rId18"/>
    <p:sldId id="302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01B4E1-C519-4AE6-BF59-44B2282B5B5F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F156CB-3CC3-4177-9E55-D7A1E3103217}">
      <dgm:prSet phldrT="[Текст]" custT="1"/>
      <dgm:spPr/>
      <dgm:t>
        <a:bodyPr/>
        <a:lstStyle/>
        <a:p>
          <a:r>
            <a:rPr lang="ru-RU" sz="1200" b="1" i="1" dirty="0"/>
            <a:t>Первичная отработка навыка</a:t>
          </a:r>
        </a:p>
        <a:p>
          <a:r>
            <a:rPr lang="ru-RU" sz="1200" i="1" dirty="0">
              <a:latin typeface="Times New Roman" panose="02020603050405020304" pitchFamily="18" charset="0"/>
              <a:cs typeface="Times New Roman" panose="02020603050405020304" pitchFamily="18" charset="0"/>
            </a:rPr>
            <a:t>► </a:t>
          </a:r>
          <a:r>
            <a:rPr lang="ru-RU" sz="1200" dirty="0"/>
            <a:t>простые нераспространенные предложения</a:t>
          </a:r>
        </a:p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► </a:t>
          </a:r>
          <a:r>
            <a:rPr lang="ru-RU" sz="1200" dirty="0"/>
            <a:t>внимание на отработке одной трудности</a:t>
          </a:r>
        </a:p>
        <a:p>
          <a:r>
            <a:rPr lang="ru-RU" sz="1200" i="1" dirty="0">
              <a:latin typeface="Times New Roman" panose="02020603050405020304" pitchFamily="18" charset="0"/>
              <a:cs typeface="Times New Roman" panose="02020603050405020304" pitchFamily="18" charset="0"/>
            </a:rPr>
            <a:t>►</a:t>
          </a:r>
          <a:r>
            <a:rPr lang="ru-RU" sz="1200" i="1" dirty="0">
              <a:latin typeface="Trebuchet MS" panose="020B0603020202020204" pitchFamily="34" charset="0"/>
            </a:rPr>
            <a:t> </a:t>
          </a:r>
          <a:r>
            <a:rPr lang="ru-RU" sz="1200" u="sng" dirty="0"/>
            <a:t>отклонения от правила не допускаются!</a:t>
          </a:r>
          <a:endParaRPr lang="ru-RU" sz="1200" dirty="0"/>
        </a:p>
      </dgm:t>
    </dgm:pt>
    <dgm:pt modelId="{A22E790A-FAE2-4373-949B-6B29E9F96798}" type="parTrans" cxnId="{93B85546-4158-4898-BE88-DD727510D30C}">
      <dgm:prSet/>
      <dgm:spPr/>
      <dgm:t>
        <a:bodyPr/>
        <a:lstStyle/>
        <a:p>
          <a:endParaRPr lang="ru-RU"/>
        </a:p>
      </dgm:t>
    </dgm:pt>
    <dgm:pt modelId="{3045F1BA-C0FA-4099-837B-9F349CBB3587}" type="sibTrans" cxnId="{93B85546-4158-4898-BE88-DD727510D30C}">
      <dgm:prSet/>
      <dgm:spPr/>
      <dgm:t>
        <a:bodyPr/>
        <a:lstStyle/>
        <a:p>
          <a:endParaRPr lang="ru-RU"/>
        </a:p>
      </dgm:t>
    </dgm:pt>
    <dgm:pt modelId="{7B980B00-E38E-4D92-A91D-58EE3467C15C}">
      <dgm:prSet phldrT="[Текст]" custT="1"/>
      <dgm:spPr/>
      <dgm:t>
        <a:bodyPr/>
        <a:lstStyle/>
        <a:p>
          <a:r>
            <a:rPr lang="ru-RU" sz="1200" b="1" i="1" dirty="0"/>
            <a:t>Формирование способности адаптироваться к новым условиям деятельности</a:t>
          </a:r>
        </a:p>
        <a:p>
          <a:r>
            <a:rPr lang="ru-RU" sz="1200" i="1" dirty="0">
              <a:latin typeface="Times New Roman" panose="02020603050405020304" pitchFamily="18" charset="0"/>
              <a:cs typeface="Times New Roman" panose="02020603050405020304" pitchFamily="18" charset="0"/>
            </a:rPr>
            <a:t>► </a:t>
          </a:r>
          <a:r>
            <a:rPr lang="ru-RU" sz="1200" dirty="0"/>
            <a:t>полные распространенные предложения</a:t>
          </a:r>
          <a:r>
            <a:rPr lang="en-US" sz="1200" dirty="0"/>
            <a:t>; c</a:t>
          </a:r>
          <a:r>
            <a:rPr lang="ru-RU" sz="1200" dirty="0"/>
            <a:t>сложносочинённые и сложноподчинённые предложения </a:t>
          </a:r>
        </a:p>
        <a:p>
          <a:r>
            <a:rPr lang="ru-RU" sz="1200" i="1" dirty="0">
              <a:latin typeface="Times New Roman" panose="02020603050405020304" pitchFamily="18" charset="0"/>
              <a:cs typeface="Times New Roman" panose="02020603050405020304" pitchFamily="18" charset="0"/>
            </a:rPr>
            <a:t>►</a:t>
          </a:r>
          <a:r>
            <a:rPr lang="ru-RU" sz="1200" i="1" dirty="0">
              <a:latin typeface="Trebuchet MS" panose="020B0603020202020204" pitchFamily="34" charset="0"/>
            </a:rPr>
            <a:t> </a:t>
          </a:r>
          <a:r>
            <a:rPr lang="ru-RU" sz="1200" u="sng" dirty="0"/>
            <a:t>отклонения от правила не допускаются!</a:t>
          </a:r>
          <a:endParaRPr lang="ru-RU" sz="1200" i="1" dirty="0"/>
        </a:p>
        <a:p>
          <a:r>
            <a:rPr lang="ru-RU" sz="1200" i="0" dirty="0">
              <a:latin typeface="Times New Roman" panose="02020603050405020304" pitchFamily="18" charset="0"/>
              <a:cs typeface="Times New Roman" panose="02020603050405020304" pitchFamily="18" charset="0"/>
            </a:rPr>
            <a:t>►</a:t>
          </a:r>
          <a:r>
            <a:rPr lang="ru-RU" sz="1200" i="0" dirty="0">
              <a:latin typeface="Trebuchet MS" panose="020B0603020202020204" pitchFamily="34" charset="0"/>
            </a:rPr>
            <a:t> </a:t>
          </a:r>
          <a:r>
            <a:rPr lang="ru-RU" sz="1200" i="0" dirty="0"/>
            <a:t>возможна вариативность </a:t>
          </a:r>
          <a:r>
            <a:rPr lang="ru-RU" sz="1200" dirty="0"/>
            <a:t>при переводе других элементов текста</a:t>
          </a:r>
        </a:p>
      </dgm:t>
    </dgm:pt>
    <dgm:pt modelId="{C7E6E83F-E40F-4166-B8C4-2F41CD4976C0}" type="parTrans" cxnId="{8E6CE0AB-F2B8-4FBE-83E0-B316BC82995F}">
      <dgm:prSet/>
      <dgm:spPr/>
      <dgm:t>
        <a:bodyPr/>
        <a:lstStyle/>
        <a:p>
          <a:endParaRPr lang="ru-RU"/>
        </a:p>
      </dgm:t>
    </dgm:pt>
    <dgm:pt modelId="{6CF9CE88-5B8D-403B-8110-3CDD70C06FEA}" type="sibTrans" cxnId="{8E6CE0AB-F2B8-4FBE-83E0-B316BC82995F}">
      <dgm:prSet/>
      <dgm:spPr/>
      <dgm:t>
        <a:bodyPr/>
        <a:lstStyle/>
        <a:p>
          <a:endParaRPr lang="ru-RU"/>
        </a:p>
      </dgm:t>
    </dgm:pt>
    <dgm:pt modelId="{A0947FE4-CD8F-4E17-8717-E1454DB9072D}">
      <dgm:prSet phldrT="[Текст]" custT="1"/>
      <dgm:spPr/>
      <dgm:t>
        <a:bodyPr/>
        <a:lstStyle/>
        <a:p>
          <a:r>
            <a:rPr lang="ru-RU" sz="1200" b="1" i="1" dirty="0"/>
            <a:t>Контроль</a:t>
          </a:r>
        </a:p>
        <a:p>
          <a:r>
            <a:rPr lang="ru-RU" sz="900" i="1" dirty="0">
              <a:latin typeface="Times New Roman" panose="02020603050405020304" pitchFamily="18" charset="0"/>
              <a:cs typeface="Times New Roman" panose="02020603050405020304" pitchFamily="18" charset="0"/>
            </a:rPr>
            <a:t>► </a:t>
          </a:r>
          <a:r>
            <a:rPr lang="ru-RU" sz="1200" dirty="0"/>
            <a:t>текст, содержащий изученные на предшествующих этапах переводческие трудности</a:t>
          </a:r>
          <a:endParaRPr lang="ru-RU" sz="1200" i="1" dirty="0"/>
        </a:p>
        <a:p>
          <a:r>
            <a:rPr lang="ru-RU" sz="1200" i="1" dirty="0">
              <a:latin typeface="Times New Roman" panose="02020603050405020304" pitchFamily="18" charset="0"/>
              <a:cs typeface="Times New Roman" panose="02020603050405020304" pitchFamily="18" charset="0"/>
            </a:rPr>
            <a:t>►</a:t>
          </a:r>
          <a:r>
            <a:rPr lang="ru-RU" sz="1200" i="1" dirty="0">
              <a:latin typeface="Trebuchet MS" panose="020B0603020202020204" pitchFamily="34" charset="0"/>
            </a:rPr>
            <a:t> </a:t>
          </a:r>
          <a:r>
            <a:rPr lang="ru-RU" sz="1200" dirty="0"/>
            <a:t>на этапе </a:t>
          </a:r>
          <a:r>
            <a:rPr lang="ru-RU" sz="1200" dirty="0" err="1"/>
            <a:t>предпереводческого</a:t>
          </a:r>
          <a:r>
            <a:rPr lang="ru-RU" sz="1200" dirty="0"/>
            <a:t> анализа предлагается общая характеристика текста, описываются его лексико-грамматические особенности</a:t>
          </a:r>
          <a:endParaRPr lang="en-US" sz="1200" dirty="0"/>
        </a:p>
        <a:p>
          <a:r>
            <a:rPr lang="ru-RU" sz="1200" i="1" dirty="0">
              <a:latin typeface="Times New Roman" panose="02020603050405020304" pitchFamily="18" charset="0"/>
              <a:cs typeface="Times New Roman" panose="02020603050405020304" pitchFamily="18" charset="0"/>
            </a:rPr>
            <a:t>►</a:t>
          </a:r>
          <a:r>
            <a:rPr lang="en-US" sz="12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/>
            <a:t>комплексная проверка всех необходимых для проверки переводческих трудностей</a:t>
          </a:r>
        </a:p>
      </dgm:t>
    </dgm:pt>
    <dgm:pt modelId="{274B6A74-7CA2-4F7F-B1EB-005B362913EB}" type="parTrans" cxnId="{FC876F87-32C5-41FB-8BFF-5D84173CFCAD}">
      <dgm:prSet/>
      <dgm:spPr/>
      <dgm:t>
        <a:bodyPr/>
        <a:lstStyle/>
        <a:p>
          <a:endParaRPr lang="ru-RU"/>
        </a:p>
      </dgm:t>
    </dgm:pt>
    <dgm:pt modelId="{2B8B6B87-2866-41A4-A9B9-91B66D019B2A}" type="sibTrans" cxnId="{FC876F87-32C5-41FB-8BFF-5D84173CFCAD}">
      <dgm:prSet/>
      <dgm:spPr/>
      <dgm:t>
        <a:bodyPr/>
        <a:lstStyle/>
        <a:p>
          <a:endParaRPr lang="ru-RU"/>
        </a:p>
      </dgm:t>
    </dgm:pt>
    <dgm:pt modelId="{7DB0E0C1-5251-4A03-8D08-3A11023AC5AD}" type="pres">
      <dgm:prSet presAssocID="{A001B4E1-C519-4AE6-BF59-44B2282B5B5F}" presName="rootnode" presStyleCnt="0">
        <dgm:presLayoutVars>
          <dgm:chMax/>
          <dgm:chPref/>
          <dgm:dir/>
          <dgm:animLvl val="lvl"/>
        </dgm:presLayoutVars>
      </dgm:prSet>
      <dgm:spPr/>
    </dgm:pt>
    <dgm:pt modelId="{510A96FB-76F4-4919-8CB3-BC9E16CE9E33}" type="pres">
      <dgm:prSet presAssocID="{A5F156CB-3CC3-4177-9E55-D7A1E3103217}" presName="composite" presStyleCnt="0"/>
      <dgm:spPr/>
    </dgm:pt>
    <dgm:pt modelId="{C2461443-F1C7-4575-8B6E-28D8EEAE4BFE}" type="pres">
      <dgm:prSet presAssocID="{A5F156CB-3CC3-4177-9E55-D7A1E3103217}" presName="LShape" presStyleLbl="alignNode1" presStyleIdx="0" presStyleCnt="5"/>
      <dgm:spPr/>
    </dgm:pt>
    <dgm:pt modelId="{D5023DE8-8262-4820-B273-25B9C09EFFE5}" type="pres">
      <dgm:prSet presAssocID="{A5F156CB-3CC3-4177-9E55-D7A1E310321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11E673C-81EE-4975-9C93-5F69FBB2DBF1}" type="pres">
      <dgm:prSet presAssocID="{A5F156CB-3CC3-4177-9E55-D7A1E3103217}" presName="Triangle" presStyleLbl="alignNode1" presStyleIdx="1" presStyleCnt="5"/>
      <dgm:spPr/>
    </dgm:pt>
    <dgm:pt modelId="{C123B70C-9B4D-4461-8BD1-BFA0DE0329DB}" type="pres">
      <dgm:prSet presAssocID="{3045F1BA-C0FA-4099-837B-9F349CBB3587}" presName="sibTrans" presStyleCnt="0"/>
      <dgm:spPr/>
    </dgm:pt>
    <dgm:pt modelId="{5DB4B0E7-0CFD-433F-8FD1-FF64796E1E75}" type="pres">
      <dgm:prSet presAssocID="{3045F1BA-C0FA-4099-837B-9F349CBB3587}" presName="space" presStyleCnt="0"/>
      <dgm:spPr/>
    </dgm:pt>
    <dgm:pt modelId="{DB5A5CA7-CC5A-4A2D-B00A-5CAD61DC966D}" type="pres">
      <dgm:prSet presAssocID="{7B980B00-E38E-4D92-A91D-58EE3467C15C}" presName="composite" presStyleCnt="0"/>
      <dgm:spPr/>
    </dgm:pt>
    <dgm:pt modelId="{A27551B0-E8F4-46EF-8F6D-5E38928A5324}" type="pres">
      <dgm:prSet presAssocID="{7B980B00-E38E-4D92-A91D-58EE3467C15C}" presName="LShape" presStyleLbl="alignNode1" presStyleIdx="2" presStyleCnt="5"/>
      <dgm:spPr/>
    </dgm:pt>
    <dgm:pt modelId="{80D8CB97-1EA1-4C37-B220-74006C8175E2}" type="pres">
      <dgm:prSet presAssocID="{7B980B00-E38E-4D92-A91D-58EE3467C15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7579F60-5EB4-49CD-997B-FEBCF22BC923}" type="pres">
      <dgm:prSet presAssocID="{7B980B00-E38E-4D92-A91D-58EE3467C15C}" presName="Triangle" presStyleLbl="alignNode1" presStyleIdx="3" presStyleCnt="5"/>
      <dgm:spPr/>
    </dgm:pt>
    <dgm:pt modelId="{6BAC9B12-2C96-4971-8784-1161CC8B8194}" type="pres">
      <dgm:prSet presAssocID="{6CF9CE88-5B8D-403B-8110-3CDD70C06FEA}" presName="sibTrans" presStyleCnt="0"/>
      <dgm:spPr/>
    </dgm:pt>
    <dgm:pt modelId="{C95FF293-76BB-44FA-9263-BE2FB309D7D0}" type="pres">
      <dgm:prSet presAssocID="{6CF9CE88-5B8D-403B-8110-3CDD70C06FEA}" presName="space" presStyleCnt="0"/>
      <dgm:spPr/>
    </dgm:pt>
    <dgm:pt modelId="{994D966F-BA28-4685-BE01-8D0E7966313D}" type="pres">
      <dgm:prSet presAssocID="{A0947FE4-CD8F-4E17-8717-E1454DB9072D}" presName="composite" presStyleCnt="0"/>
      <dgm:spPr/>
    </dgm:pt>
    <dgm:pt modelId="{F53667B6-E94D-4281-A147-DE6DE5A129AC}" type="pres">
      <dgm:prSet presAssocID="{A0947FE4-CD8F-4E17-8717-E1454DB9072D}" presName="LShape" presStyleLbl="alignNode1" presStyleIdx="4" presStyleCnt="5"/>
      <dgm:spPr/>
    </dgm:pt>
    <dgm:pt modelId="{914DBD77-2FBD-4CE3-87E4-1D3AC3BD4B4E}" type="pres">
      <dgm:prSet presAssocID="{A0947FE4-CD8F-4E17-8717-E1454DB9072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07CD144-17C1-4652-8D4C-6E262B146372}" type="presOf" srcId="{A0947FE4-CD8F-4E17-8717-E1454DB9072D}" destId="{914DBD77-2FBD-4CE3-87E4-1D3AC3BD4B4E}" srcOrd="0" destOrd="0" presId="urn:microsoft.com/office/officeart/2009/3/layout/StepUpProcess"/>
    <dgm:cxn modelId="{93B85546-4158-4898-BE88-DD727510D30C}" srcId="{A001B4E1-C519-4AE6-BF59-44B2282B5B5F}" destId="{A5F156CB-3CC3-4177-9E55-D7A1E3103217}" srcOrd="0" destOrd="0" parTransId="{A22E790A-FAE2-4373-949B-6B29E9F96798}" sibTransId="{3045F1BA-C0FA-4099-837B-9F349CBB3587}"/>
    <dgm:cxn modelId="{17ECC47D-1C2A-49A7-9D74-76F2A30191E3}" type="presOf" srcId="{A5F156CB-3CC3-4177-9E55-D7A1E3103217}" destId="{D5023DE8-8262-4820-B273-25B9C09EFFE5}" srcOrd="0" destOrd="0" presId="urn:microsoft.com/office/officeart/2009/3/layout/StepUpProcess"/>
    <dgm:cxn modelId="{FC876F87-32C5-41FB-8BFF-5D84173CFCAD}" srcId="{A001B4E1-C519-4AE6-BF59-44B2282B5B5F}" destId="{A0947FE4-CD8F-4E17-8717-E1454DB9072D}" srcOrd="2" destOrd="0" parTransId="{274B6A74-7CA2-4F7F-B1EB-005B362913EB}" sibTransId="{2B8B6B87-2866-41A4-A9B9-91B66D019B2A}"/>
    <dgm:cxn modelId="{8E6CE0AB-F2B8-4FBE-83E0-B316BC82995F}" srcId="{A001B4E1-C519-4AE6-BF59-44B2282B5B5F}" destId="{7B980B00-E38E-4D92-A91D-58EE3467C15C}" srcOrd="1" destOrd="0" parTransId="{C7E6E83F-E40F-4166-B8C4-2F41CD4976C0}" sibTransId="{6CF9CE88-5B8D-403B-8110-3CDD70C06FEA}"/>
    <dgm:cxn modelId="{834543AF-A1DB-4AE6-8651-EF08700AA69B}" type="presOf" srcId="{A001B4E1-C519-4AE6-BF59-44B2282B5B5F}" destId="{7DB0E0C1-5251-4A03-8D08-3A11023AC5AD}" srcOrd="0" destOrd="0" presId="urn:microsoft.com/office/officeart/2009/3/layout/StepUpProcess"/>
    <dgm:cxn modelId="{7766EFEA-11FD-4F63-906A-D6CACEC34862}" type="presOf" srcId="{7B980B00-E38E-4D92-A91D-58EE3467C15C}" destId="{80D8CB97-1EA1-4C37-B220-74006C8175E2}" srcOrd="0" destOrd="0" presId="urn:microsoft.com/office/officeart/2009/3/layout/StepUpProcess"/>
    <dgm:cxn modelId="{C1E05A42-D848-45D3-A4F6-953390CB8AA1}" type="presParOf" srcId="{7DB0E0C1-5251-4A03-8D08-3A11023AC5AD}" destId="{510A96FB-76F4-4919-8CB3-BC9E16CE9E33}" srcOrd="0" destOrd="0" presId="urn:microsoft.com/office/officeart/2009/3/layout/StepUpProcess"/>
    <dgm:cxn modelId="{8D8E2C62-A9EE-4AF5-8A11-3C965523E262}" type="presParOf" srcId="{510A96FB-76F4-4919-8CB3-BC9E16CE9E33}" destId="{C2461443-F1C7-4575-8B6E-28D8EEAE4BFE}" srcOrd="0" destOrd="0" presId="urn:microsoft.com/office/officeart/2009/3/layout/StepUpProcess"/>
    <dgm:cxn modelId="{3DD40922-AC13-4A5C-ADF5-E59B7D4FCD50}" type="presParOf" srcId="{510A96FB-76F4-4919-8CB3-BC9E16CE9E33}" destId="{D5023DE8-8262-4820-B273-25B9C09EFFE5}" srcOrd="1" destOrd="0" presId="urn:microsoft.com/office/officeart/2009/3/layout/StepUpProcess"/>
    <dgm:cxn modelId="{D6DD4781-428E-4A99-82E3-5D8382AF3B8C}" type="presParOf" srcId="{510A96FB-76F4-4919-8CB3-BC9E16CE9E33}" destId="{C11E673C-81EE-4975-9C93-5F69FBB2DBF1}" srcOrd="2" destOrd="0" presId="urn:microsoft.com/office/officeart/2009/3/layout/StepUpProcess"/>
    <dgm:cxn modelId="{47B35FFB-A7C4-40FB-AAC3-04A73925ADDC}" type="presParOf" srcId="{7DB0E0C1-5251-4A03-8D08-3A11023AC5AD}" destId="{C123B70C-9B4D-4461-8BD1-BFA0DE0329DB}" srcOrd="1" destOrd="0" presId="urn:microsoft.com/office/officeart/2009/3/layout/StepUpProcess"/>
    <dgm:cxn modelId="{D49394D4-549F-4038-97F2-9871FD509C1A}" type="presParOf" srcId="{C123B70C-9B4D-4461-8BD1-BFA0DE0329DB}" destId="{5DB4B0E7-0CFD-433F-8FD1-FF64796E1E75}" srcOrd="0" destOrd="0" presId="urn:microsoft.com/office/officeart/2009/3/layout/StepUpProcess"/>
    <dgm:cxn modelId="{BEA63ECC-6BD0-4EC0-BE05-7E9B50A263BE}" type="presParOf" srcId="{7DB0E0C1-5251-4A03-8D08-3A11023AC5AD}" destId="{DB5A5CA7-CC5A-4A2D-B00A-5CAD61DC966D}" srcOrd="2" destOrd="0" presId="urn:microsoft.com/office/officeart/2009/3/layout/StepUpProcess"/>
    <dgm:cxn modelId="{D7677FFC-3A42-4BDD-A45E-04C75047527A}" type="presParOf" srcId="{DB5A5CA7-CC5A-4A2D-B00A-5CAD61DC966D}" destId="{A27551B0-E8F4-46EF-8F6D-5E38928A5324}" srcOrd="0" destOrd="0" presId="urn:microsoft.com/office/officeart/2009/3/layout/StepUpProcess"/>
    <dgm:cxn modelId="{D5533942-4C04-49FE-A3B8-CDBA04969331}" type="presParOf" srcId="{DB5A5CA7-CC5A-4A2D-B00A-5CAD61DC966D}" destId="{80D8CB97-1EA1-4C37-B220-74006C8175E2}" srcOrd="1" destOrd="0" presId="urn:microsoft.com/office/officeart/2009/3/layout/StepUpProcess"/>
    <dgm:cxn modelId="{2755540F-644D-4547-8D64-D79A90AE3D80}" type="presParOf" srcId="{DB5A5CA7-CC5A-4A2D-B00A-5CAD61DC966D}" destId="{B7579F60-5EB4-49CD-997B-FEBCF22BC923}" srcOrd="2" destOrd="0" presId="urn:microsoft.com/office/officeart/2009/3/layout/StepUpProcess"/>
    <dgm:cxn modelId="{28152F8B-A213-47D1-988A-EDC85147B061}" type="presParOf" srcId="{7DB0E0C1-5251-4A03-8D08-3A11023AC5AD}" destId="{6BAC9B12-2C96-4971-8784-1161CC8B8194}" srcOrd="3" destOrd="0" presId="urn:microsoft.com/office/officeart/2009/3/layout/StepUpProcess"/>
    <dgm:cxn modelId="{2621F6FC-BDCE-410B-9A45-235013D2E088}" type="presParOf" srcId="{6BAC9B12-2C96-4971-8784-1161CC8B8194}" destId="{C95FF293-76BB-44FA-9263-BE2FB309D7D0}" srcOrd="0" destOrd="0" presId="urn:microsoft.com/office/officeart/2009/3/layout/StepUpProcess"/>
    <dgm:cxn modelId="{E265CE24-3672-4752-8C12-19699A13E76F}" type="presParOf" srcId="{7DB0E0C1-5251-4A03-8D08-3A11023AC5AD}" destId="{994D966F-BA28-4685-BE01-8D0E7966313D}" srcOrd="4" destOrd="0" presId="urn:microsoft.com/office/officeart/2009/3/layout/StepUpProcess"/>
    <dgm:cxn modelId="{7934871C-7767-40C1-8210-5BBD8101483F}" type="presParOf" srcId="{994D966F-BA28-4685-BE01-8D0E7966313D}" destId="{F53667B6-E94D-4281-A147-DE6DE5A129AC}" srcOrd="0" destOrd="0" presId="urn:microsoft.com/office/officeart/2009/3/layout/StepUpProcess"/>
    <dgm:cxn modelId="{90EE0043-EF66-4251-82D4-2895B3D837D7}" type="presParOf" srcId="{994D966F-BA28-4685-BE01-8D0E7966313D}" destId="{914DBD77-2FBD-4CE3-87E4-1D3AC3BD4B4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FD451-8D7D-43D9-921C-68E0656F0F8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A46C95-6686-4863-80F7-BA44D79679AE}">
      <dgm:prSet phldrT="[Текст]"/>
      <dgm:spPr/>
      <dgm:t>
        <a:bodyPr/>
        <a:lstStyle/>
        <a:p>
          <a:r>
            <a:rPr lang="en-US" dirty="0"/>
            <a:t>Europe is concerned about Russia’s current economic environment</a:t>
          </a:r>
          <a:endParaRPr lang="ru-RU" dirty="0"/>
        </a:p>
      </dgm:t>
    </dgm:pt>
    <dgm:pt modelId="{7350A20E-90DA-477C-8946-C51D819FEF35}" type="parTrans" cxnId="{718A511A-BB08-45FA-9CFB-A6F25CF6A2CD}">
      <dgm:prSet/>
      <dgm:spPr/>
      <dgm:t>
        <a:bodyPr/>
        <a:lstStyle/>
        <a:p>
          <a:endParaRPr lang="ru-RU"/>
        </a:p>
      </dgm:t>
    </dgm:pt>
    <dgm:pt modelId="{E2F8794B-71DD-4318-AB5A-DAB322F047BD}" type="sibTrans" cxnId="{718A511A-BB08-45FA-9CFB-A6F25CF6A2CD}">
      <dgm:prSet/>
      <dgm:spPr/>
      <dgm:t>
        <a:bodyPr/>
        <a:lstStyle/>
        <a:p>
          <a:endParaRPr lang="ru-RU"/>
        </a:p>
      </dgm:t>
    </dgm:pt>
    <dgm:pt modelId="{83990FBF-C44F-4648-8898-C679A8DCFF00}">
      <dgm:prSet phldrT="[Текст]"/>
      <dgm:spPr/>
      <dgm:t>
        <a:bodyPr/>
        <a:lstStyle/>
        <a:p>
          <a:r>
            <a:rPr lang="ru-RU" dirty="0"/>
            <a:t>В Европе обеспокоены экономической ситуацией в России</a:t>
          </a:r>
          <a:r>
            <a:rPr lang="en-US" dirty="0"/>
            <a:t> </a:t>
          </a:r>
          <a:endParaRPr lang="ru-RU" dirty="0"/>
        </a:p>
      </dgm:t>
    </dgm:pt>
    <dgm:pt modelId="{C55514C4-BCB0-4015-85AE-319F1FF3B847}" type="parTrans" cxnId="{722D6BFC-B367-4203-B476-00EBDFC5275F}">
      <dgm:prSet/>
      <dgm:spPr/>
      <dgm:t>
        <a:bodyPr/>
        <a:lstStyle/>
        <a:p>
          <a:endParaRPr lang="ru-RU"/>
        </a:p>
      </dgm:t>
    </dgm:pt>
    <dgm:pt modelId="{683363CD-403B-4468-9CF0-3889DF95B398}" type="sibTrans" cxnId="{722D6BFC-B367-4203-B476-00EBDFC5275F}">
      <dgm:prSet/>
      <dgm:spPr/>
      <dgm:t>
        <a:bodyPr/>
        <a:lstStyle/>
        <a:p>
          <a:endParaRPr lang="ru-RU"/>
        </a:p>
      </dgm:t>
    </dgm:pt>
    <dgm:pt modelId="{0148C61E-FCBC-4798-83DD-8741383E2E9C}" type="pres">
      <dgm:prSet presAssocID="{77AFD451-8D7D-43D9-921C-68E0656F0F87}" presName="Name0" presStyleCnt="0">
        <dgm:presLayoutVars>
          <dgm:dir/>
          <dgm:animLvl val="lvl"/>
          <dgm:resizeHandles val="exact"/>
        </dgm:presLayoutVars>
      </dgm:prSet>
      <dgm:spPr/>
    </dgm:pt>
    <dgm:pt modelId="{067C3E76-AE5F-4158-A8E0-E24DDB9C4E5F}" type="pres">
      <dgm:prSet presAssocID="{DEA46C95-6686-4863-80F7-BA44D79679AE}" presName="linNode" presStyleCnt="0"/>
      <dgm:spPr/>
    </dgm:pt>
    <dgm:pt modelId="{2EB4868E-A946-4A93-912C-4DCB39133546}" type="pres">
      <dgm:prSet presAssocID="{DEA46C95-6686-4863-80F7-BA44D79679AE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BD1D866-94A5-445C-89FF-B1A92CEDFFDC}" type="pres">
      <dgm:prSet presAssocID="{E2F8794B-71DD-4318-AB5A-DAB322F047BD}" presName="sp" presStyleCnt="0"/>
      <dgm:spPr/>
    </dgm:pt>
    <dgm:pt modelId="{094DC672-A29F-4C21-BD9C-AB5F28D38261}" type="pres">
      <dgm:prSet presAssocID="{83990FBF-C44F-4648-8898-C679A8DCFF00}" presName="linNode" presStyleCnt="0"/>
      <dgm:spPr/>
    </dgm:pt>
    <dgm:pt modelId="{D8C82BDA-8572-44E2-9E1F-890EFC055319}" type="pres">
      <dgm:prSet presAssocID="{83990FBF-C44F-4648-8898-C679A8DCFF00}" presName="parentText" presStyleLbl="node1" presStyleIdx="1" presStyleCnt="2" custScaleY="65922" custLinFactNeighborX="1359" custLinFactNeighborY="-26776">
        <dgm:presLayoutVars>
          <dgm:chMax val="1"/>
          <dgm:bulletEnabled val="1"/>
        </dgm:presLayoutVars>
      </dgm:prSet>
      <dgm:spPr/>
    </dgm:pt>
  </dgm:ptLst>
  <dgm:cxnLst>
    <dgm:cxn modelId="{718A511A-BB08-45FA-9CFB-A6F25CF6A2CD}" srcId="{77AFD451-8D7D-43D9-921C-68E0656F0F87}" destId="{DEA46C95-6686-4863-80F7-BA44D79679AE}" srcOrd="0" destOrd="0" parTransId="{7350A20E-90DA-477C-8946-C51D819FEF35}" sibTransId="{E2F8794B-71DD-4318-AB5A-DAB322F047BD}"/>
    <dgm:cxn modelId="{9006863E-4655-4134-A545-AF5F48BA2A29}" type="presOf" srcId="{83990FBF-C44F-4648-8898-C679A8DCFF00}" destId="{D8C82BDA-8572-44E2-9E1F-890EFC055319}" srcOrd="0" destOrd="0" presId="urn:microsoft.com/office/officeart/2005/8/layout/vList5"/>
    <dgm:cxn modelId="{C00622DF-57BC-4D5A-A3BF-C42D1CE7A1C8}" type="presOf" srcId="{77AFD451-8D7D-43D9-921C-68E0656F0F87}" destId="{0148C61E-FCBC-4798-83DD-8741383E2E9C}" srcOrd="0" destOrd="0" presId="urn:microsoft.com/office/officeart/2005/8/layout/vList5"/>
    <dgm:cxn modelId="{E8F7B6E2-10CD-4646-A64F-9261CA71B6CF}" type="presOf" srcId="{DEA46C95-6686-4863-80F7-BA44D79679AE}" destId="{2EB4868E-A946-4A93-912C-4DCB39133546}" srcOrd="0" destOrd="0" presId="urn:microsoft.com/office/officeart/2005/8/layout/vList5"/>
    <dgm:cxn modelId="{722D6BFC-B367-4203-B476-00EBDFC5275F}" srcId="{77AFD451-8D7D-43D9-921C-68E0656F0F87}" destId="{83990FBF-C44F-4648-8898-C679A8DCFF00}" srcOrd="1" destOrd="0" parTransId="{C55514C4-BCB0-4015-85AE-319F1FF3B847}" sibTransId="{683363CD-403B-4468-9CF0-3889DF95B398}"/>
    <dgm:cxn modelId="{4A3F0246-75BF-49B7-83A6-40A4F738CD5A}" type="presParOf" srcId="{0148C61E-FCBC-4798-83DD-8741383E2E9C}" destId="{067C3E76-AE5F-4158-A8E0-E24DDB9C4E5F}" srcOrd="0" destOrd="0" presId="urn:microsoft.com/office/officeart/2005/8/layout/vList5"/>
    <dgm:cxn modelId="{708E7712-335C-427B-B02A-609E9267937B}" type="presParOf" srcId="{067C3E76-AE5F-4158-A8E0-E24DDB9C4E5F}" destId="{2EB4868E-A946-4A93-912C-4DCB39133546}" srcOrd="0" destOrd="0" presId="urn:microsoft.com/office/officeart/2005/8/layout/vList5"/>
    <dgm:cxn modelId="{C037AB95-ACBA-46FC-A279-25E84F4D6ABB}" type="presParOf" srcId="{0148C61E-FCBC-4798-83DD-8741383E2E9C}" destId="{4BD1D866-94A5-445C-89FF-B1A92CEDFFDC}" srcOrd="1" destOrd="0" presId="urn:microsoft.com/office/officeart/2005/8/layout/vList5"/>
    <dgm:cxn modelId="{9A92C4EC-279E-4EE9-ABF3-87E0BCAEDC27}" type="presParOf" srcId="{0148C61E-FCBC-4798-83DD-8741383E2E9C}" destId="{094DC672-A29F-4C21-BD9C-AB5F28D38261}" srcOrd="2" destOrd="0" presId="urn:microsoft.com/office/officeart/2005/8/layout/vList5"/>
    <dgm:cxn modelId="{1F9A82F8-40B3-4F3E-9183-220C2FB8BB2A}" type="presParOf" srcId="{094DC672-A29F-4C21-BD9C-AB5F28D38261}" destId="{D8C82BDA-8572-44E2-9E1F-890EFC05531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AFD451-8D7D-43D9-921C-68E0656F0F8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48C61E-FCBC-4798-83DD-8741383E2E9C}" type="pres">
      <dgm:prSet presAssocID="{77AFD451-8D7D-43D9-921C-68E0656F0F87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65527691-9EBD-4F9A-B47C-D4B843A2508B}" type="presOf" srcId="{77AFD451-8D7D-43D9-921C-68E0656F0F87}" destId="{0148C61E-FCBC-4798-83DD-8741383E2E9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AFD451-8D7D-43D9-921C-68E0656F0F8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48C61E-FCBC-4798-83DD-8741383E2E9C}" type="pres">
      <dgm:prSet presAssocID="{77AFD451-8D7D-43D9-921C-68E0656F0F87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6061F272-848D-48AB-876B-DD223113E0CF}" type="presOf" srcId="{77AFD451-8D7D-43D9-921C-68E0656F0F87}" destId="{0148C61E-FCBC-4798-83DD-8741383E2E9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AFD451-8D7D-43D9-921C-68E0656F0F8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A46C95-6686-4863-80F7-BA44D79679AE}">
      <dgm:prSet phldrT="[Текст]"/>
      <dgm:spPr/>
      <dgm:t>
        <a:bodyPr/>
        <a:lstStyle/>
        <a:p>
          <a:r>
            <a:rPr lang="en-US" dirty="0"/>
            <a:t>Europe is concerned about Russia’s current economic environment</a:t>
          </a:r>
          <a:endParaRPr lang="ru-RU" dirty="0"/>
        </a:p>
      </dgm:t>
    </dgm:pt>
    <dgm:pt modelId="{7350A20E-90DA-477C-8946-C51D819FEF35}" type="parTrans" cxnId="{718A511A-BB08-45FA-9CFB-A6F25CF6A2CD}">
      <dgm:prSet/>
      <dgm:spPr/>
      <dgm:t>
        <a:bodyPr/>
        <a:lstStyle/>
        <a:p>
          <a:endParaRPr lang="ru-RU"/>
        </a:p>
      </dgm:t>
    </dgm:pt>
    <dgm:pt modelId="{E2F8794B-71DD-4318-AB5A-DAB322F047BD}" type="sibTrans" cxnId="{718A511A-BB08-45FA-9CFB-A6F25CF6A2CD}">
      <dgm:prSet/>
      <dgm:spPr/>
      <dgm:t>
        <a:bodyPr/>
        <a:lstStyle/>
        <a:p>
          <a:endParaRPr lang="ru-RU"/>
        </a:p>
      </dgm:t>
    </dgm:pt>
    <dgm:pt modelId="{83990FBF-C44F-4648-8898-C679A8DCFF00}">
      <dgm:prSet phldrT="[Текст]"/>
      <dgm:spPr/>
      <dgm:t>
        <a:bodyPr/>
        <a:lstStyle/>
        <a:p>
          <a:r>
            <a:rPr lang="ru-RU" dirty="0"/>
            <a:t>В Европе обеспокоены экономической ситуацией в России</a:t>
          </a:r>
          <a:r>
            <a:rPr lang="en-US" dirty="0"/>
            <a:t> </a:t>
          </a:r>
          <a:endParaRPr lang="ru-RU" dirty="0"/>
        </a:p>
      </dgm:t>
    </dgm:pt>
    <dgm:pt modelId="{C55514C4-BCB0-4015-85AE-319F1FF3B847}" type="parTrans" cxnId="{722D6BFC-B367-4203-B476-00EBDFC5275F}">
      <dgm:prSet/>
      <dgm:spPr/>
      <dgm:t>
        <a:bodyPr/>
        <a:lstStyle/>
        <a:p>
          <a:endParaRPr lang="ru-RU"/>
        </a:p>
      </dgm:t>
    </dgm:pt>
    <dgm:pt modelId="{683363CD-403B-4468-9CF0-3889DF95B398}" type="sibTrans" cxnId="{722D6BFC-B367-4203-B476-00EBDFC5275F}">
      <dgm:prSet/>
      <dgm:spPr/>
      <dgm:t>
        <a:bodyPr/>
        <a:lstStyle/>
        <a:p>
          <a:endParaRPr lang="ru-RU"/>
        </a:p>
      </dgm:t>
    </dgm:pt>
    <dgm:pt modelId="{0148C61E-FCBC-4798-83DD-8741383E2E9C}" type="pres">
      <dgm:prSet presAssocID="{77AFD451-8D7D-43D9-921C-68E0656F0F87}" presName="Name0" presStyleCnt="0">
        <dgm:presLayoutVars>
          <dgm:dir/>
          <dgm:animLvl val="lvl"/>
          <dgm:resizeHandles val="exact"/>
        </dgm:presLayoutVars>
      </dgm:prSet>
      <dgm:spPr/>
    </dgm:pt>
    <dgm:pt modelId="{067C3E76-AE5F-4158-A8E0-E24DDB9C4E5F}" type="pres">
      <dgm:prSet presAssocID="{DEA46C95-6686-4863-80F7-BA44D79679AE}" presName="linNode" presStyleCnt="0"/>
      <dgm:spPr/>
    </dgm:pt>
    <dgm:pt modelId="{2EB4868E-A946-4A93-912C-4DCB39133546}" type="pres">
      <dgm:prSet presAssocID="{DEA46C95-6686-4863-80F7-BA44D79679AE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BD1D866-94A5-445C-89FF-B1A92CEDFFDC}" type="pres">
      <dgm:prSet presAssocID="{E2F8794B-71DD-4318-AB5A-DAB322F047BD}" presName="sp" presStyleCnt="0"/>
      <dgm:spPr/>
    </dgm:pt>
    <dgm:pt modelId="{094DC672-A29F-4C21-BD9C-AB5F28D38261}" type="pres">
      <dgm:prSet presAssocID="{83990FBF-C44F-4648-8898-C679A8DCFF00}" presName="linNode" presStyleCnt="0"/>
      <dgm:spPr/>
    </dgm:pt>
    <dgm:pt modelId="{D8C82BDA-8572-44E2-9E1F-890EFC055319}" type="pres">
      <dgm:prSet presAssocID="{83990FBF-C44F-4648-8898-C679A8DCFF00}" presName="parentText" presStyleLbl="node1" presStyleIdx="1" presStyleCnt="2" custScaleY="65922" custLinFactNeighborX="1359" custLinFactNeighborY="-26776">
        <dgm:presLayoutVars>
          <dgm:chMax val="1"/>
          <dgm:bulletEnabled val="1"/>
        </dgm:presLayoutVars>
      </dgm:prSet>
      <dgm:spPr/>
    </dgm:pt>
  </dgm:ptLst>
  <dgm:cxnLst>
    <dgm:cxn modelId="{718A511A-BB08-45FA-9CFB-A6F25CF6A2CD}" srcId="{77AFD451-8D7D-43D9-921C-68E0656F0F87}" destId="{DEA46C95-6686-4863-80F7-BA44D79679AE}" srcOrd="0" destOrd="0" parTransId="{7350A20E-90DA-477C-8946-C51D819FEF35}" sibTransId="{E2F8794B-71DD-4318-AB5A-DAB322F047BD}"/>
    <dgm:cxn modelId="{26BAE61E-CA12-41DE-AA1E-AF8BE3BAAFAB}" type="presOf" srcId="{DEA46C95-6686-4863-80F7-BA44D79679AE}" destId="{2EB4868E-A946-4A93-912C-4DCB39133546}" srcOrd="0" destOrd="0" presId="urn:microsoft.com/office/officeart/2005/8/layout/vList5"/>
    <dgm:cxn modelId="{046C725B-D64D-4921-8E11-DE15D10F248D}" type="presOf" srcId="{77AFD451-8D7D-43D9-921C-68E0656F0F87}" destId="{0148C61E-FCBC-4798-83DD-8741383E2E9C}" srcOrd="0" destOrd="0" presId="urn:microsoft.com/office/officeart/2005/8/layout/vList5"/>
    <dgm:cxn modelId="{7D9AC363-388E-4BAE-8C1F-357B1D287C28}" type="presOf" srcId="{83990FBF-C44F-4648-8898-C679A8DCFF00}" destId="{D8C82BDA-8572-44E2-9E1F-890EFC055319}" srcOrd="0" destOrd="0" presId="urn:microsoft.com/office/officeart/2005/8/layout/vList5"/>
    <dgm:cxn modelId="{722D6BFC-B367-4203-B476-00EBDFC5275F}" srcId="{77AFD451-8D7D-43D9-921C-68E0656F0F87}" destId="{83990FBF-C44F-4648-8898-C679A8DCFF00}" srcOrd="1" destOrd="0" parTransId="{C55514C4-BCB0-4015-85AE-319F1FF3B847}" sibTransId="{683363CD-403B-4468-9CF0-3889DF95B398}"/>
    <dgm:cxn modelId="{FC1E9C42-4F00-4BEB-A0F8-3327A010C5DE}" type="presParOf" srcId="{0148C61E-FCBC-4798-83DD-8741383E2E9C}" destId="{067C3E76-AE5F-4158-A8E0-E24DDB9C4E5F}" srcOrd="0" destOrd="0" presId="urn:microsoft.com/office/officeart/2005/8/layout/vList5"/>
    <dgm:cxn modelId="{21ED5A0F-8565-4954-A9D5-BED90163AF02}" type="presParOf" srcId="{067C3E76-AE5F-4158-A8E0-E24DDB9C4E5F}" destId="{2EB4868E-A946-4A93-912C-4DCB39133546}" srcOrd="0" destOrd="0" presId="urn:microsoft.com/office/officeart/2005/8/layout/vList5"/>
    <dgm:cxn modelId="{1612D3E7-C2D9-4814-8E69-00AE9809D305}" type="presParOf" srcId="{0148C61E-FCBC-4798-83DD-8741383E2E9C}" destId="{4BD1D866-94A5-445C-89FF-B1A92CEDFFDC}" srcOrd="1" destOrd="0" presId="urn:microsoft.com/office/officeart/2005/8/layout/vList5"/>
    <dgm:cxn modelId="{7A404A7E-68EE-4F39-BDA7-6ACCBBD288F6}" type="presParOf" srcId="{0148C61E-FCBC-4798-83DD-8741383E2E9C}" destId="{094DC672-A29F-4C21-BD9C-AB5F28D38261}" srcOrd="2" destOrd="0" presId="urn:microsoft.com/office/officeart/2005/8/layout/vList5"/>
    <dgm:cxn modelId="{ED85C944-BBD8-416A-A117-99AD6B715446}" type="presParOf" srcId="{094DC672-A29F-4C21-BD9C-AB5F28D38261}" destId="{D8C82BDA-8572-44E2-9E1F-890EFC05531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AFD451-8D7D-43D9-921C-68E0656F0F8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48C61E-FCBC-4798-83DD-8741383E2E9C}" type="pres">
      <dgm:prSet presAssocID="{77AFD451-8D7D-43D9-921C-68E0656F0F87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B0179EA4-72DF-4317-A724-97E518024B61}" type="presOf" srcId="{77AFD451-8D7D-43D9-921C-68E0656F0F87}" destId="{0148C61E-FCBC-4798-83DD-8741383E2E9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61443-F1C7-4575-8B6E-28D8EEAE4BFE}">
      <dsp:nvSpPr>
        <dsp:cNvPr id="0" name=""/>
        <dsp:cNvSpPr/>
      </dsp:nvSpPr>
      <dsp:spPr>
        <a:xfrm rot="5400000">
          <a:off x="512155" y="1622923"/>
          <a:ext cx="1523276" cy="253469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23DE8-8262-4820-B273-25B9C09EFFE5}">
      <dsp:nvSpPr>
        <dsp:cNvPr id="0" name=""/>
        <dsp:cNvSpPr/>
      </dsp:nvSpPr>
      <dsp:spPr>
        <a:xfrm>
          <a:off x="257882" y="2380252"/>
          <a:ext cx="2288339" cy="2005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dirty="0"/>
            <a:t>Первичная отработка навыка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► </a:t>
          </a:r>
          <a:r>
            <a:rPr lang="ru-RU" sz="1200" kern="1200" dirty="0"/>
            <a:t>простые нераспространенные предложения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► </a:t>
          </a:r>
          <a:r>
            <a:rPr lang="ru-RU" sz="1200" kern="1200" dirty="0"/>
            <a:t>внимание на отработке одной трудности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►</a:t>
          </a:r>
          <a:r>
            <a:rPr lang="ru-RU" sz="1200" i="1" kern="1200" dirty="0">
              <a:latin typeface="Trebuchet MS" panose="020B0603020202020204" pitchFamily="34" charset="0"/>
            </a:rPr>
            <a:t> </a:t>
          </a:r>
          <a:r>
            <a:rPr lang="ru-RU" sz="1200" u="sng" kern="1200" dirty="0"/>
            <a:t>отклонения от правила не допускаются!</a:t>
          </a:r>
          <a:endParaRPr lang="ru-RU" sz="1200" kern="1200" dirty="0"/>
        </a:p>
      </dsp:txBody>
      <dsp:txXfrm>
        <a:off x="257882" y="2380252"/>
        <a:ext cx="2288339" cy="2005863"/>
      </dsp:txXfrm>
    </dsp:sp>
    <dsp:sp modelId="{C11E673C-81EE-4975-9C93-5F69FBB2DBF1}">
      <dsp:nvSpPr>
        <dsp:cNvPr id="0" name=""/>
        <dsp:cNvSpPr/>
      </dsp:nvSpPr>
      <dsp:spPr>
        <a:xfrm>
          <a:off x="2114459" y="1436316"/>
          <a:ext cx="431762" cy="43176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551B0-E8F4-46EF-8F6D-5E38928A5324}">
      <dsp:nvSpPr>
        <dsp:cNvPr id="0" name=""/>
        <dsp:cNvSpPr/>
      </dsp:nvSpPr>
      <dsp:spPr>
        <a:xfrm rot="5400000">
          <a:off x="3313529" y="929720"/>
          <a:ext cx="1523276" cy="253469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8CB97-1EA1-4C37-B220-74006C8175E2}">
      <dsp:nvSpPr>
        <dsp:cNvPr id="0" name=""/>
        <dsp:cNvSpPr/>
      </dsp:nvSpPr>
      <dsp:spPr>
        <a:xfrm>
          <a:off x="3059256" y="1687049"/>
          <a:ext cx="2288339" cy="2005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dirty="0"/>
            <a:t>Формирование способности адаптироваться к новым условиям деятельности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► </a:t>
          </a:r>
          <a:r>
            <a:rPr lang="ru-RU" sz="1200" kern="1200" dirty="0"/>
            <a:t>полные распространенные предложения</a:t>
          </a:r>
          <a:r>
            <a:rPr lang="en-US" sz="1200" kern="1200" dirty="0"/>
            <a:t>; c</a:t>
          </a:r>
          <a:r>
            <a:rPr lang="ru-RU" sz="1200" kern="1200" dirty="0"/>
            <a:t>сложносочинённые и сложноподчинённые предложения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►</a:t>
          </a:r>
          <a:r>
            <a:rPr lang="ru-RU" sz="1200" i="1" kern="1200" dirty="0">
              <a:latin typeface="Trebuchet MS" panose="020B0603020202020204" pitchFamily="34" charset="0"/>
            </a:rPr>
            <a:t> </a:t>
          </a:r>
          <a:r>
            <a:rPr lang="ru-RU" sz="1200" u="sng" kern="1200" dirty="0"/>
            <a:t>отклонения от правила не допускаются!</a:t>
          </a:r>
          <a:endParaRPr lang="ru-RU" sz="1200" i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►</a:t>
          </a:r>
          <a:r>
            <a:rPr lang="ru-RU" sz="1200" i="0" kern="1200" dirty="0">
              <a:latin typeface="Trebuchet MS" panose="020B0603020202020204" pitchFamily="34" charset="0"/>
            </a:rPr>
            <a:t> </a:t>
          </a:r>
          <a:r>
            <a:rPr lang="ru-RU" sz="1200" i="0" kern="1200" dirty="0"/>
            <a:t>возможна вариативность </a:t>
          </a:r>
          <a:r>
            <a:rPr lang="ru-RU" sz="1200" kern="1200" dirty="0"/>
            <a:t>при переводе других элементов текста</a:t>
          </a:r>
        </a:p>
      </dsp:txBody>
      <dsp:txXfrm>
        <a:off x="3059256" y="1687049"/>
        <a:ext cx="2288339" cy="2005863"/>
      </dsp:txXfrm>
    </dsp:sp>
    <dsp:sp modelId="{B7579F60-5EB4-49CD-997B-FEBCF22BC923}">
      <dsp:nvSpPr>
        <dsp:cNvPr id="0" name=""/>
        <dsp:cNvSpPr/>
      </dsp:nvSpPr>
      <dsp:spPr>
        <a:xfrm>
          <a:off x="4915834" y="743113"/>
          <a:ext cx="431762" cy="43176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667B6-E94D-4281-A147-DE6DE5A129AC}">
      <dsp:nvSpPr>
        <dsp:cNvPr id="0" name=""/>
        <dsp:cNvSpPr/>
      </dsp:nvSpPr>
      <dsp:spPr>
        <a:xfrm rot="5400000">
          <a:off x="6114903" y="236517"/>
          <a:ext cx="1523276" cy="253469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DBD77-2FBD-4CE3-87E4-1D3AC3BD4B4E}">
      <dsp:nvSpPr>
        <dsp:cNvPr id="0" name=""/>
        <dsp:cNvSpPr/>
      </dsp:nvSpPr>
      <dsp:spPr>
        <a:xfrm>
          <a:off x="5860631" y="993846"/>
          <a:ext cx="2288339" cy="2005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dirty="0"/>
            <a:t>Контроль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► </a:t>
          </a:r>
          <a:r>
            <a:rPr lang="ru-RU" sz="1200" kern="1200" dirty="0"/>
            <a:t>текст, содержащий изученные на предшествующих этапах переводческие трудности</a:t>
          </a:r>
          <a:endParaRPr lang="ru-RU" sz="1200" i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►</a:t>
          </a:r>
          <a:r>
            <a:rPr lang="ru-RU" sz="1200" i="1" kern="1200" dirty="0">
              <a:latin typeface="Trebuchet MS" panose="020B0603020202020204" pitchFamily="34" charset="0"/>
            </a:rPr>
            <a:t> </a:t>
          </a:r>
          <a:r>
            <a:rPr lang="ru-RU" sz="1200" kern="1200" dirty="0"/>
            <a:t>на этапе </a:t>
          </a:r>
          <a:r>
            <a:rPr lang="ru-RU" sz="1200" kern="1200" dirty="0" err="1"/>
            <a:t>предпереводческого</a:t>
          </a:r>
          <a:r>
            <a:rPr lang="ru-RU" sz="1200" kern="1200" dirty="0"/>
            <a:t> анализа предлагается общая характеристика текста, описываются его лексико-грамматические особенности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►</a:t>
          </a:r>
          <a:r>
            <a:rPr lang="en-US" sz="1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/>
            <a:t>комплексная проверка всех необходимых для проверки переводческих трудностей</a:t>
          </a:r>
        </a:p>
      </dsp:txBody>
      <dsp:txXfrm>
        <a:off x="5860631" y="993846"/>
        <a:ext cx="2288339" cy="2005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4868E-A946-4A93-912C-4DCB39133546}">
      <dsp:nvSpPr>
        <dsp:cNvPr id="0" name=""/>
        <dsp:cNvSpPr/>
      </dsp:nvSpPr>
      <dsp:spPr>
        <a:xfrm>
          <a:off x="2644095" y="361"/>
          <a:ext cx="2974607" cy="2443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Europe is concerned about Russia’s current economic environment</a:t>
          </a:r>
          <a:endParaRPr lang="ru-RU" sz="2000" kern="1200" dirty="0"/>
        </a:p>
      </dsp:txBody>
      <dsp:txXfrm>
        <a:off x="2763356" y="119622"/>
        <a:ext cx="2736085" cy="2204546"/>
      </dsp:txXfrm>
    </dsp:sp>
    <dsp:sp modelId="{D8C82BDA-8572-44E2-9E1F-890EFC055319}">
      <dsp:nvSpPr>
        <dsp:cNvPr id="0" name=""/>
        <dsp:cNvSpPr/>
      </dsp:nvSpPr>
      <dsp:spPr>
        <a:xfrm>
          <a:off x="2684520" y="1911427"/>
          <a:ext cx="2974607" cy="1610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 Европе обеспокоены экономической ситуацией в России</a:t>
          </a:r>
          <a:r>
            <a:rPr lang="en-US" sz="2000" kern="1200" dirty="0"/>
            <a:t> </a:t>
          </a:r>
          <a:endParaRPr lang="ru-RU" sz="2000" kern="1200" dirty="0"/>
        </a:p>
      </dsp:txBody>
      <dsp:txXfrm>
        <a:off x="2763139" y="1990046"/>
        <a:ext cx="2817369" cy="14532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4868E-A946-4A93-912C-4DCB39133546}">
      <dsp:nvSpPr>
        <dsp:cNvPr id="0" name=""/>
        <dsp:cNvSpPr/>
      </dsp:nvSpPr>
      <dsp:spPr>
        <a:xfrm>
          <a:off x="2644095" y="361"/>
          <a:ext cx="2974607" cy="2443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Europe is concerned about Russia’s current economic environment</a:t>
          </a:r>
          <a:endParaRPr lang="ru-RU" sz="2000" kern="1200" dirty="0"/>
        </a:p>
      </dsp:txBody>
      <dsp:txXfrm>
        <a:off x="2763356" y="119622"/>
        <a:ext cx="2736085" cy="2204546"/>
      </dsp:txXfrm>
    </dsp:sp>
    <dsp:sp modelId="{D8C82BDA-8572-44E2-9E1F-890EFC055319}">
      <dsp:nvSpPr>
        <dsp:cNvPr id="0" name=""/>
        <dsp:cNvSpPr/>
      </dsp:nvSpPr>
      <dsp:spPr>
        <a:xfrm>
          <a:off x="2684520" y="1911427"/>
          <a:ext cx="2974607" cy="1610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 Европе обеспокоены экономической ситуацией в России</a:t>
          </a:r>
          <a:r>
            <a:rPr lang="en-US" sz="2000" kern="1200" dirty="0"/>
            <a:t> </a:t>
          </a:r>
          <a:endParaRPr lang="ru-RU" sz="2000" kern="1200" dirty="0"/>
        </a:p>
      </dsp:txBody>
      <dsp:txXfrm>
        <a:off x="2763139" y="1990046"/>
        <a:ext cx="2817369" cy="14532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E596A-0AB2-4647-9344-6027E921B599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36D08-9AD1-467C-8871-9815E3937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01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5FA1-55A5-4740-8C08-FB6EB9F71B1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7B6-5AD5-4467-BA1E-C2663BF48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5FA1-55A5-4740-8C08-FB6EB9F71B1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7B6-5AD5-4467-BA1E-C2663BF48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5FA1-55A5-4740-8C08-FB6EB9F71B1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7B6-5AD5-4467-BA1E-C2663BF48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5FA1-55A5-4740-8C08-FB6EB9F71B1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7B6-5AD5-4467-BA1E-C2663BF48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5FA1-55A5-4740-8C08-FB6EB9F71B1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7B6-5AD5-4467-BA1E-C2663BF48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5FA1-55A5-4740-8C08-FB6EB9F71B1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7B6-5AD5-4467-BA1E-C2663BF48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5FA1-55A5-4740-8C08-FB6EB9F71B1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7B6-5AD5-4467-BA1E-C2663BF48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5FA1-55A5-4740-8C08-FB6EB9F71B1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7B6-5AD5-4467-BA1E-C2663BF48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5FA1-55A5-4740-8C08-FB6EB9F71B1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7B6-5AD5-4467-BA1E-C2663BF48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5FA1-55A5-4740-8C08-FB6EB9F71B1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7B6-5AD5-4467-BA1E-C2663BF48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5FA1-55A5-4740-8C08-FB6EB9F71B1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7B6-5AD5-4467-BA1E-C2663BF48C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8F05FA1-55A5-4740-8C08-FB6EB9F71B1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6F897B6-5AD5-4467-BA1E-C2663BF48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3608" y="997665"/>
            <a:ext cx="5953333" cy="3240360"/>
          </a:xfrm>
        </p:spPr>
        <p:txBody>
          <a:bodyPr>
            <a:normAutofit/>
          </a:bodyPr>
          <a:lstStyle/>
          <a:p>
            <a:br>
              <a:rPr lang="ru-RU" sz="1800" b="0" i="1" dirty="0"/>
            </a:br>
            <a:br>
              <a:rPr lang="ru-RU" sz="1800" b="0" i="1" dirty="0"/>
            </a:br>
            <a:br>
              <a:rPr lang="ru-RU" sz="1800" b="0" i="1" dirty="0"/>
            </a:br>
            <a:br>
              <a:rPr lang="ru-RU" sz="1800" b="0" i="1" dirty="0"/>
            </a:br>
            <a:br>
              <a:rPr lang="ru-RU" sz="1800" b="0" i="1" dirty="0"/>
            </a:br>
            <a:br>
              <a:rPr lang="ru-RU" sz="1800" b="0" i="1" dirty="0"/>
            </a:br>
            <a:endParaRPr lang="ru-RU" sz="1800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4541" y="404664"/>
            <a:ext cx="7772400" cy="4464496"/>
          </a:xfrm>
        </p:spPr>
        <p:txBody>
          <a:bodyPr>
            <a:normAutofit fontScale="70000" lnSpcReduction="20000"/>
          </a:bodyPr>
          <a:lstStyle/>
          <a:p>
            <a:pPr algn="ctr"/>
            <a:endParaRPr lang="en-US" b="1" i="1" dirty="0"/>
          </a:p>
          <a:p>
            <a:pPr algn="ctr"/>
            <a:endParaRPr lang="en-US" b="1" i="1" dirty="0"/>
          </a:p>
          <a:p>
            <a:pPr algn="ctr"/>
            <a:endParaRPr lang="en-US" sz="2800" b="1" i="1" dirty="0"/>
          </a:p>
          <a:p>
            <a:pPr algn="ctr"/>
            <a:endParaRPr lang="ru-RU" sz="3100" i="1" dirty="0"/>
          </a:p>
          <a:p>
            <a:pPr algn="ctr"/>
            <a:endParaRPr lang="ru-RU" sz="3100" i="1" dirty="0"/>
          </a:p>
          <a:p>
            <a:pPr algn="ctr"/>
            <a:r>
              <a:rPr lang="ru-RU" sz="3100" i="1" dirty="0"/>
              <a:t>К.С. Карданова-Бирюкова</a:t>
            </a:r>
          </a:p>
          <a:p>
            <a:pPr algn="ctr"/>
            <a:r>
              <a:rPr lang="ru-RU" sz="3100" i="1" dirty="0"/>
              <a:t>М.А. Фомина</a:t>
            </a:r>
            <a:r>
              <a:rPr lang="en-US" sz="3100" i="1" dirty="0"/>
              <a:t> </a:t>
            </a:r>
          </a:p>
          <a:p>
            <a:pPr algn="ctr"/>
            <a:endParaRPr lang="en-US" sz="3100" b="1" i="1" dirty="0"/>
          </a:p>
          <a:p>
            <a:pPr algn="ctr"/>
            <a:endParaRPr lang="ru-RU" sz="3100" b="1" i="1" dirty="0"/>
          </a:p>
          <a:p>
            <a:pPr algn="ctr">
              <a:lnSpc>
                <a:spcPct val="170000"/>
              </a:lnSpc>
            </a:pPr>
            <a:r>
              <a:rPr lang="ru-RU" sz="2900" b="1" i="1" dirty="0"/>
              <a:t>Инновационные технологии обучения: применение систем оборудования для отработки навыков устного (последовательного / синхронного) перевода</a:t>
            </a:r>
            <a:endParaRPr lang="ru-RU" sz="31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964" y="2492896"/>
            <a:ext cx="1368152" cy="1224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748" y="620804"/>
            <a:ext cx="1440160" cy="1152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333" y="614035"/>
            <a:ext cx="1438781" cy="1152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033" y="620804"/>
            <a:ext cx="1438781" cy="11522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061" y="4301294"/>
            <a:ext cx="1438781" cy="11522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950" y="4299274"/>
            <a:ext cx="1438781" cy="11522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455" y="4299274"/>
            <a:ext cx="1438781" cy="11522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159" y="2405148"/>
            <a:ext cx="1438781" cy="11522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455" y="623124"/>
            <a:ext cx="1438781" cy="11522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748" y="4299274"/>
            <a:ext cx="1440161" cy="1152244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>
            <a:stCxn id="4" idx="3"/>
          </p:cNvCxnSpPr>
          <p:nvPr/>
        </p:nvCxnSpPr>
        <p:spPr>
          <a:xfrm>
            <a:off x="1907116" y="3104964"/>
            <a:ext cx="5089339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7" idx="2"/>
          </p:cNvCxnSpPr>
          <p:nvPr/>
        </p:nvCxnSpPr>
        <p:spPr>
          <a:xfrm flipH="1">
            <a:off x="5828423" y="1773048"/>
            <a:ext cx="1" cy="249313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endCxn id="12" idx="2"/>
          </p:cNvCxnSpPr>
          <p:nvPr/>
        </p:nvCxnSpPr>
        <p:spPr>
          <a:xfrm rot="5400000" flipH="1" flipV="1">
            <a:off x="6544491" y="1933610"/>
            <a:ext cx="1329597" cy="1013114"/>
          </a:xfrm>
          <a:prstGeom prst="bentConnector3">
            <a:avLst>
              <a:gd name="adj1" fmla="val 74758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endCxn id="10" idx="0"/>
          </p:cNvCxnSpPr>
          <p:nvPr/>
        </p:nvCxnSpPr>
        <p:spPr>
          <a:xfrm rot="16200000" flipH="1">
            <a:off x="6612133" y="3195561"/>
            <a:ext cx="1194310" cy="1013115"/>
          </a:xfrm>
          <a:prstGeom prst="bentConnector3">
            <a:avLst>
              <a:gd name="adj1" fmla="val 65313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6" idx="2"/>
            <a:endCxn id="8" idx="0"/>
          </p:cNvCxnSpPr>
          <p:nvPr/>
        </p:nvCxnSpPr>
        <p:spPr>
          <a:xfrm>
            <a:off x="4050724" y="1766279"/>
            <a:ext cx="10728" cy="253501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5" idx="2"/>
            <a:endCxn id="13" idx="0"/>
          </p:cNvCxnSpPr>
          <p:nvPr/>
        </p:nvCxnSpPr>
        <p:spPr>
          <a:xfrm>
            <a:off x="2174828" y="1772932"/>
            <a:ext cx="1" cy="252634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248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2564904"/>
            <a:ext cx="1371719" cy="122540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905557" y="1922955"/>
            <a:ext cx="1579001" cy="2355844"/>
            <a:chOff x="5796136" y="2369416"/>
            <a:chExt cx="1579001" cy="235584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6136" y="2369416"/>
              <a:ext cx="1579001" cy="158509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6136" y="3573016"/>
              <a:ext cx="1579001" cy="1152244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374" y="2529504"/>
            <a:ext cx="1590698" cy="1296202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>
            <a:stCxn id="4" idx="3"/>
          </p:cNvCxnSpPr>
          <p:nvPr/>
        </p:nvCxnSpPr>
        <p:spPr>
          <a:xfrm>
            <a:off x="1983279" y="3177605"/>
            <a:ext cx="922278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484558" y="3177605"/>
            <a:ext cx="919816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374" y="692696"/>
            <a:ext cx="1590698" cy="12962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627" y="4365690"/>
            <a:ext cx="1590698" cy="1296202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5148064" y="5085184"/>
            <a:ext cx="25631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10" idx="1"/>
          </p:cNvCxnSpPr>
          <p:nvPr/>
        </p:nvCxnSpPr>
        <p:spPr>
          <a:xfrm>
            <a:off x="5076056" y="1340797"/>
            <a:ext cx="328318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076056" y="1340797"/>
            <a:ext cx="72009" cy="374438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469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effectLst/>
              </a:rPr>
              <a:t>Стратегия формирования навыка устного последовательного / синхронного перевода</a:t>
            </a:r>
            <a:endParaRPr lang="ru-RU" sz="1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455" y="1384216"/>
            <a:ext cx="8183880" cy="4493056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2200" b="1" dirty="0">
              <a:latin typeface="+mj-lt"/>
            </a:endParaRPr>
          </a:p>
          <a:p>
            <a:pPr algn="just">
              <a:buNone/>
            </a:pPr>
            <a:endParaRPr lang="ru-RU" sz="2200" b="1" dirty="0">
              <a:latin typeface="+mj-lt"/>
            </a:endParaRPr>
          </a:p>
          <a:p>
            <a:pPr algn="ctr">
              <a:buNone/>
            </a:pPr>
            <a:endParaRPr lang="en-US" sz="1800" b="1" dirty="0">
              <a:latin typeface="+mj-lt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73800649"/>
              </p:ext>
            </p:extLst>
          </p:nvPr>
        </p:nvGraphicFramePr>
        <p:xfrm>
          <a:off x="502919" y="1397000"/>
          <a:ext cx="8155415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9106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720080"/>
          </a:xfrm>
        </p:spPr>
        <p:txBody>
          <a:bodyPr>
            <a:normAutofit/>
          </a:bodyPr>
          <a:lstStyle/>
          <a:p>
            <a:pPr lvl="0" algn="ctr"/>
            <a:r>
              <a:rPr lang="ru-RU" sz="1800" i="1" dirty="0"/>
              <a:t>Первичная отработка навыка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0263" y="1384216"/>
            <a:ext cx="8188072" cy="4493056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2200" b="1" dirty="0">
              <a:latin typeface="+mj-lt"/>
            </a:endParaRPr>
          </a:p>
          <a:p>
            <a:pPr algn="just">
              <a:buNone/>
            </a:pPr>
            <a:endParaRPr lang="ru-RU" sz="2200" b="1" dirty="0">
              <a:latin typeface="+mj-lt"/>
            </a:endParaRPr>
          </a:p>
          <a:p>
            <a:pPr algn="ctr">
              <a:buNone/>
            </a:pPr>
            <a:endParaRPr lang="en-US" sz="1800" b="1" dirty="0">
              <a:latin typeface="+mj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3621221"/>
              </p:ext>
            </p:extLst>
          </p:nvPr>
        </p:nvGraphicFramePr>
        <p:xfrm>
          <a:off x="395535" y="1484784"/>
          <a:ext cx="8262799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558995"/>
              </p:ext>
            </p:extLst>
          </p:nvPr>
        </p:nvGraphicFramePr>
        <p:xfrm>
          <a:off x="470264" y="1196753"/>
          <a:ext cx="8216536" cy="4762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8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8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06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В понедельник был подписан контракт на поставку нефти в Латвию 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Monday saw a contract to supply oil to Latvia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23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Last Friday resulted in some relevant governmental changes 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 прошлую пятницу в правительстве произошли серьезные перестановки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6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 Европе обеспокоены экономической ситуацией в России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Europe is concerned about Russia’s current economic environment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626">
                <a:tc>
                  <a:txBody>
                    <a:bodyPr/>
                    <a:lstStyle/>
                    <a:p>
                      <a:r>
                        <a:rPr lang="ru-RU" dirty="0"/>
                        <a:t>По причине террористической угрозы из аэропорта были эвакуированы все люди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 terrorist threat called for the evacuation of all the people at the airport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405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720080"/>
          </a:xfrm>
        </p:spPr>
        <p:txBody>
          <a:bodyPr>
            <a:normAutofit/>
          </a:bodyPr>
          <a:lstStyle/>
          <a:p>
            <a:pPr lvl="0" algn="ctr"/>
            <a:r>
              <a:rPr lang="ru-RU" sz="1800" dirty="0"/>
              <a:t>Формирование способности адаптироваться к новым условиям деятельности</a:t>
            </a:r>
            <a:endParaRPr lang="ru-RU" sz="1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0263" y="1384216"/>
            <a:ext cx="8188072" cy="4493056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2200" b="1" dirty="0">
              <a:latin typeface="+mj-lt"/>
            </a:endParaRPr>
          </a:p>
          <a:p>
            <a:pPr algn="just">
              <a:buNone/>
            </a:pPr>
            <a:endParaRPr lang="ru-RU" sz="2200" b="1" dirty="0">
              <a:latin typeface="+mj-lt"/>
            </a:endParaRPr>
          </a:p>
          <a:p>
            <a:pPr algn="ctr">
              <a:buNone/>
            </a:pPr>
            <a:endParaRPr lang="en-US" sz="1800" b="1" dirty="0">
              <a:latin typeface="+mj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10039884"/>
              </p:ext>
            </p:extLst>
          </p:nvPr>
        </p:nvGraphicFramePr>
        <p:xfrm>
          <a:off x="395535" y="1484784"/>
          <a:ext cx="8262799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88717"/>
              </p:ext>
            </p:extLst>
          </p:nvPr>
        </p:nvGraphicFramePr>
        <p:xfrm>
          <a:off x="470264" y="1384215"/>
          <a:ext cx="8216536" cy="4493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8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8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9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Already, the Pentagon has carried out 154 airstrikes on Islamic State forces in Iraq over the past month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На протяжении последних месяцев Пентагоном уже было проведено 154 авиаудара по силам Исламского государства в Ираке</a:t>
                      </a:r>
                    </a:p>
                    <a:p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3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В пресс-службе ЦБ отметили, что интервенции возобновятся только при колебаниях курса с угрозой подрыва финансовой стабильности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The press-service with the Central Bank of Russia claimed that they will interfere again only with a fluctuating </a:t>
                      </a:r>
                      <a:r>
                        <a:rPr lang="en-US" sz="2000" dirty="0" err="1"/>
                        <a:t>rouble</a:t>
                      </a:r>
                      <a:r>
                        <a:rPr lang="en-US" sz="2000" dirty="0"/>
                        <a:t> if</a:t>
                      </a:r>
                      <a:r>
                        <a:rPr lang="ru-RU" sz="2000" dirty="0"/>
                        <a:t> </a:t>
                      </a:r>
                      <a:r>
                        <a:rPr lang="en-US" sz="2000" dirty="0"/>
                        <a:t>the financial stability is at stake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483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720080"/>
          </a:xfrm>
        </p:spPr>
        <p:txBody>
          <a:bodyPr>
            <a:normAutofit/>
          </a:bodyPr>
          <a:lstStyle/>
          <a:p>
            <a:pPr lvl="0" algn="ctr"/>
            <a:r>
              <a:rPr lang="ru-RU" sz="1800" dirty="0"/>
              <a:t>Этап контроля</a:t>
            </a:r>
            <a:br>
              <a:rPr lang="ru-RU" sz="1800" dirty="0"/>
            </a:br>
            <a:endParaRPr lang="ru-RU" sz="1800" i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95535" y="1484784"/>
          <a:ext cx="8262799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2920" y="1124744"/>
            <a:ext cx="8183880" cy="468052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Во вторник</a:t>
            </a:r>
            <a:r>
              <a:rPr lang="ru-RU" dirty="0"/>
              <a:t> совет по безопасности Нидерландов представил предварительный доклад о возможных причинах крушения </a:t>
            </a:r>
            <a:r>
              <a:rPr lang="ru-RU" dirty="0" err="1"/>
              <a:t>Boeing</a:t>
            </a:r>
            <a:r>
              <a:rPr lang="ru-RU" dirty="0"/>
              <a:t>. </a:t>
            </a:r>
            <a:r>
              <a:rPr lang="ru-RU" b="1" dirty="0"/>
              <a:t>В докладе</a:t>
            </a:r>
            <a:r>
              <a:rPr lang="ru-RU" dirty="0"/>
              <a:t> сообщается, что </a:t>
            </a:r>
            <a:r>
              <a:rPr lang="ru-RU" dirty="0" err="1"/>
              <a:t>Boeing</a:t>
            </a:r>
            <a:r>
              <a:rPr lang="ru-RU" dirty="0"/>
              <a:t> 777 разбился после попадания в него «многочисленных объектов», которые «пронзили самолет на высокой скорости». </a:t>
            </a:r>
            <a:r>
              <a:rPr lang="ru-RU" b="1" dirty="0"/>
              <a:t>По  данным, обнародованным комиссией,</a:t>
            </a:r>
            <a:r>
              <a:rPr lang="ru-RU" dirty="0"/>
              <a:t> самолет развалился в воздухе. Подробностей о том, что могло послужить причиной проникновения в самолет «высокоскоростных объектов», в докладе нет. </a:t>
            </a:r>
            <a:r>
              <a:rPr lang="ru-RU" b="1" dirty="0"/>
              <a:t>В докладе</a:t>
            </a:r>
            <a:r>
              <a:rPr lang="ru-RU" dirty="0"/>
              <a:t> также говорится, что «нет никаких признаков того, что авария MH17 (номер рейса самолета) была вызвана технической неисправностью или действиями экипажа».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629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01528" cy="151216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1800" i="1" dirty="0"/>
              <a:t>Обучение переводу для специальных целей</a:t>
            </a:r>
            <a:r>
              <a:rPr lang="en-US" sz="1800" i="1" dirty="0"/>
              <a:t>: </a:t>
            </a:r>
            <a:r>
              <a:rPr lang="ru-RU" sz="1800" i="1" dirty="0"/>
              <a:t>современный экономический дискурс</a:t>
            </a:r>
            <a:br>
              <a:rPr lang="ru-RU" sz="1800" i="1" dirty="0"/>
            </a:br>
            <a:br>
              <a:rPr lang="ru-RU" sz="1800" i="1" dirty="0"/>
            </a:br>
            <a:r>
              <a:rPr lang="ru-RU" sz="1600" dirty="0">
                <a:effectLst/>
              </a:rPr>
              <a:t>1. Отработка РЯ&lt;-&gt;АЯ перевода терминов / терминологических словосочетаний</a:t>
            </a:r>
            <a:r>
              <a:rPr lang="en-US" sz="1600" dirty="0">
                <a:effectLst/>
              </a:rPr>
              <a:t> /</a:t>
            </a:r>
            <a:r>
              <a:rPr lang="ru-RU" sz="1600" dirty="0">
                <a:effectLst/>
              </a:rPr>
              <a:t> словосочетаний, передающих буквенную прецизионную информацию</a:t>
            </a:r>
            <a:endParaRPr lang="ru-RU" sz="1600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099671"/>
              </p:ext>
            </p:extLst>
          </p:nvPr>
        </p:nvGraphicFramePr>
        <p:xfrm>
          <a:off x="442913" y="1844671"/>
          <a:ext cx="8188326" cy="4445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4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201">
                <a:tc>
                  <a:txBody>
                    <a:bodyPr/>
                    <a:lstStyle/>
                    <a:p>
                      <a:r>
                        <a:rPr kumimoji="0" lang="ru-RU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эмиссионный доход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paid</a:t>
                      </a:r>
                      <a:r>
                        <a:rPr kumimoji="0" lang="ru-RU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capital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kumimoji="0"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гарантировать размещение новых ценных бумаг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underwrite</a:t>
                      </a:r>
                      <a:r>
                        <a:rPr kumimoji="0"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securitie</a:t>
                      </a:r>
                      <a:r>
                        <a:rPr kumimoji="0" lang="en-US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084">
                <a:tc>
                  <a:txBody>
                    <a:bodyPr/>
                    <a:lstStyle/>
                    <a:p>
                      <a:r>
                        <a:rPr kumimoji="0"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подтвержденные активами права со стороны инвесторов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secured / asset-based claims on the part of investors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040">
                <a:tc>
                  <a:txBody>
                    <a:bodyPr/>
                    <a:lstStyle/>
                    <a:p>
                      <a:r>
                        <a:rPr kumimoji="0"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 акционера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shareholder income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084">
                <a:tc>
                  <a:txBody>
                    <a:bodyPr/>
                    <a:lstStyle/>
                    <a:p>
                      <a:r>
                        <a:rPr kumimoji="0"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объявлять номинальную стоимость акций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declare par values for the stocks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084">
                <a:tc>
                  <a:txBody>
                    <a:bodyPr/>
                    <a:lstStyle/>
                    <a:p>
                      <a:r>
                        <a:rPr kumimoji="0"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первичный / вторичный рынок ценных бумаг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primary / secondary securities market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084">
                <a:tc>
                  <a:txBody>
                    <a:bodyPr/>
                    <a:lstStyle/>
                    <a:p>
                      <a:r>
                        <a:rPr kumimoji="0"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биржевой маклер внебиржевого рынка ценных бумаг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 dealer in the over-the-counter market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5084">
                <a:tc>
                  <a:txBody>
                    <a:bodyPr/>
                    <a:lstStyle/>
                    <a:p>
                      <a:r>
                        <a:rPr kumimoji="0"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комиссия по ценным бумагам и биржевым операциям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Securities and Exchange Commission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212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720080"/>
          </a:xfrm>
        </p:spPr>
        <p:txBody>
          <a:bodyPr>
            <a:normAutofit/>
          </a:bodyPr>
          <a:lstStyle/>
          <a:p>
            <a:pPr lvl="0" algn="ctr"/>
            <a:r>
              <a:rPr lang="ru-RU" sz="1800" dirty="0">
                <a:effectLst/>
              </a:rPr>
              <a:t>2. Двусторонний перевод высказываний, содержащих отработанные терминологические единицы</a:t>
            </a:r>
            <a:endParaRPr lang="ru-RU" sz="1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0263" y="1384216"/>
            <a:ext cx="8188072" cy="4493056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2200" b="1" dirty="0">
              <a:latin typeface="+mj-lt"/>
            </a:endParaRPr>
          </a:p>
          <a:p>
            <a:pPr algn="just">
              <a:buNone/>
            </a:pPr>
            <a:endParaRPr lang="ru-RU" sz="2200" b="1" dirty="0">
              <a:latin typeface="+mj-lt"/>
            </a:endParaRPr>
          </a:p>
          <a:p>
            <a:pPr algn="ctr">
              <a:buNone/>
            </a:pPr>
            <a:endParaRPr lang="en-US" sz="1800" b="1" dirty="0">
              <a:latin typeface="+mj-lt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95535" y="1484784"/>
          <a:ext cx="8262799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716716"/>
              </p:ext>
            </p:extLst>
          </p:nvPr>
        </p:nvGraphicFramePr>
        <p:xfrm>
          <a:off x="470264" y="1058376"/>
          <a:ext cx="8216536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8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8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827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Денежный агрегат </a:t>
                      </a:r>
                      <a:r>
                        <a:rPr kumimoji="0"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kumimoji="0"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является показателем </a:t>
                      </a:r>
                      <a:r>
                        <a:rPr kumimoji="0"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предложения денег </a:t>
                      </a:r>
                      <a:r>
                        <a:rPr kumimoji="0"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включает в себя самые </a:t>
                      </a:r>
                      <a:r>
                        <a:rPr kumimoji="0"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ликвидные денежные средства</a:t>
                      </a:r>
                      <a:r>
                        <a:rPr kumimoji="0"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наличные деньги, </a:t>
                      </a:r>
                      <a:r>
                        <a:rPr kumimoji="0"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вклады до востребования </a:t>
                      </a:r>
                      <a:r>
                        <a:rPr kumimoji="0"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другие </a:t>
                      </a:r>
                      <a:r>
                        <a:rPr kumimoji="0"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чековые вклады</a:t>
                      </a:r>
                      <a:endParaRPr kumimoji="0" lang="ru-RU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M-1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is a measure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the money supply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that includes the most 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liquid, or spendable, forms of money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: currency, 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demand deposits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, and other 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checkable deposits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2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Unlike </a:t>
                      </a:r>
                      <a:r>
                        <a:rPr kumimoji="0"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demand deposits</a:t>
                      </a:r>
                      <a:r>
                        <a:rPr kumimoji="0"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deposits</a:t>
                      </a:r>
                      <a:r>
                        <a:rPr kumimoji="0"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such as </a:t>
                      </a:r>
                      <a:r>
                        <a:rPr kumimoji="0"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certificates of deposit</a:t>
                      </a:r>
                      <a:r>
                        <a:rPr kumimoji="0"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savings certificates</a:t>
                      </a:r>
                      <a:r>
                        <a:rPr kumimoji="0"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require </a:t>
                      </a:r>
                      <a:r>
                        <a:rPr kumimoji="0"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 notice of withdrawal</a:t>
                      </a:r>
                      <a:r>
                        <a:rPr kumimoji="0"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cannot </a:t>
                      </a:r>
                      <a:r>
                        <a:rPr kumimoji="0"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transferred by check</a:t>
                      </a:r>
                      <a:endParaRPr kumimoji="0" lang="ru-RU" sz="18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</a:t>
                      </a:r>
                      <a:r>
                        <a:rPr lang="ru-RU" baseline="0" dirty="0"/>
                        <a:t> отличие от средств на </a:t>
                      </a:r>
                      <a:r>
                        <a:rPr lang="ru-RU" b="1" baseline="0" dirty="0"/>
                        <a:t>вкладах до востребования </a:t>
                      </a:r>
                      <a:r>
                        <a:rPr lang="ru-RU" baseline="0" dirty="0"/>
                        <a:t>средства на </a:t>
                      </a:r>
                      <a:r>
                        <a:rPr lang="ru-RU" b="1" baseline="0" dirty="0"/>
                        <a:t>срочных вкладах</a:t>
                      </a:r>
                      <a:r>
                        <a:rPr lang="ru-RU" baseline="0" dirty="0"/>
                        <a:t>, таких как </a:t>
                      </a:r>
                      <a:r>
                        <a:rPr lang="ru-RU" b="1" baseline="0" dirty="0"/>
                        <a:t>депозитные </a:t>
                      </a:r>
                      <a:r>
                        <a:rPr lang="ru-RU" b="0" baseline="0" dirty="0"/>
                        <a:t>и </a:t>
                      </a:r>
                      <a:r>
                        <a:rPr lang="ru-RU" b="1" baseline="0" dirty="0"/>
                        <a:t>сберегательные сертификаты</a:t>
                      </a:r>
                      <a:r>
                        <a:rPr lang="ru-RU" baseline="0" dirty="0"/>
                        <a:t>, не могут быть </a:t>
                      </a:r>
                      <a:r>
                        <a:rPr lang="ru-RU" b="1" baseline="0" dirty="0"/>
                        <a:t>сняты</a:t>
                      </a:r>
                      <a:r>
                        <a:rPr lang="ru-RU" baseline="0" dirty="0"/>
                        <a:t> без </a:t>
                      </a:r>
                      <a:r>
                        <a:rPr lang="ru-RU" b="1" baseline="0" dirty="0"/>
                        <a:t>предварительного уведомления </a:t>
                      </a:r>
                      <a:r>
                        <a:rPr lang="ru-RU" baseline="0" dirty="0"/>
                        <a:t>или </a:t>
                      </a:r>
                      <a:r>
                        <a:rPr lang="ru-RU" b="1" baseline="0" dirty="0"/>
                        <a:t>переведены</a:t>
                      </a:r>
                      <a:r>
                        <a:rPr lang="ru-RU" baseline="0" dirty="0"/>
                        <a:t> другому лицу </a:t>
                      </a:r>
                      <a:r>
                        <a:rPr lang="ru-RU" b="1" baseline="0" dirty="0"/>
                        <a:t>посредством чека</a:t>
                      </a:r>
                      <a:r>
                        <a:rPr lang="ru-RU" baseline="0" dirty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789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1656184"/>
          </a:xfrm>
        </p:spPr>
        <p:txBody>
          <a:bodyPr>
            <a:noAutofit/>
          </a:bodyPr>
          <a:lstStyle/>
          <a:p>
            <a:pPr lvl="0" algn="ctr"/>
            <a:r>
              <a:rPr lang="ru-RU" sz="2000" dirty="0">
                <a:effectLst/>
              </a:rPr>
              <a:t>3. Перевод текста в обе стороны 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(на предварительном этапе студентами также выполняется письменный перевод текста, проводится его коррекция)</a:t>
            </a:r>
            <a:br>
              <a:rPr lang="ru-RU" sz="2000" dirty="0"/>
            </a:br>
            <a:endParaRPr lang="ru-RU" sz="2000" i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95535" y="1484784"/>
          <a:ext cx="8262799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Stock values are expressed in three different ways: as </a:t>
            </a:r>
            <a:r>
              <a:rPr lang="en-US" sz="2200" b="1" dirty="0"/>
              <a:t>par, market, </a:t>
            </a:r>
            <a:r>
              <a:rPr lang="en-US" sz="2200" dirty="0"/>
              <a:t>and </a:t>
            </a:r>
            <a:r>
              <a:rPr lang="en-US" sz="2200" b="1" dirty="0"/>
              <a:t>book value</a:t>
            </a:r>
            <a:r>
              <a:rPr lang="en-US" sz="2200" dirty="0"/>
              <a:t>. The </a:t>
            </a:r>
            <a:r>
              <a:rPr lang="en-US" sz="2200" b="1" dirty="0"/>
              <a:t>face value </a:t>
            </a:r>
            <a:r>
              <a:rPr lang="en-US" sz="2200" dirty="0"/>
              <a:t>of a share of stock at the time it is originally issued is the par value. To receive their </a:t>
            </a:r>
            <a:r>
              <a:rPr lang="en-US" sz="2200" b="1" dirty="0"/>
              <a:t>corporate charters</a:t>
            </a:r>
            <a:r>
              <a:rPr lang="en-US" sz="2200" dirty="0"/>
              <a:t>, all companies must declare par values for their stocks. Each company must </a:t>
            </a:r>
            <a:r>
              <a:rPr lang="en-US" sz="2200" b="1" dirty="0"/>
              <a:t>preserve the par value money in its retained earnings</a:t>
            </a:r>
            <a:r>
              <a:rPr lang="en-US" sz="2200" dirty="0"/>
              <a:t>, and it cannot be </a:t>
            </a:r>
            <a:r>
              <a:rPr lang="en-US" sz="2200" b="1" dirty="0"/>
              <a:t>distributed as  dividends</a:t>
            </a:r>
            <a:r>
              <a:rPr lang="en-US" sz="2200" dirty="0"/>
              <a:t>. </a:t>
            </a:r>
            <a:r>
              <a:rPr lang="en-US" sz="2200" b="1" dirty="0"/>
              <a:t>A stock’s real price </a:t>
            </a:r>
            <a:r>
              <a:rPr lang="en-US" sz="2200" dirty="0"/>
              <a:t>is its market value – the current price of a share in the </a:t>
            </a:r>
            <a:r>
              <a:rPr lang="en-US" sz="2200" b="1" dirty="0"/>
              <a:t>stock market</a:t>
            </a:r>
            <a:r>
              <a:rPr lang="en-US" sz="2200" dirty="0"/>
              <a:t>. Market value </a:t>
            </a:r>
            <a:r>
              <a:rPr lang="en-US" sz="2200" b="1" dirty="0"/>
              <a:t>reflects buyers’ willingness to invest in a company</a:t>
            </a:r>
            <a:r>
              <a:rPr lang="en-US" sz="2200" dirty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022861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Спасибо</a:t>
            </a:r>
            <a:br>
              <a:rPr lang="ru-RU" i="1" dirty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65947-D32D-43CC-854A-A909C08E2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23DD77-FFDF-483A-B8C4-771494E28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b="1" i="1" dirty="0">
                <a:latin typeface="Verdana" panose="020B0604030504040204" pitchFamily="34" charset="0"/>
              </a:rPr>
              <a:t>Инновационные технологии обучения: применение трех систем оборудования для отработки навыков устного (последовательного/синхронного) перевода: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endParaRPr lang="ru-RU" dirty="0">
              <a:latin typeface="Verdana" panose="020B0604030504040204" pitchFamily="34" charset="0"/>
            </a:endParaRPr>
          </a:p>
          <a:p>
            <a:pPr lvl="0">
              <a:spcAft>
                <a:spcPts val="0"/>
              </a:spcAft>
              <a:buFontTx/>
              <a:buChar char="-"/>
            </a:pPr>
            <a:r>
              <a:rPr lang="en-US" dirty="0">
                <a:latin typeface="Verdana" panose="020B0604030504040204" pitchFamily="34" charset="0"/>
              </a:rPr>
              <a:t>Sennheiser </a:t>
            </a:r>
            <a:r>
              <a:rPr lang="en-US" dirty="0" err="1">
                <a:latin typeface="Verdana" panose="020B0604030504040204" pitchFamily="34" charset="0"/>
              </a:rPr>
              <a:t>Tourguide</a:t>
            </a:r>
            <a:r>
              <a:rPr lang="en-US" dirty="0">
                <a:latin typeface="Verdana" panose="020B0604030504040204" pitchFamily="34" charset="0"/>
              </a:rPr>
              <a:t> system 2020-D</a:t>
            </a:r>
            <a:endParaRPr lang="ru-RU" dirty="0">
              <a:latin typeface="Verdana" panose="020B0604030504040204" pitchFamily="34" charset="0"/>
            </a:endParaRPr>
          </a:p>
          <a:p>
            <a:pPr lvl="0">
              <a:spcAft>
                <a:spcPts val="0"/>
              </a:spcAft>
              <a:buFontTx/>
              <a:buChar char="-"/>
            </a:pPr>
            <a:endParaRPr lang="ru-RU" dirty="0">
              <a:latin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Tx/>
              <a:buChar char="-"/>
            </a:pPr>
            <a:r>
              <a:rPr lang="en-US" dirty="0" err="1">
                <a:latin typeface="Verdana" panose="020B0604030504040204" pitchFamily="34" charset="0"/>
              </a:rPr>
              <a:t>Система</a:t>
            </a:r>
            <a:r>
              <a:rPr lang="en-US" dirty="0">
                <a:latin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</a:rPr>
              <a:t>синхронного</a:t>
            </a:r>
            <a:r>
              <a:rPr lang="en-US" dirty="0">
                <a:latin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</a:rPr>
              <a:t>перевода</a:t>
            </a:r>
            <a:r>
              <a:rPr lang="en-US" dirty="0">
                <a:latin typeface="Verdana" panose="020B0604030504040204" pitchFamily="34" charset="0"/>
              </a:rPr>
              <a:t> Bosch</a:t>
            </a:r>
            <a:endParaRPr lang="ru-RU" dirty="0">
              <a:latin typeface="Verdana" panose="020B0604030504040204" pitchFamily="34" charset="0"/>
            </a:endParaRPr>
          </a:p>
          <a:p>
            <a:pPr lvl="0">
              <a:spcAft>
                <a:spcPts val="0"/>
              </a:spcAft>
              <a:buFontTx/>
              <a:buChar char="-"/>
            </a:pPr>
            <a:endParaRPr lang="ru-RU" dirty="0">
              <a:latin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Tx/>
              <a:buChar char="-"/>
            </a:pPr>
            <a:r>
              <a:rPr lang="ru-RU" dirty="0">
                <a:latin typeface="Verdana" panose="020B0604030504040204" pitchFamily="34" charset="0"/>
              </a:rPr>
              <a:t>Проводная </a:t>
            </a:r>
            <a:r>
              <a:rPr lang="ru-RU" dirty="0" err="1">
                <a:latin typeface="Verdana" panose="020B0604030504040204" pitchFamily="34" charset="0"/>
              </a:rPr>
              <a:t>конференц</a:t>
            </a:r>
            <a:r>
              <a:rPr lang="ru-RU" dirty="0">
                <a:latin typeface="Verdana" panose="020B0604030504040204" pitchFamily="34" charset="0"/>
              </a:rPr>
              <a:t> система </a:t>
            </a:r>
            <a:r>
              <a:rPr lang="en-US" dirty="0" err="1">
                <a:latin typeface="Verdana" panose="020B0604030504040204" pitchFamily="34" charset="0"/>
              </a:rPr>
              <a:t>ConferencePro</a:t>
            </a:r>
            <a:endParaRPr lang="ru-RU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30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64F9045-6061-47A7-A64D-B14337E9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>
            <a:normAutofit/>
          </a:bodyPr>
          <a:lstStyle/>
          <a:p>
            <a:pPr marL="265176" lvl="0" indent="-265176">
              <a:lnSpc>
                <a:spcPct val="90000"/>
              </a:lnSpc>
              <a:spcBef>
                <a:spcPts val="250"/>
              </a:spcBef>
            </a:pPr>
            <a:r>
              <a:rPr lang="en-US" sz="3100" b="0" dirty="0" err="1">
                <a:effectLst/>
              </a:rPr>
              <a:t>Система</a:t>
            </a:r>
            <a:r>
              <a:rPr lang="en-US" sz="3100" b="0" dirty="0">
                <a:effectLst/>
              </a:rPr>
              <a:t> </a:t>
            </a:r>
            <a:r>
              <a:rPr lang="en-US" sz="3100" b="0" dirty="0" err="1">
                <a:effectLst/>
              </a:rPr>
              <a:t>синхронного</a:t>
            </a:r>
            <a:r>
              <a:rPr lang="en-US" sz="3100" b="0" dirty="0">
                <a:effectLst/>
              </a:rPr>
              <a:t> </a:t>
            </a:r>
            <a:r>
              <a:rPr lang="en-US" sz="3100" b="0" dirty="0" err="1">
                <a:effectLst/>
              </a:rPr>
              <a:t>перевода</a:t>
            </a:r>
            <a:r>
              <a:rPr lang="en-US" sz="3100" b="0" dirty="0">
                <a:effectLst/>
              </a:rPr>
              <a:t> Bosch</a:t>
            </a:r>
            <a:br>
              <a:rPr lang="ru-RU" sz="3100" b="0" dirty="0">
                <a:effectLst/>
              </a:rPr>
            </a:br>
            <a:endParaRPr lang="en-US" sz="3100" dirty="0"/>
          </a:p>
        </p:txBody>
      </p:sp>
      <p:pic>
        <p:nvPicPr>
          <p:cNvPr id="4" name="Объект 3" descr="Изображение выглядит как стол, компьютер, рабочий стол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DFF35D31-C790-440D-9752-92C0D5CEB37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" r="1" b="5746"/>
          <a:stretch/>
        </p:blipFill>
        <p:spPr bwMode="auto"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472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602BCE2-12E5-4ECD-B25A-84A02439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D4D9E5F-8208-4B89-A209-521CE712E1C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" r="1" b="1"/>
          <a:stretch/>
        </p:blipFill>
        <p:spPr bwMode="auto"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41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24BD36-2D75-4B93-B6F2-A8985E905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FDF4288-FB70-481E-98A4-BEA9FC7C0AD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" r="1" b="29572"/>
          <a:stretch/>
        </p:blipFill>
        <p:spPr bwMode="auto"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272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ED3011B-9313-4929-97FC-14B94B6F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DD437F-0A76-4835-99E1-C7C31EDFCE0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" r="1" b="1"/>
          <a:stretch/>
        </p:blipFill>
        <p:spPr bwMode="auto"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677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910ACAE-1423-4E88-BC40-AC12EF612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3579770-3906-45D0-B49F-4B8E4AC6030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238" y="530352"/>
            <a:ext cx="7445244" cy="4187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60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0C721-0C03-4689-A7C6-10172423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>
            <a:normAutofit/>
          </a:bodyPr>
          <a:lstStyle/>
          <a:p>
            <a:pPr marL="265176" lvl="0" indent="-265176">
              <a:lnSpc>
                <a:spcPct val="90000"/>
              </a:lnSpc>
              <a:spcBef>
                <a:spcPts val="250"/>
              </a:spcBef>
            </a:pPr>
            <a:r>
              <a:rPr lang="en-US" sz="3300" b="0" dirty="0">
                <a:effectLst/>
              </a:rPr>
              <a:t>Sennheiser </a:t>
            </a:r>
            <a:r>
              <a:rPr lang="en-US" sz="3300" b="0" dirty="0" err="1">
                <a:effectLst/>
              </a:rPr>
              <a:t>Tourguide</a:t>
            </a:r>
            <a:r>
              <a:rPr lang="en-US" sz="3300" b="0" dirty="0">
                <a:effectLst/>
              </a:rPr>
              <a:t> system 2020-D</a:t>
            </a:r>
            <a:br>
              <a:rPr lang="ru-RU" sz="3300" b="0" dirty="0">
                <a:effectLst/>
              </a:rPr>
            </a:br>
            <a:endParaRPr lang="ru-RU" sz="33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A6313C-AB9D-4D80-BC16-94985EFD773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" r="1" b="1"/>
          <a:stretch/>
        </p:blipFill>
        <p:spPr bwMode="auto"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490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340768"/>
            <a:ext cx="4536504" cy="4421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5301208"/>
            <a:ext cx="4540791" cy="6591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476672"/>
            <a:ext cx="5400599" cy="7375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2132856"/>
            <a:ext cx="1584176" cy="15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11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5784</TotalTime>
  <Words>829</Words>
  <Application>Microsoft Office PowerPoint</Application>
  <PresentationFormat>Экран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Calibri</vt:lpstr>
      <vt:lpstr>Times New Roman</vt:lpstr>
      <vt:lpstr>Trebuchet MS</vt:lpstr>
      <vt:lpstr>Verdana</vt:lpstr>
      <vt:lpstr>Wingdings 2</vt:lpstr>
      <vt:lpstr>Аспект</vt:lpstr>
      <vt:lpstr>      </vt:lpstr>
      <vt:lpstr>Презентация PowerPoint</vt:lpstr>
      <vt:lpstr>Система синхронного перевода Bosch </vt:lpstr>
      <vt:lpstr>Презентация PowerPoint</vt:lpstr>
      <vt:lpstr>Презентация PowerPoint</vt:lpstr>
      <vt:lpstr>Презентация PowerPoint</vt:lpstr>
      <vt:lpstr>Презентация PowerPoint</vt:lpstr>
      <vt:lpstr>Sennheiser Tourguide system 2020-D </vt:lpstr>
      <vt:lpstr>Презентация PowerPoint</vt:lpstr>
      <vt:lpstr>Презентация PowerPoint</vt:lpstr>
      <vt:lpstr>Презентация PowerPoint</vt:lpstr>
      <vt:lpstr>Стратегия формирования навыка устного последовательного / синхронного перевода</vt:lpstr>
      <vt:lpstr>Первичная отработка навыка</vt:lpstr>
      <vt:lpstr>Формирование способности адаптироваться к новым условиям деятельности</vt:lpstr>
      <vt:lpstr>Этап контроля </vt:lpstr>
      <vt:lpstr>Обучение переводу для специальных целей: современный экономический дискурс  1. Отработка РЯ&lt;-&gt;АЯ перевода терминов / терминологических словосочетаний / словосочетаний, передающих буквенную прецизионную информацию</vt:lpstr>
      <vt:lpstr>2. Двусторонний перевод высказываний, содержащих отработанные терминологические единицы</vt:lpstr>
      <vt:lpstr>3. Перевод текста в обе стороны  (на предварительном этапе студентами также выполняется письменный перевод текста, проводится его коррекция) </vt:lpstr>
      <vt:lpstr>Спасибо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43d Linguistics Colloquium  Magdeburg, Germany  12 September, 2008</dc:title>
  <dc:creator>Маришка</dc:creator>
  <cp:lastModifiedBy>Marina Fomina</cp:lastModifiedBy>
  <cp:revision>163</cp:revision>
  <dcterms:created xsi:type="dcterms:W3CDTF">2010-09-15T12:06:51Z</dcterms:created>
  <dcterms:modified xsi:type="dcterms:W3CDTF">2020-03-19T17:00:09Z</dcterms:modified>
</cp:coreProperties>
</file>