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25"/>
  </p:notesMasterIdLst>
  <p:sldIdLst>
    <p:sldId id="256" r:id="rId2"/>
    <p:sldId id="274" r:id="rId3"/>
    <p:sldId id="258" r:id="rId4"/>
    <p:sldId id="277" r:id="rId5"/>
    <p:sldId id="276" r:id="rId6"/>
    <p:sldId id="275" r:id="rId7"/>
    <p:sldId id="278" r:id="rId8"/>
    <p:sldId id="259" r:id="rId9"/>
    <p:sldId id="260" r:id="rId10"/>
    <p:sldId id="267" r:id="rId11"/>
    <p:sldId id="279" r:id="rId12"/>
    <p:sldId id="262" r:id="rId13"/>
    <p:sldId id="263" r:id="rId14"/>
    <p:sldId id="264" r:id="rId15"/>
    <p:sldId id="265" r:id="rId16"/>
    <p:sldId id="266" r:id="rId17"/>
    <p:sldId id="268" r:id="rId18"/>
    <p:sldId id="269" r:id="rId19"/>
    <p:sldId id="270" r:id="rId20"/>
    <p:sldId id="271" r:id="rId21"/>
    <p:sldId id="272" r:id="rId22"/>
    <p:sldId id="280" r:id="rId23"/>
    <p:sldId id="273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85589" autoAdjust="0"/>
  </p:normalViewPr>
  <p:slideViewPr>
    <p:cSldViewPr>
      <p:cViewPr varScale="1">
        <p:scale>
          <a:sx n="98" d="100"/>
          <a:sy n="98" d="100"/>
        </p:scale>
        <p:origin x="20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F5D0E-6C3A-4D8E-BE42-D5FD40CAFB76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A9A47-E1F4-4300-B534-90AF4CACDAA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A9A47-E1F4-4300-B534-90AF4CACDAA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F2E600-5509-442C-94AE-BD0DC89B3AA8}" type="datetimeFigureOut">
              <a:rPr lang="ru-RU" smtClean="0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EC7E34-1054-44FA-9011-EFD7F519B63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110672-09EC-41CC-B0FE-074A3736C1DF}" type="datetimeFigureOut">
              <a:rPr lang="ru-RU" smtClean="0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C49F8D-BA7A-4BAB-8255-BC01C0BBE4A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745ABD-3D60-4AFD-80A0-4BDCF8FEB421}" type="datetimeFigureOut">
              <a:rPr lang="ru-RU" smtClean="0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E2262-6EBF-4660-A0F3-8978AC90D1E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4DE9A2-E448-4549-95C2-DD2FC74AABD0}" type="datetimeFigureOut">
              <a:rPr lang="ru-RU" smtClean="0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FEC5A-EB7C-4031-AC4D-6884F47E5C6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7CBCC8-A353-4868-99FB-ED5B324752D8}" type="datetimeFigureOut">
              <a:rPr lang="ru-RU" smtClean="0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8141BA-34CF-40E7-81BC-4ADBF2CD0B3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23EFB4-BB4E-491C-AAD1-8EA2234760CF}" type="datetimeFigureOut">
              <a:rPr lang="ru-RU" smtClean="0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BF119-6EE7-4530-9AA5-0941DA7F7F2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0C9F23-1E2C-4B76-A2E2-C58C8890DEFE}" type="datetimeFigureOut">
              <a:rPr lang="ru-RU" smtClean="0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6727F2-B6FB-4192-9738-321D28EF0EF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57766B-6F03-4987-8C96-56F7DEF19211}" type="datetimeFigureOut">
              <a:rPr lang="ru-RU" smtClean="0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ACFFE2-8695-4EBE-A51E-6496DAD06E5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C04FFB-158F-4A76-9069-802ACA4565E8}" type="datetimeFigureOut">
              <a:rPr lang="ru-RU" smtClean="0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18AC6-031F-4043-BFDE-F8DD69E436E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D07C64-ACFE-4CD6-BC47-2050CE13BAE3}" type="datetimeFigureOut">
              <a:rPr lang="ru-RU" smtClean="0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C9607-EECC-4E46-8811-7E70C314721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ABDECB-336A-429C-A1CD-B56D25AACDD3}" type="datetimeFigureOut">
              <a:rPr lang="ru-RU" smtClean="0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99476-F138-4657-B902-582BEC083D0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174CA1A-397A-4320-805C-15B182051482}" type="datetimeFigureOut">
              <a:rPr lang="ru-RU" smtClean="0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E919A2-A847-4C77-878F-F751C448B41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2083032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196752"/>
            <a:ext cx="7715250" cy="259228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sz="2800" dirty="0" smtClean="0"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ru-RU" sz="2800" b="1" dirty="0" smtClean="0">
                <a:cs typeface="Times New Roman" pitchFamily="18" charset="0"/>
              </a:rPr>
              <a:t> </a:t>
            </a:r>
          </a:p>
          <a:p>
            <a:pPr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ru-RU" sz="2800" b="1" dirty="0" smtClean="0">
                <a:cs typeface="Times New Roman" pitchFamily="18" charset="0"/>
              </a:rPr>
              <a:t>ЗАНЯТИЯ ПО ФИЗИЧЕСКОЙ КУЛЬТУРЕ В ДЕТСКОМ САДУ</a:t>
            </a:r>
            <a:endParaRPr lang="ru-RU" sz="2800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sz="2800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sz="2800" dirty="0" smtClean="0">
              <a:cs typeface="Times New Roman" pitchFamily="18" charset="0"/>
            </a:endParaRPr>
          </a:p>
        </p:txBody>
      </p:sp>
      <p:pic>
        <p:nvPicPr>
          <p:cNvPr id="4" name="Рисунок 3" descr="DSC_052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3789039"/>
            <a:ext cx="3600400" cy="2400267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548680"/>
            <a:ext cx="6995120" cy="66574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+mn-lt"/>
              </a:rPr>
              <a:t>Состав вводной части</a:t>
            </a:r>
            <a:endParaRPr lang="ru-RU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171" name="Содержимое 3"/>
          <p:cNvSpPr>
            <a:spLocks noGrp="1"/>
          </p:cNvSpPr>
          <p:nvPr>
            <p:ph sz="half" idx="2"/>
          </p:nvPr>
        </p:nvSpPr>
        <p:spPr>
          <a:xfrm>
            <a:off x="362589" y="1238158"/>
            <a:ext cx="8352928" cy="5503210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Вводная часть может состоять из различных видов:</a:t>
            </a:r>
          </a:p>
          <a:p>
            <a:pPr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</a:rPr>
              <a:t>ходьбы, </a:t>
            </a:r>
          </a:p>
          <a:p>
            <a:pPr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</a:rPr>
              <a:t>бега, </a:t>
            </a:r>
          </a:p>
          <a:p>
            <a:pPr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</a:rPr>
              <a:t>подскоков, </a:t>
            </a:r>
          </a:p>
          <a:p>
            <a:pPr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</a:rPr>
              <a:t>прыжков, </a:t>
            </a:r>
          </a:p>
          <a:p>
            <a:pPr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</a:rPr>
              <a:t>различных построений, </a:t>
            </a:r>
          </a:p>
          <a:p>
            <a:pPr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</a:rPr>
              <a:t>несложных игровых упражнений на внимание и координацию движений, </a:t>
            </a:r>
          </a:p>
          <a:p>
            <a:pPr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</a:rPr>
              <a:t>упражнений на осанку, </a:t>
            </a:r>
          </a:p>
          <a:p>
            <a:pPr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</a:rPr>
              <a:t>на укрепления стопы.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вводной части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DSCF20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9842" y="1673351"/>
            <a:ext cx="3876134" cy="2504329"/>
          </a:xfrm>
          <a:prstGeom prst="rect">
            <a:avLst/>
          </a:prstGeom>
        </p:spPr>
      </p:pic>
      <p:pic>
        <p:nvPicPr>
          <p:cNvPr id="6" name="Рисунок 5" descr="DSC027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5" y="3645024"/>
            <a:ext cx="3930243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33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620688"/>
            <a:ext cx="6677914" cy="665172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+mn-lt"/>
              </a:rPr>
              <a:t>2. Основная часть</a:t>
            </a:r>
            <a:endParaRPr lang="ru-RU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195" name="Содержимое 3"/>
          <p:cNvSpPr>
            <a:spLocks noGrp="1"/>
          </p:cNvSpPr>
          <p:nvPr>
            <p:ph sz="half" idx="2"/>
          </p:nvPr>
        </p:nvSpPr>
        <p:spPr>
          <a:xfrm>
            <a:off x="539552" y="1412776"/>
            <a:ext cx="7920880" cy="51260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marL="0" indent="0"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Основная </a:t>
            </a:r>
            <a:r>
              <a:rPr lang="ru-RU" sz="2400" b="1" dirty="0" smtClean="0">
                <a:solidFill>
                  <a:srgbClr val="002060"/>
                </a:solidFill>
              </a:rPr>
              <a:t>часть решает комплекс программных задач: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дифференцированное  обучение основным видам движений,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развитие двигательных навыков и физических качеств,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тренировка функциональных возможностей организма</a:t>
            </a:r>
            <a:r>
              <a:rPr lang="ru-RU" sz="2400" b="1" dirty="0" smtClean="0">
                <a:solidFill>
                  <a:srgbClr val="002060"/>
                </a:solidFill>
              </a:rPr>
              <a:t>.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обеспечение </a:t>
            </a:r>
            <a:r>
              <a:rPr lang="ru-RU" sz="2400" b="1" dirty="0">
                <a:solidFill>
                  <a:srgbClr val="002060"/>
                </a:solidFill>
              </a:rPr>
              <a:t>тренировки всех групп </a:t>
            </a:r>
            <a:r>
              <a:rPr lang="ru-RU" sz="2400" b="1" dirty="0" smtClean="0">
                <a:solidFill>
                  <a:srgbClr val="002060"/>
                </a:solidFill>
              </a:rPr>
              <a:t>мышц,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формирование </a:t>
            </a:r>
            <a:r>
              <a:rPr lang="ru-RU" sz="2400" b="1" dirty="0">
                <a:solidFill>
                  <a:srgbClr val="002060"/>
                </a:solidFill>
              </a:rPr>
              <a:t>хорошей осанки</a:t>
            </a:r>
            <a:endParaRPr lang="ru-RU" sz="24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533400"/>
            <a:ext cx="6851104" cy="9906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rgbClr val="002060"/>
                </a:solidFill>
                <a:latin typeface="+mn-lt"/>
              </a:rPr>
              <a:t>2.1. Упражнения общеразвивающего воздействия</a:t>
            </a:r>
            <a:endParaRPr lang="ru-RU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219" name="Содержимое 3"/>
          <p:cNvSpPr>
            <a:spLocks noGrp="1"/>
          </p:cNvSpPr>
          <p:nvPr>
            <p:ph sz="half" idx="2"/>
          </p:nvPr>
        </p:nvSpPr>
        <p:spPr>
          <a:xfrm>
            <a:off x="899592" y="1844824"/>
            <a:ext cx="7992888" cy="475252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Font typeface="Wingdings 2" pitchFamily="18" charset="2"/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ОРУ</a:t>
            </a:r>
            <a:r>
              <a:rPr lang="ru-RU" b="1" dirty="0" smtClean="0">
                <a:solidFill>
                  <a:srgbClr val="002060"/>
                </a:solidFill>
              </a:rPr>
              <a:t> – </a:t>
            </a:r>
            <a:r>
              <a:rPr lang="ru-RU" b="1" dirty="0" smtClean="0">
                <a:solidFill>
                  <a:srgbClr val="0070C0"/>
                </a:solidFill>
              </a:rPr>
              <a:t>специально разработанные движения для рук, ног, туловища , шеи и других частей тела, которые могут выполняться с разным мышечным напряжением, разной скоростью, амплитудой, в разном ритме и темпе.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31640" y="533400"/>
            <a:ext cx="7355160" cy="9906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rgbClr val="002060"/>
                </a:solidFill>
                <a:latin typeface="+mn-lt"/>
              </a:rPr>
              <a:t>Упражнения для рук и плечевого пояса</a:t>
            </a:r>
            <a:endParaRPr lang="ru-RU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243" name="Содержимое 6"/>
          <p:cNvSpPr>
            <a:spLocks noGrp="1"/>
          </p:cNvSpPr>
          <p:nvPr>
            <p:ph sz="half" idx="2"/>
          </p:nvPr>
        </p:nvSpPr>
        <p:spPr>
          <a:xfrm>
            <a:off x="251520" y="1700808"/>
            <a:ext cx="8586072" cy="478596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 2" pitchFamily="18" charset="2"/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1. Поднимание и опускания прямых рук вперед, вверх, в стороны.</a:t>
            </a:r>
          </a:p>
          <a:p>
            <a:pPr>
              <a:spcAft>
                <a:spcPts val="600"/>
              </a:spcAft>
              <a:buFont typeface="Wingdings 2" pitchFamily="18" charset="2"/>
              <a:buNone/>
            </a:pPr>
            <a:r>
              <a:rPr lang="ru-RU" b="1" dirty="0" smtClean="0">
                <a:solidFill>
                  <a:srgbClr val="002060"/>
                </a:solidFill>
              </a:rPr>
              <a:t>2. Сгибание и разгибание рук .</a:t>
            </a:r>
          </a:p>
          <a:p>
            <a:pPr>
              <a:spcAft>
                <a:spcPts val="600"/>
              </a:spcAft>
              <a:buFont typeface="Wingdings 2" pitchFamily="18" charset="2"/>
              <a:buNone/>
            </a:pPr>
            <a:r>
              <a:rPr lang="ru-RU" b="1" dirty="0" smtClean="0">
                <a:solidFill>
                  <a:srgbClr val="002060"/>
                </a:solidFill>
              </a:rPr>
              <a:t>3. Круговые движения рук.</a:t>
            </a:r>
          </a:p>
          <a:p>
            <a:pPr>
              <a:spcAft>
                <a:spcPts val="600"/>
              </a:spcAft>
              <a:buFont typeface="Wingdings 2" pitchFamily="18" charset="2"/>
              <a:buNone/>
            </a:pPr>
            <a:r>
              <a:rPr lang="ru-RU" b="1" dirty="0" smtClean="0">
                <a:solidFill>
                  <a:srgbClr val="002060"/>
                </a:solidFill>
              </a:rPr>
              <a:t>4. Повороты рук внутрь и наружу.</a:t>
            </a:r>
          </a:p>
          <a:p>
            <a:pPr>
              <a:spcAft>
                <a:spcPts val="600"/>
              </a:spcAft>
              <a:buFont typeface="Wingdings 2" pitchFamily="18" charset="2"/>
              <a:buNone/>
            </a:pPr>
            <a:r>
              <a:rPr lang="ru-RU" b="1" dirty="0" smtClean="0">
                <a:solidFill>
                  <a:srgbClr val="002060"/>
                </a:solidFill>
              </a:rPr>
              <a:t>5. Взмахи и рывковые движения рук.</a:t>
            </a:r>
          </a:p>
          <a:p>
            <a:pPr>
              <a:spcAft>
                <a:spcPts val="600"/>
              </a:spcAft>
              <a:buFont typeface="Wingdings 2" pitchFamily="18" charset="2"/>
              <a:buNone/>
            </a:pPr>
            <a:r>
              <a:rPr lang="ru-RU" b="1" dirty="0" smtClean="0">
                <a:solidFill>
                  <a:srgbClr val="002060"/>
                </a:solidFill>
              </a:rPr>
              <a:t>6. Свободное потряхивание расслабленных рук.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715200" cy="100811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rgbClr val="002060"/>
                </a:solidFill>
                <a:latin typeface="+mn-lt"/>
              </a:rPr>
              <a:t>Упражнения для туловища и шеи</a:t>
            </a:r>
            <a:endParaRPr lang="ru-RU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267" name="Содержимое 3"/>
          <p:cNvSpPr>
            <a:spLocks noGrp="1"/>
          </p:cNvSpPr>
          <p:nvPr>
            <p:ph sz="half" idx="2"/>
          </p:nvPr>
        </p:nvSpPr>
        <p:spPr>
          <a:xfrm>
            <a:off x="539552" y="1700808"/>
            <a:ext cx="8147248" cy="3960440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Font typeface="Wingdings 2" pitchFamily="18" charset="2"/>
              <a:buNone/>
            </a:pPr>
            <a:r>
              <a:rPr lang="ru-RU" b="1" dirty="0" smtClean="0">
                <a:solidFill>
                  <a:srgbClr val="002060"/>
                </a:solidFill>
              </a:rPr>
              <a:t>1. Наклоны, повороты, круговые движения головой.</a:t>
            </a:r>
          </a:p>
          <a:p>
            <a:pPr marL="0" indent="0">
              <a:spcAft>
                <a:spcPts val="600"/>
              </a:spcAft>
              <a:buFont typeface="Wingdings 2" pitchFamily="18" charset="2"/>
              <a:buNone/>
            </a:pPr>
            <a:r>
              <a:rPr lang="ru-RU" b="1" dirty="0" smtClean="0">
                <a:solidFill>
                  <a:srgbClr val="002060"/>
                </a:solidFill>
              </a:rPr>
              <a:t>2. Повороты головы и туловища вправо, влево.</a:t>
            </a:r>
          </a:p>
          <a:p>
            <a:pPr marL="0" indent="0">
              <a:spcAft>
                <a:spcPts val="600"/>
              </a:spcAft>
              <a:buFont typeface="Wingdings 2" pitchFamily="18" charset="2"/>
              <a:buNone/>
            </a:pPr>
            <a:r>
              <a:rPr lang="ru-RU" b="1" dirty="0" smtClean="0">
                <a:solidFill>
                  <a:srgbClr val="002060"/>
                </a:solidFill>
              </a:rPr>
              <a:t>3. Круговые движения туловища .</a:t>
            </a:r>
          </a:p>
          <a:p>
            <a:pPr marL="0" indent="0">
              <a:spcAft>
                <a:spcPts val="600"/>
              </a:spcAft>
              <a:buFont typeface="Wingdings 2" pitchFamily="18" charset="2"/>
              <a:buNone/>
            </a:pPr>
            <a:r>
              <a:rPr lang="ru-RU" b="1" dirty="0" smtClean="0">
                <a:solidFill>
                  <a:srgbClr val="002060"/>
                </a:solidFill>
              </a:rPr>
              <a:t>4. Поднимание и опускание туловища лежа на животе , на спине.</a:t>
            </a:r>
          </a:p>
          <a:p>
            <a:pPr marL="0" indent="0">
              <a:spcAft>
                <a:spcPts val="600"/>
              </a:spcAft>
              <a:buFont typeface="Wingdings 2" pitchFamily="18" charset="2"/>
              <a:buNone/>
            </a:pPr>
            <a:r>
              <a:rPr lang="ru-RU" b="1" dirty="0" smtClean="0">
                <a:solidFill>
                  <a:srgbClr val="002060"/>
                </a:solidFill>
              </a:rPr>
              <a:t>5. Расслабление мышц тела из положения сидя, лежа.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548680"/>
            <a:ext cx="6851104" cy="72008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+mn-lt"/>
              </a:rPr>
              <a:t>Упражнения для ног</a:t>
            </a:r>
            <a:endParaRPr lang="ru-RU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291" name="Содержимое 3"/>
          <p:cNvSpPr>
            <a:spLocks noGrp="1"/>
          </p:cNvSpPr>
          <p:nvPr>
            <p:ph sz="half" idx="2"/>
          </p:nvPr>
        </p:nvSpPr>
        <p:spPr>
          <a:xfrm>
            <a:off x="611560" y="1340768"/>
            <a:ext cx="8208912" cy="491172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Font typeface="Wingdings 2" pitchFamily="18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1. Поднимание и опускание ног из исходных положений.   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Font typeface="Wingdings 2" pitchFamily="18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2. Сгибание и выпрямление ног.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Font typeface="Wingdings 2" pitchFamily="18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3. Махи ногами вперед, назад в стороны.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Font typeface="Wingdings 2" pitchFamily="18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4. Приседы и </a:t>
            </a:r>
            <a:r>
              <a:rPr lang="ru-RU" sz="3000" b="1" dirty="0" err="1" smtClean="0">
                <a:solidFill>
                  <a:srgbClr val="002060"/>
                </a:solidFill>
              </a:rPr>
              <a:t>полуприседы</a:t>
            </a:r>
            <a:r>
              <a:rPr lang="ru-RU" sz="3000" b="1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Font typeface="Wingdings 2" pitchFamily="18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5. Удержания ног в разных положениях.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Font typeface="Wingdings 2" pitchFamily="18" charset="2"/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6. Круговые движения стоп ног из разных исходных положений.</a:t>
            </a:r>
          </a:p>
          <a:p>
            <a:pPr marL="593725" indent="-457200">
              <a:buFont typeface="Wingdings 2" pitchFamily="18" charset="2"/>
              <a:buNone/>
            </a:pPr>
            <a:endParaRPr lang="ru-RU" sz="2000" dirty="0" smtClean="0"/>
          </a:p>
          <a:p>
            <a:pPr marL="593725" indent="-457200">
              <a:buFont typeface="Wingdings 2" pitchFamily="18" charset="2"/>
              <a:buNone/>
            </a:pPr>
            <a:r>
              <a:rPr lang="ru-RU" sz="2000" dirty="0" smtClean="0"/>
              <a:t>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571184" cy="79208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rgbClr val="002060"/>
                </a:solidFill>
                <a:latin typeface="+mn-lt"/>
              </a:rPr>
              <a:t>Использование предметов в ОРУ</a:t>
            </a:r>
            <a:endParaRPr lang="ru-RU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315" name="Содержимое 3"/>
          <p:cNvSpPr>
            <a:spLocks noGrp="1"/>
          </p:cNvSpPr>
          <p:nvPr>
            <p:ph sz="half" idx="2"/>
          </p:nvPr>
        </p:nvSpPr>
        <p:spPr>
          <a:xfrm>
            <a:off x="457467" y="1916832"/>
            <a:ext cx="8219256" cy="36004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70C0"/>
                </a:solidFill>
              </a:rPr>
              <a:t>	Использование в ОРУ предметов создает у детей интерес к занятиям, оказывают значительное влияние на освоение движений, развитие  двигательных качеств и способностей. Как правило из предметов чаще всего используют обручи, мячи, гимнастические палки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33400"/>
            <a:ext cx="7427168" cy="9906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rgbClr val="002060"/>
                </a:solidFill>
                <a:latin typeface="+mn-lt"/>
              </a:rPr>
              <a:t>2.2. Упражнения на развитие основных видов движений</a:t>
            </a:r>
            <a:endParaRPr lang="ru-RU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4339" name="Содержимое 3"/>
          <p:cNvSpPr>
            <a:spLocks noGrp="1"/>
          </p:cNvSpPr>
          <p:nvPr>
            <p:ph sz="half" idx="2"/>
          </p:nvPr>
        </p:nvSpPr>
        <p:spPr>
          <a:xfrm>
            <a:off x="539552" y="2068750"/>
            <a:ext cx="8064896" cy="337647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70C0"/>
                </a:solidFill>
              </a:rPr>
              <a:t>	После комплекса ОРУ следуют упражнения на развитие основных видов движений: бег, прыжки, лазание и ползание. Эти упражнения рекомендуется распределять по степени интенсивности движений</a:t>
            </a:r>
          </a:p>
          <a:p>
            <a:pPr marL="0" indent="0">
              <a:lnSpc>
                <a:spcPct val="150000"/>
              </a:lnSpc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70C0"/>
                </a:solidFill>
              </a:rPr>
              <a:t>( высокой, средней, низкой).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533400"/>
            <a:ext cx="7283152" cy="9906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+mn-lt"/>
              </a:rPr>
              <a:t>2.3. Подвижная игра</a:t>
            </a:r>
            <a:endParaRPr lang="ru-RU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5363" name="Содержимое 3"/>
          <p:cNvSpPr>
            <a:spLocks noGrp="1"/>
          </p:cNvSpPr>
          <p:nvPr>
            <p:ph sz="half" idx="2"/>
          </p:nvPr>
        </p:nvSpPr>
        <p:spPr>
          <a:xfrm>
            <a:off x="827584" y="1916832"/>
            <a:ext cx="7128792" cy="396044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	Основная часть занятия заканчивается общей подвижной игрой. </a:t>
            </a:r>
          </a:p>
          <a:p>
            <a:pPr marL="0" indent="0">
              <a:lnSpc>
                <a:spcPct val="150000"/>
              </a:lnSpc>
              <a:buFont typeface="Wingdings 2" pitchFamily="18" charset="2"/>
              <a:buNone/>
            </a:pPr>
            <a:r>
              <a:rPr lang="ru-RU" sz="2400" b="1" dirty="0">
                <a:solidFill>
                  <a:srgbClr val="002060"/>
                </a:solidFill>
              </a:rPr>
              <a:t>	</a:t>
            </a:r>
            <a:r>
              <a:rPr lang="ru-RU" sz="2400" b="1" dirty="0" smtClean="0">
                <a:solidFill>
                  <a:srgbClr val="002060"/>
                </a:solidFill>
              </a:rPr>
              <a:t>Двигательная деятельность ребенка в игре вовлекает в работу разнообразные мышцы, способствуя рассеянной мышечной нагрузке, предупреждая утомляемость.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Введение: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2348880"/>
            <a:ext cx="4038600" cy="319580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Физкультурное занятие является основной формой </a:t>
            </a:r>
            <a:r>
              <a:rPr lang="ru-RU" b="1" dirty="0" err="1" smtClean="0">
                <a:solidFill>
                  <a:srgbClr val="0070C0"/>
                </a:solidFill>
              </a:rPr>
              <a:t>воспитательно</a:t>
            </a:r>
            <a:r>
              <a:rPr lang="ru-RU" b="1" dirty="0" smtClean="0">
                <a:solidFill>
                  <a:srgbClr val="0070C0"/>
                </a:solidFill>
              </a:rPr>
              <a:t>-образовательной работы по физическому воспитанию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Обоснование:</a:t>
            </a:r>
          </a:p>
          <a:p>
            <a:pPr marL="0" indent="0">
              <a:buNone/>
            </a:pPr>
            <a:r>
              <a:rPr lang="ru-RU" dirty="0" smtClean="0"/>
              <a:t>Обучение осуществляется:</a:t>
            </a:r>
          </a:p>
          <a:p>
            <a:r>
              <a:rPr lang="ru-RU" dirty="0"/>
              <a:t>с</a:t>
            </a:r>
            <a:r>
              <a:rPr lang="ru-RU" dirty="0" smtClean="0"/>
              <a:t>истематически</a:t>
            </a:r>
          </a:p>
          <a:p>
            <a:r>
              <a:rPr lang="ru-RU" dirty="0"/>
              <a:t>п</a:t>
            </a:r>
            <a:r>
              <a:rPr lang="ru-RU" dirty="0" smtClean="0"/>
              <a:t>оследовательно</a:t>
            </a:r>
          </a:p>
          <a:p>
            <a:r>
              <a:rPr lang="ru-RU" dirty="0" smtClean="0"/>
              <a:t>с включением новых знаний: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о назначении физических упражнений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о своем организме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001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33400"/>
            <a:ext cx="7571184" cy="9906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+mn-lt"/>
              </a:rPr>
              <a:t>3. Заключительная часть</a:t>
            </a:r>
            <a:endParaRPr lang="ru-RU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6387" name="Содержимое 3"/>
          <p:cNvSpPr>
            <a:spLocks noGrp="1"/>
          </p:cNvSpPr>
          <p:nvPr>
            <p:ph sz="half" idx="2"/>
          </p:nvPr>
        </p:nvSpPr>
        <p:spPr>
          <a:xfrm>
            <a:off x="611560" y="1534211"/>
            <a:ext cx="7992888" cy="4775109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 	</a:t>
            </a:r>
            <a:r>
              <a:rPr lang="ru-RU" sz="2400" b="1" i="1" dirty="0"/>
              <a:t>Цель:</a:t>
            </a:r>
            <a:r>
              <a:rPr lang="ru-RU" sz="2400" dirty="0"/>
              <a:t> восстановление частоты сердечного пульса, подведение педагогического итога занятия.</a:t>
            </a:r>
          </a:p>
          <a:p>
            <a:pPr marL="0" indent="0">
              <a:spcAft>
                <a:spcPts val="600"/>
              </a:spcAft>
              <a:buFont typeface="Wingdings 2" pitchFamily="18" charset="2"/>
              <a:buNone/>
            </a:pPr>
            <a:endParaRPr lang="ru-RU" sz="2400" b="1" dirty="0" smtClean="0">
              <a:solidFill>
                <a:srgbClr val="002060"/>
              </a:solidFill>
            </a:endParaRPr>
          </a:p>
          <a:p>
            <a:pPr marL="0" indent="0">
              <a:spcAft>
                <a:spcPts val="600"/>
              </a:spcAft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В </a:t>
            </a:r>
            <a:r>
              <a:rPr lang="ru-RU" sz="2400" b="1" dirty="0" smtClean="0">
                <a:solidFill>
                  <a:srgbClr val="002060"/>
                </a:solidFill>
              </a:rPr>
              <a:t>эту часть занятия входят: 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marL="0" indent="0">
              <a:spcAft>
                <a:spcPts val="600"/>
              </a:spcAft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ходьба </a:t>
            </a:r>
            <a:r>
              <a:rPr lang="ru-RU" sz="2400" b="1" dirty="0" smtClean="0">
                <a:solidFill>
                  <a:srgbClr val="002060"/>
                </a:solidFill>
              </a:rPr>
              <a:t>с постепенным замедлением </a:t>
            </a:r>
            <a:r>
              <a:rPr lang="ru-RU" sz="2400" b="1" dirty="0" smtClean="0">
                <a:solidFill>
                  <a:srgbClr val="002060"/>
                </a:solidFill>
              </a:rPr>
              <a:t>темпа и</a:t>
            </a:r>
          </a:p>
          <a:p>
            <a:pPr marL="0" indent="0">
              <a:spcAft>
                <a:spcPts val="600"/>
              </a:spcAft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дыхательные упражнения </a:t>
            </a:r>
            <a:r>
              <a:rPr lang="ru-RU" sz="2400" b="1" dirty="0" smtClean="0">
                <a:solidFill>
                  <a:srgbClr val="0070C0"/>
                </a:solidFill>
              </a:rPr>
              <a:t>(</a:t>
            </a:r>
            <a:r>
              <a:rPr lang="ru-RU" sz="2400" dirty="0">
                <a:solidFill>
                  <a:srgbClr val="0070C0"/>
                </a:solidFill>
              </a:rPr>
              <a:t>н</a:t>
            </a:r>
            <a:r>
              <a:rPr lang="ru-RU" sz="2400" dirty="0" smtClean="0">
                <a:solidFill>
                  <a:srgbClr val="0070C0"/>
                </a:solidFill>
              </a:rPr>
              <a:t>ужно </a:t>
            </a:r>
            <a:r>
              <a:rPr lang="ru-RU" sz="2400" dirty="0" smtClean="0">
                <a:solidFill>
                  <a:srgbClr val="0070C0"/>
                </a:solidFill>
              </a:rPr>
              <a:t>учить детей дышать носом естественно и без задержки, при это особое внимание обращать на момент </a:t>
            </a:r>
            <a:r>
              <a:rPr lang="ru-RU" sz="2400" dirty="0" smtClean="0">
                <a:solidFill>
                  <a:srgbClr val="0070C0"/>
                </a:solidFill>
              </a:rPr>
              <a:t>выдоха)</a:t>
            </a:r>
            <a:endParaRPr lang="ru-RU" sz="2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533400"/>
            <a:ext cx="6923112" cy="9906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ВЫВОДЫ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Содержимое 3"/>
          <p:cNvSpPr>
            <a:spLocks noGrp="1"/>
          </p:cNvSpPr>
          <p:nvPr>
            <p:ph sz="half" idx="2"/>
          </p:nvPr>
        </p:nvSpPr>
        <p:spPr>
          <a:xfrm>
            <a:off x="323528" y="1340768"/>
            <a:ext cx="5508104" cy="4697413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На протяжении занятия в организме ребенка происходят следующие изменения:</a:t>
            </a:r>
          </a:p>
          <a:p>
            <a:pPr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</a:rPr>
              <a:t>повышается работоспособность</a:t>
            </a:r>
          </a:p>
          <a:p>
            <a:pPr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</a:rPr>
              <a:t>улучшается работа органов и систем организма</a:t>
            </a:r>
          </a:p>
          <a:p>
            <a:pPr>
              <a:spcAft>
                <a:spcPts val="600"/>
              </a:spcAft>
            </a:pPr>
            <a:r>
              <a:rPr lang="ru-RU" sz="2400" b="1" dirty="0">
                <a:solidFill>
                  <a:srgbClr val="002060"/>
                </a:solidFill>
              </a:rPr>
              <a:t>т</a:t>
            </a:r>
            <a:r>
              <a:rPr lang="ru-RU" sz="2400" b="1" dirty="0" smtClean="0">
                <a:solidFill>
                  <a:srgbClr val="002060"/>
                </a:solidFill>
              </a:rPr>
              <a:t>ренируются различные мышечные системы</a:t>
            </a:r>
          </a:p>
          <a:p>
            <a:pPr>
              <a:spcAft>
                <a:spcPts val="600"/>
              </a:spcAft>
            </a:pPr>
            <a:r>
              <a:rPr lang="ru-RU" sz="2400" b="1" dirty="0">
                <a:solidFill>
                  <a:srgbClr val="002060"/>
                </a:solidFill>
              </a:rPr>
              <a:t>р</a:t>
            </a:r>
            <a:r>
              <a:rPr lang="ru-RU" sz="2400" b="1" dirty="0" smtClean="0">
                <a:solidFill>
                  <a:srgbClr val="002060"/>
                </a:solidFill>
              </a:rPr>
              <a:t>азвиваются физические качества</a:t>
            </a:r>
          </a:p>
          <a:p>
            <a:pPr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</a:rPr>
              <a:t>происходит повышение интереса к физическим упражнениям</a:t>
            </a:r>
          </a:p>
          <a:p>
            <a:pPr>
              <a:lnSpc>
                <a:spcPct val="150000"/>
              </a:lnSpc>
            </a:pPr>
            <a:endParaRPr lang="ru-RU" sz="2400" b="1" dirty="0" smtClean="0">
              <a:solidFill>
                <a:srgbClr val="002060"/>
              </a:solidFill>
            </a:endParaRPr>
          </a:p>
        </p:txBody>
      </p:sp>
      <p:pic>
        <p:nvPicPr>
          <p:cNvPr id="6" name="Рисунок 5" descr="DSCF20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4653136"/>
            <a:ext cx="2832315" cy="19706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Длительность проведения частей занятий по физической культуре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17486591"/>
              </p:ext>
            </p:extLst>
          </p:nvPr>
        </p:nvGraphicFramePr>
        <p:xfrm>
          <a:off x="457200" y="1673223"/>
          <a:ext cx="8435280" cy="43937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05880">
                  <a:extLst>
                    <a:ext uri="{9D8B030D-6E8A-4147-A177-3AD203B41FA5}">
                      <a16:colId xmlns:a16="http://schemas.microsoft.com/office/drawing/2014/main" val="1633447359"/>
                    </a:ext>
                  </a:extLst>
                </a:gridCol>
                <a:gridCol w="1405880">
                  <a:extLst>
                    <a:ext uri="{9D8B030D-6E8A-4147-A177-3AD203B41FA5}">
                      <a16:colId xmlns:a16="http://schemas.microsoft.com/office/drawing/2014/main" val="272944892"/>
                    </a:ext>
                  </a:extLst>
                </a:gridCol>
                <a:gridCol w="1405880">
                  <a:extLst>
                    <a:ext uri="{9D8B030D-6E8A-4147-A177-3AD203B41FA5}">
                      <a16:colId xmlns:a16="http://schemas.microsoft.com/office/drawing/2014/main" val="3963771898"/>
                    </a:ext>
                  </a:extLst>
                </a:gridCol>
                <a:gridCol w="1405880">
                  <a:extLst>
                    <a:ext uri="{9D8B030D-6E8A-4147-A177-3AD203B41FA5}">
                      <a16:colId xmlns:a16="http://schemas.microsoft.com/office/drawing/2014/main" val="4186082177"/>
                    </a:ext>
                  </a:extLst>
                </a:gridCol>
                <a:gridCol w="1405880">
                  <a:extLst>
                    <a:ext uri="{9D8B030D-6E8A-4147-A177-3AD203B41FA5}">
                      <a16:colId xmlns:a16="http://schemas.microsoft.com/office/drawing/2014/main" val="1746376804"/>
                    </a:ext>
                  </a:extLst>
                </a:gridCol>
                <a:gridCol w="1405880">
                  <a:extLst>
                    <a:ext uri="{9D8B030D-6E8A-4147-A177-3AD203B41FA5}">
                      <a16:colId xmlns:a16="http://schemas.microsoft.com/office/drawing/2014/main" val="3418196602"/>
                    </a:ext>
                  </a:extLst>
                </a:gridCol>
              </a:tblGrid>
              <a:tr h="870992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Часть занятия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мл.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мл.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Средняя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Старшая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Подготовительная группа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349198"/>
                  </a:ext>
                </a:extLst>
              </a:tr>
              <a:tr h="870992">
                <a:tc>
                  <a:txBody>
                    <a:bodyPr/>
                    <a:lstStyle/>
                    <a:p>
                      <a:r>
                        <a:rPr lang="ru-RU" dirty="0" smtClean="0"/>
                        <a:t>Вводная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1,5 мин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1,5-2 мин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2-3 мин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4-5 мин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4-5 мин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392606"/>
                  </a:ext>
                </a:extLst>
              </a:tr>
              <a:tr h="870992"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Основная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ОРУ – 3-4 </a:t>
                      </a:r>
                      <a:r>
                        <a:rPr lang="ru-RU" baseline="0" dirty="0" smtClean="0"/>
                        <a:t> мин.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ОД – 1-2 мин.</a:t>
                      </a:r>
                    </a:p>
                    <a:p>
                      <a:r>
                        <a:rPr lang="ru-RU" dirty="0" smtClean="0"/>
                        <a:t>Игра – 1-2 мин.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ОРУ – 3-5 </a:t>
                      </a:r>
                      <a:r>
                        <a:rPr lang="ru-RU" baseline="0" dirty="0" smtClean="0"/>
                        <a:t> мин.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ОД – 2-3 мин.</a:t>
                      </a:r>
                    </a:p>
                    <a:p>
                      <a:r>
                        <a:rPr lang="ru-RU" dirty="0" smtClean="0"/>
                        <a:t>Игра – 1-2 мин.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ОРУ – 5-6 </a:t>
                      </a:r>
                      <a:r>
                        <a:rPr lang="ru-RU" baseline="0" dirty="0" smtClean="0"/>
                        <a:t> мин.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ОД – 3-4 мин.</a:t>
                      </a:r>
                    </a:p>
                    <a:p>
                      <a:r>
                        <a:rPr lang="ru-RU" dirty="0" smtClean="0"/>
                        <a:t>Игра – 2-3 мин.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ОРУ – 6-7 </a:t>
                      </a:r>
                      <a:r>
                        <a:rPr lang="ru-RU" baseline="0" dirty="0" smtClean="0"/>
                        <a:t> мин.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ОД – 4 мин.</a:t>
                      </a:r>
                    </a:p>
                    <a:p>
                      <a:r>
                        <a:rPr lang="ru-RU" dirty="0" smtClean="0"/>
                        <a:t>Игра – 3 мин.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ОРУ – 7-8 </a:t>
                      </a:r>
                      <a:r>
                        <a:rPr lang="ru-RU" baseline="0" dirty="0" smtClean="0"/>
                        <a:t> мин.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ОД – 3-5 мин.</a:t>
                      </a:r>
                    </a:p>
                    <a:p>
                      <a:r>
                        <a:rPr lang="ru-RU" dirty="0" smtClean="0"/>
                        <a:t>Игра – 4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мин.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483174"/>
                  </a:ext>
                </a:extLst>
              </a:tr>
              <a:tr h="870992">
                <a:tc>
                  <a:txBody>
                    <a:bodyPr/>
                    <a:lstStyle/>
                    <a:p>
                      <a:r>
                        <a:rPr lang="ru-RU" dirty="0" smtClean="0"/>
                        <a:t>Заключительная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мин.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мин.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мин.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3-4 мин.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3-4 мин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626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33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77887" y="692696"/>
            <a:ext cx="6048672" cy="72008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FF0000"/>
                </a:solidFill>
                <a:latin typeface="+mn-lt"/>
              </a:rPr>
              <a:t>Источники:</a:t>
            </a:r>
            <a:endParaRPr lang="ru-RU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8435" name="Содержимое 5"/>
          <p:cNvSpPr>
            <a:spLocks noGrp="1"/>
          </p:cNvSpPr>
          <p:nvPr>
            <p:ph idx="1"/>
          </p:nvPr>
        </p:nvSpPr>
        <p:spPr>
          <a:xfrm>
            <a:off x="827584" y="1412776"/>
            <a:ext cx="6949279" cy="4895949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 2" pitchFamily="18" charset="2"/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1. Кожухова Н.Н, Рыжкова Л.А., Борисова М.М. Методика физического воспитания и развития ребенка/под. ред. С.А. Козловой.-М.: ИНФРА М, 2018.-310с</a:t>
            </a:r>
          </a:p>
          <a:p>
            <a:pPr algn="just">
              <a:lnSpc>
                <a:spcPct val="150000"/>
              </a:lnSpc>
              <a:buNone/>
            </a:pPr>
            <a:r>
              <a:rPr lang="ru-RU" sz="2000" dirty="0">
                <a:solidFill>
                  <a:srgbClr val="002060"/>
                </a:solidFill>
              </a:rPr>
              <a:t>2</a:t>
            </a:r>
            <a:r>
              <a:rPr lang="ru-RU" sz="2000" dirty="0" smtClean="0">
                <a:solidFill>
                  <a:srgbClr val="002060"/>
                </a:solidFill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</a:rPr>
              <a:t>Рунова</a:t>
            </a:r>
            <a:r>
              <a:rPr lang="ru-RU" sz="2000" dirty="0" smtClean="0">
                <a:solidFill>
                  <a:srgbClr val="002060"/>
                </a:solidFill>
              </a:rPr>
              <a:t> М.А.  Двигательная активность ребенка в детском саду. – М.; </a:t>
            </a:r>
            <a:r>
              <a:rPr lang="ru-RU" sz="2000" dirty="0" err="1" smtClean="0">
                <a:solidFill>
                  <a:srgbClr val="002060"/>
                </a:solidFill>
              </a:rPr>
              <a:t>Мозайка</a:t>
            </a:r>
            <a:r>
              <a:rPr lang="ru-RU" sz="2000" dirty="0" smtClean="0">
                <a:solidFill>
                  <a:srgbClr val="002060"/>
                </a:solidFill>
              </a:rPr>
              <a:t> – Синтез, 2000. – 256с</a:t>
            </a:r>
            <a:r>
              <a:rPr lang="ru-RU" sz="2000" dirty="0">
                <a:solidFill>
                  <a:srgbClr val="002060"/>
                </a:solidFill>
              </a:rPr>
              <a:t>. </a:t>
            </a:r>
            <a:endParaRPr lang="ru-RU" sz="2000" dirty="0" smtClean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3. Фотографии </a:t>
            </a:r>
            <a:r>
              <a:rPr lang="ru-RU" sz="2000" dirty="0">
                <a:solidFill>
                  <a:srgbClr val="002060"/>
                </a:solidFill>
              </a:rPr>
              <a:t>из архива «ДЕТСКИЙ САД №93</a:t>
            </a:r>
            <a:r>
              <a:rPr lang="ru-RU" sz="2000" dirty="0" smtClean="0">
                <a:solidFill>
                  <a:srgbClr val="002060"/>
                </a:solidFill>
              </a:rPr>
              <a:t>» (Москва)</a:t>
            </a:r>
            <a:endParaRPr lang="ru-RU" sz="2000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endParaRPr lang="ru-RU" sz="20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3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онятие о физкультурном занятии  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23528" y="1288589"/>
            <a:ext cx="8424936" cy="206840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FFFF00"/>
                </a:solidFill>
                <a:cs typeface="Times New Roman" pitchFamily="18" charset="0"/>
              </a:rPr>
              <a:t>  </a:t>
            </a:r>
            <a:r>
              <a:rPr lang="ru-RU" b="1" u="sng" dirty="0" smtClean="0">
                <a:solidFill>
                  <a:srgbClr val="002060"/>
                </a:solidFill>
                <a:cs typeface="Times New Roman" pitchFamily="18" charset="0"/>
              </a:rPr>
              <a:t>Физкультурное занятие </a:t>
            </a:r>
            <a:r>
              <a:rPr lang="ru-RU" b="1" dirty="0" smtClean="0">
                <a:solidFill>
                  <a:srgbClr val="0070C0"/>
                </a:solidFill>
                <a:cs typeface="Times New Roman" pitchFamily="18" charset="0"/>
              </a:rPr>
              <a:t>– основная форма организованного, систематического обучения детей двигательным умениям и навыкам</a:t>
            </a:r>
          </a:p>
        </p:txBody>
      </p:sp>
      <p:sp>
        <p:nvSpPr>
          <p:cNvPr id="5" name="Содержимое 5"/>
          <p:cNvSpPr>
            <a:spLocks noGrp="1"/>
          </p:cNvSpPr>
          <p:nvPr>
            <p:ph sz="half" idx="2"/>
          </p:nvPr>
        </p:nvSpPr>
        <p:spPr>
          <a:xfrm>
            <a:off x="539552" y="3717032"/>
            <a:ext cx="8288320" cy="206840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ru-RU" b="1" u="sng" dirty="0" smtClean="0">
                <a:solidFill>
                  <a:srgbClr val="002060"/>
                </a:solidFill>
                <a:cs typeface="Times New Roman" pitchFamily="18" charset="0"/>
              </a:rPr>
              <a:t>  Цель </a:t>
            </a:r>
            <a:r>
              <a:rPr lang="ru-RU" b="1" dirty="0" smtClean="0">
                <a:solidFill>
                  <a:srgbClr val="0070C0"/>
                </a:solidFill>
                <a:cs typeface="Times New Roman" pitchFamily="18" charset="0"/>
              </a:rPr>
              <a:t>– создание условий для всесторонне развитого, здорового и физически активного ребенка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3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онятие о физкультурном занятии  </a:t>
            </a:r>
          </a:p>
        </p:txBody>
      </p:sp>
      <p:sp>
        <p:nvSpPr>
          <p:cNvPr id="5" name="Содержимое 5"/>
          <p:cNvSpPr>
            <a:spLocks noGrp="1"/>
          </p:cNvSpPr>
          <p:nvPr>
            <p:ph sz="half" idx="2"/>
          </p:nvPr>
        </p:nvSpPr>
        <p:spPr>
          <a:xfrm>
            <a:off x="323528" y="1124744"/>
            <a:ext cx="8412610" cy="5544616"/>
          </a:xfrm>
        </p:spPr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ru-RU" b="1" u="sng" dirty="0" smtClean="0">
                <a:solidFill>
                  <a:srgbClr val="002060"/>
                </a:solidFill>
                <a:cs typeface="Times New Roman" pitchFamily="18" charset="0"/>
              </a:rPr>
              <a:t>Задачи:</a:t>
            </a:r>
          </a:p>
          <a:p>
            <a:pPr>
              <a:lnSpc>
                <a:spcPct val="150000"/>
              </a:lnSpc>
              <a:buClr>
                <a:schemeClr val="tx1">
                  <a:shade val="95000"/>
                </a:schemeClr>
              </a:buClr>
              <a:defRPr/>
            </a:pPr>
            <a:r>
              <a:rPr lang="ru-RU" b="1" dirty="0" smtClean="0">
                <a:solidFill>
                  <a:srgbClr val="0070C0"/>
                </a:solidFill>
                <a:cs typeface="Times New Roman" pitchFamily="18" charset="0"/>
              </a:rPr>
              <a:t>формировать двигательные умения и навыки,</a:t>
            </a:r>
          </a:p>
          <a:p>
            <a:pPr>
              <a:lnSpc>
                <a:spcPct val="150000"/>
              </a:lnSpc>
              <a:buClr>
                <a:schemeClr val="tx1">
                  <a:shade val="95000"/>
                </a:schemeClr>
              </a:buClr>
              <a:defRPr/>
            </a:pPr>
            <a:r>
              <a:rPr lang="ru-RU" b="1" dirty="0" smtClean="0">
                <a:solidFill>
                  <a:srgbClr val="0070C0"/>
                </a:solidFill>
                <a:cs typeface="Times New Roman" pitchFamily="18" charset="0"/>
              </a:rPr>
              <a:t>развивать физические качества , </a:t>
            </a:r>
          </a:p>
          <a:p>
            <a:pPr>
              <a:lnSpc>
                <a:spcPct val="150000"/>
              </a:lnSpc>
              <a:buClr>
                <a:schemeClr val="tx1">
                  <a:shade val="95000"/>
                </a:schemeClr>
              </a:buClr>
              <a:defRPr/>
            </a:pPr>
            <a:r>
              <a:rPr lang="ru-RU" b="1" dirty="0" smtClean="0">
                <a:solidFill>
                  <a:srgbClr val="0070C0"/>
                </a:solidFill>
                <a:cs typeface="Times New Roman" pitchFamily="18" charset="0"/>
              </a:rPr>
              <a:t>удовлетворять естественную потребность в движении, </a:t>
            </a:r>
          </a:p>
          <a:p>
            <a:pPr>
              <a:lnSpc>
                <a:spcPct val="150000"/>
              </a:lnSpc>
              <a:buClr>
                <a:schemeClr val="tx1">
                  <a:shade val="95000"/>
                </a:schemeClr>
              </a:buClr>
              <a:defRPr/>
            </a:pPr>
            <a:r>
              <a:rPr lang="ru-RU" b="1" dirty="0" smtClean="0">
                <a:solidFill>
                  <a:srgbClr val="0070C0"/>
                </a:solidFill>
                <a:cs typeface="Times New Roman" pitchFamily="18" charset="0"/>
              </a:rPr>
              <a:t>обеспечивать тренировку и развитие всех систем и функций организма, </a:t>
            </a:r>
          </a:p>
          <a:p>
            <a:pPr>
              <a:lnSpc>
                <a:spcPct val="150000"/>
              </a:lnSpc>
              <a:buClr>
                <a:schemeClr val="tx1">
                  <a:shade val="95000"/>
                </a:schemeClr>
              </a:buClr>
              <a:defRPr/>
            </a:pPr>
            <a:r>
              <a:rPr lang="ru-RU" b="1" dirty="0" smtClean="0">
                <a:solidFill>
                  <a:srgbClr val="0070C0"/>
                </a:solidFill>
                <a:cs typeface="Times New Roman" pitchFamily="18" charset="0"/>
              </a:rPr>
              <a:t>дать возможности каждому ребенку продемонстрировать свои двигательные умения сверстникам и поучиться у них</a:t>
            </a:r>
          </a:p>
        </p:txBody>
      </p:sp>
    </p:spTree>
    <p:extLst>
      <p:ext uri="{BB962C8B-B14F-4D97-AF65-F5344CB8AC3E}">
        <p14:creationId xmlns:p14="http://schemas.microsoft.com/office/powerpoint/2010/main" val="188880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5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5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5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3"/>
          <p:cNvSpPr>
            <a:spLocks noGrp="1"/>
          </p:cNvSpPr>
          <p:nvPr>
            <p:ph type="title"/>
          </p:nvPr>
        </p:nvSpPr>
        <p:spPr>
          <a:xfrm>
            <a:off x="153852" y="548680"/>
            <a:ext cx="8712968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арактерные черты физкультурного занятия   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23528" y="1721463"/>
            <a:ext cx="8543292" cy="5019905"/>
          </a:xfrm>
        </p:spPr>
        <p:txBody>
          <a:bodyPr rtlCol="0">
            <a:normAutofit fontScale="70000" lnSpcReduction="20000"/>
          </a:bodyPr>
          <a:lstStyle/>
          <a:p>
            <a:pPr>
              <a:lnSpc>
                <a:spcPct val="170000"/>
              </a:lnSpc>
              <a:buClr>
                <a:schemeClr val="tx1">
                  <a:shade val="9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Ярко выраженная дидактическая направленность</a:t>
            </a:r>
          </a:p>
          <a:p>
            <a:pPr>
              <a:lnSpc>
                <a:spcPct val="170000"/>
              </a:lnSpc>
              <a:buClr>
                <a:schemeClr val="tx1">
                  <a:shade val="9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Руководящая роль воспитателя</a:t>
            </a:r>
          </a:p>
          <a:p>
            <a:pPr>
              <a:lnSpc>
                <a:spcPct val="170000"/>
              </a:lnSpc>
              <a:buClr>
                <a:schemeClr val="tx1">
                  <a:shade val="9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Строгая регламентация деятельности детей</a:t>
            </a:r>
          </a:p>
          <a:p>
            <a:pPr>
              <a:lnSpc>
                <a:spcPct val="170000"/>
              </a:lnSpc>
              <a:buClr>
                <a:schemeClr val="tx1">
                  <a:shade val="9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Дозирование физической нагрузки</a:t>
            </a:r>
          </a:p>
          <a:p>
            <a:pPr>
              <a:lnSpc>
                <a:spcPct val="170000"/>
              </a:lnSpc>
              <a:buClr>
                <a:schemeClr val="tx1">
                  <a:shade val="9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Постоянный состав занимающихся детей</a:t>
            </a:r>
          </a:p>
          <a:p>
            <a:pPr>
              <a:lnSpc>
                <a:spcPct val="170000"/>
              </a:lnSpc>
              <a:buClr>
                <a:schemeClr val="tx1">
                  <a:shade val="9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Одинаковый возраст детей</a:t>
            </a:r>
          </a:p>
          <a:p>
            <a:pPr>
              <a:lnSpc>
                <a:spcPct val="170000"/>
              </a:lnSpc>
              <a:buClr>
                <a:schemeClr val="tx1">
                  <a:shade val="9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Возможность на одном занятии проводить упражнения фронтально и по подгруппам</a:t>
            </a:r>
          </a:p>
          <a:p>
            <a:pPr>
              <a:lnSpc>
                <a:spcPct val="170000"/>
              </a:lnSpc>
              <a:buClr>
                <a:schemeClr val="tx1">
                  <a:shade val="9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Запрет на отмену или замену физкультурного занятия</a:t>
            </a:r>
          </a:p>
          <a:p>
            <a:pPr marL="0" indent="0">
              <a:buClr>
                <a:schemeClr val="tx1">
                  <a:shade val="95000"/>
                </a:schemeClr>
              </a:buClr>
              <a:buNone/>
              <a:defRPr/>
            </a:pPr>
            <a:endParaRPr lang="ru-RU" b="1" u="sng" dirty="0">
              <a:solidFill>
                <a:srgbClr val="002060"/>
              </a:solidFill>
              <a:latin typeface="Arial Black" pitchFamily="34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 smtClean="0">
              <a:solidFill>
                <a:srgbClr val="FFFF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0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3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ребование к занятиям  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28596" y="1281586"/>
            <a:ext cx="8031836" cy="5099742"/>
          </a:xfrm>
        </p:spPr>
        <p:txBody>
          <a:bodyPr rtlCol="0">
            <a:normAutofit fontScale="85000" lnSpcReduction="10000"/>
          </a:bodyPr>
          <a:lstStyle/>
          <a:p>
            <a:pPr>
              <a:lnSpc>
                <a:spcPct val="150000"/>
              </a:lnSpc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Каждое предыдущее занятие должно быть связано с последующим и составлять систему занятий</a:t>
            </a:r>
          </a:p>
          <a:p>
            <a:pPr>
              <a:lnSpc>
                <a:spcPct val="150000"/>
              </a:lnSpc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Важно обеспечить оптимальную двигательную активность детей</a:t>
            </a:r>
          </a:p>
          <a:p>
            <a:pPr>
              <a:lnSpc>
                <a:spcPct val="150000"/>
              </a:lnSpc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Занятия должны соответствовать возрасту и уровню подготовленности детей</a:t>
            </a:r>
          </a:p>
          <a:p>
            <a:pPr>
              <a:lnSpc>
                <a:spcPct val="150000"/>
              </a:lnSpc>
              <a:buClr>
                <a:schemeClr val="tx1">
                  <a:shade val="95000"/>
                </a:schemeClr>
              </a:buClr>
              <a:defRPr/>
            </a:pP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На занятиях надо использовать физкультурно-оздоровительное оборудование и музыкальное сопровождение</a:t>
            </a:r>
          </a:p>
        </p:txBody>
      </p:sp>
    </p:spTree>
    <p:extLst>
      <p:ext uri="{BB962C8B-B14F-4D97-AF65-F5344CB8AC3E}">
        <p14:creationId xmlns:p14="http://schemas.microsoft.com/office/powerpoint/2010/main" val="216236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399704" cy="79208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занятий в неделю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3528" y="1412776"/>
            <a:ext cx="8640960" cy="4896544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ru-RU" sz="2600" b="1" dirty="0" smtClean="0">
                <a:solidFill>
                  <a:srgbClr val="002060"/>
                </a:solidFill>
                <a:cs typeface="Times New Roman" pitchFamily="18" charset="0"/>
              </a:rPr>
              <a:t>1 младшая группа (2-3 года) – 2 занятия в неделю в помещении, 10 минут</a:t>
            </a:r>
          </a:p>
          <a:p>
            <a:pPr>
              <a:spcAft>
                <a:spcPts val="60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ru-RU" sz="2600" b="1" dirty="0" smtClean="0">
                <a:solidFill>
                  <a:srgbClr val="002060"/>
                </a:solidFill>
                <a:cs typeface="Times New Roman" pitchFamily="18" charset="0"/>
              </a:rPr>
              <a:t>2 младшая группа (3-4 года) – 2 занятия в помещении, 1 занятие на улице, 15 минут</a:t>
            </a:r>
          </a:p>
          <a:p>
            <a:pPr>
              <a:spcAft>
                <a:spcPts val="60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ru-RU" sz="2600" b="1" dirty="0" smtClean="0">
                <a:solidFill>
                  <a:srgbClr val="002060"/>
                </a:solidFill>
                <a:cs typeface="Times New Roman" pitchFamily="18" charset="0"/>
              </a:rPr>
              <a:t>Средняя группа (4-5 лет) - </a:t>
            </a:r>
            <a:r>
              <a:rPr lang="ru-RU" sz="2600" b="1" dirty="0">
                <a:solidFill>
                  <a:srgbClr val="002060"/>
                </a:solidFill>
                <a:cs typeface="Times New Roman" pitchFamily="18" charset="0"/>
              </a:rPr>
              <a:t>2 занятия в помещении, 1 занятие на улице, </a:t>
            </a:r>
            <a:r>
              <a:rPr lang="ru-RU" sz="2600" b="1" dirty="0" smtClean="0">
                <a:solidFill>
                  <a:srgbClr val="002060"/>
                </a:solidFill>
                <a:cs typeface="Times New Roman" pitchFamily="18" charset="0"/>
              </a:rPr>
              <a:t>20 минут</a:t>
            </a:r>
          </a:p>
          <a:p>
            <a:pPr>
              <a:spcAft>
                <a:spcPts val="60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ru-RU" sz="2600" b="1" dirty="0" smtClean="0">
                <a:solidFill>
                  <a:srgbClr val="002060"/>
                </a:solidFill>
                <a:cs typeface="Times New Roman" pitchFamily="18" charset="0"/>
              </a:rPr>
              <a:t>Старшая группа (5-6 лет) - </a:t>
            </a:r>
            <a:r>
              <a:rPr lang="ru-RU" sz="2600" b="1" dirty="0">
                <a:solidFill>
                  <a:srgbClr val="002060"/>
                </a:solidFill>
                <a:cs typeface="Times New Roman" pitchFamily="18" charset="0"/>
              </a:rPr>
              <a:t>2 занятия в помещении, 1 занятие на улице, </a:t>
            </a:r>
            <a:r>
              <a:rPr lang="ru-RU" sz="2600" b="1" dirty="0" smtClean="0">
                <a:solidFill>
                  <a:srgbClr val="002060"/>
                </a:solidFill>
                <a:cs typeface="Times New Roman" pitchFamily="18" charset="0"/>
              </a:rPr>
              <a:t>25 минут</a:t>
            </a:r>
          </a:p>
          <a:p>
            <a:pPr>
              <a:spcAft>
                <a:spcPts val="60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ru-RU" sz="2600" b="1" dirty="0" smtClean="0">
                <a:solidFill>
                  <a:srgbClr val="002060"/>
                </a:solidFill>
                <a:cs typeface="Times New Roman" pitchFamily="18" charset="0"/>
              </a:rPr>
              <a:t>Подготовительная к школе группа - </a:t>
            </a:r>
            <a:r>
              <a:rPr lang="ru-RU" sz="2600" b="1" dirty="0">
                <a:solidFill>
                  <a:srgbClr val="002060"/>
                </a:solidFill>
                <a:cs typeface="Times New Roman" pitchFamily="18" charset="0"/>
              </a:rPr>
              <a:t>2 занятия в помещении, 1 занятие на улице, </a:t>
            </a:r>
            <a:r>
              <a:rPr lang="ru-RU" sz="2600" b="1" dirty="0" smtClean="0">
                <a:solidFill>
                  <a:srgbClr val="002060"/>
                </a:solidFill>
                <a:cs typeface="Times New Roman" pitchFamily="18" charset="0"/>
              </a:rPr>
              <a:t>30 </a:t>
            </a:r>
            <a:r>
              <a:rPr lang="ru-RU" sz="2600" b="1" dirty="0">
                <a:solidFill>
                  <a:srgbClr val="002060"/>
                </a:solidFill>
                <a:cs typeface="Times New Roman" pitchFamily="18" charset="0"/>
              </a:rPr>
              <a:t>минут</a:t>
            </a:r>
          </a:p>
          <a:p>
            <a:pPr marL="0" indent="0">
              <a:lnSpc>
                <a:spcPct val="15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endParaRPr lang="ru-RU" sz="2400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endParaRPr lang="ru-RU" sz="2400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2400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88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399704" cy="115212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Структура занятия по физической культуре в детском саду  </a:t>
            </a:r>
            <a:endParaRPr lang="ru-RU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7504" y="1628801"/>
            <a:ext cx="8784976" cy="4896544"/>
          </a:xfrm>
        </p:spPr>
        <p:txBody>
          <a:bodyPr>
            <a:noAutofit/>
          </a:bodyPr>
          <a:lstStyle/>
          <a:p>
            <a:pPr marL="548640" indent="-411480" eaLnBrk="1" fontAlgn="auto" hangingPunct="1">
              <a:spcAft>
                <a:spcPts val="60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I. </a:t>
            </a:r>
            <a:r>
              <a:rPr 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Вводная часть:</a:t>
            </a:r>
          </a:p>
          <a:p>
            <a:pPr marL="548640" indent="-411480" eaLnBrk="1" fontAlgn="auto" hangingPunct="1">
              <a:spcAft>
                <a:spcPts val="60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0070C0"/>
                </a:solidFill>
                <a:cs typeface="Times New Roman" pitchFamily="18" charset="0"/>
              </a:rPr>
              <a:t>Строевые упражнения, ОД</a:t>
            </a:r>
            <a:r>
              <a:rPr lang="en-US" sz="2400" b="1" dirty="0" smtClean="0">
                <a:solidFill>
                  <a:srgbClr val="0070C0"/>
                </a:solidFill>
                <a:cs typeface="Times New Roman" pitchFamily="18" charset="0"/>
              </a:rPr>
              <a:t> (</a:t>
            </a:r>
            <a:r>
              <a:rPr lang="ru-RU" sz="2400" b="1" dirty="0" smtClean="0">
                <a:solidFill>
                  <a:srgbClr val="0070C0"/>
                </a:solidFill>
                <a:cs typeface="Times New Roman" pitchFamily="18" charset="0"/>
              </a:rPr>
              <a:t> чередование бега с ходьбой)</a:t>
            </a:r>
          </a:p>
          <a:p>
            <a:pPr marL="548640" indent="-411480" eaLnBrk="1" fontAlgn="auto" hangingPunct="1">
              <a:spcAft>
                <a:spcPts val="60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II. </a:t>
            </a:r>
            <a:r>
              <a:rPr 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Основная часть:</a:t>
            </a:r>
          </a:p>
          <a:p>
            <a:pPr marL="594360" indent="-457200" eaLnBrk="1" fontAlgn="auto" hangingPunct="1">
              <a:spcAft>
                <a:spcPts val="60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Комплекс ОРУ</a:t>
            </a:r>
          </a:p>
          <a:p>
            <a:pPr marL="594360" indent="-457200" eaLnBrk="1" fontAlgn="auto" hangingPunct="1">
              <a:spcAft>
                <a:spcPts val="60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Основные виды движений</a:t>
            </a:r>
          </a:p>
          <a:p>
            <a:pPr marL="594360" indent="-457200" eaLnBrk="1" fontAlgn="auto" hangingPunct="1">
              <a:spcAft>
                <a:spcPts val="60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Подвижная игра на совершенствование ОД из данного комплекса</a:t>
            </a:r>
          </a:p>
          <a:p>
            <a:pPr marL="548640" indent="-411480" eaLnBrk="1" fontAlgn="auto" hangingPunct="1">
              <a:spcAft>
                <a:spcPts val="60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III. </a:t>
            </a:r>
            <a:r>
              <a:rPr 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Заключительная часть: </a:t>
            </a:r>
            <a:r>
              <a:rPr lang="ru-RU" sz="2400" b="1" dirty="0" smtClean="0">
                <a:solidFill>
                  <a:srgbClr val="0070C0"/>
                </a:solidFill>
                <a:cs typeface="Times New Roman" pitchFamily="18" charset="0"/>
              </a:rPr>
              <a:t>ходьба в спокойном темпе, дыхательные упражнения (ходьба может быть заменена игрой малой подвижности)</a:t>
            </a:r>
          </a:p>
          <a:p>
            <a:pPr marL="548640" indent="-41148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FFFF00"/>
                </a:solidFill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533400"/>
            <a:ext cx="7211144" cy="990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002060"/>
                </a:solidFill>
                <a:latin typeface="+mn-lt"/>
              </a:rPr>
              <a:t>1. Вводная часть</a:t>
            </a:r>
            <a:endParaRPr lang="ru-RU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7504" y="1772816"/>
            <a:ext cx="6480720" cy="4824536"/>
          </a:xfrm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	Направлена </a:t>
            </a:r>
            <a:r>
              <a:rPr lang="ru-RU" sz="2400" b="1" dirty="0" smtClean="0">
                <a:solidFill>
                  <a:srgbClr val="002060"/>
                </a:solidFill>
              </a:rPr>
              <a:t>на повышение  эмоционального настроя детей, активизацию их внимания и постепенную подготовку организма к выполнению более сложных упражнений, к более интенсивной работе в основной части занятия</a:t>
            </a:r>
            <a:r>
              <a:rPr lang="ru-RU" sz="2400" b="1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sz="2400" b="1" i="1" dirty="0" smtClean="0"/>
              <a:t>Цель:</a:t>
            </a:r>
          </a:p>
          <a:p>
            <a:pPr marL="0" indent="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sz="2400" dirty="0" smtClean="0"/>
              <a:t>повысить </a:t>
            </a:r>
            <a:r>
              <a:rPr lang="ru-RU" sz="2400" dirty="0"/>
              <a:t>эмоциональное состояние детей, активизировать их внимание, подготовить организм к </a:t>
            </a:r>
            <a:r>
              <a:rPr lang="ru-RU" sz="2400" dirty="0" smtClean="0"/>
              <a:t> </a:t>
            </a:r>
            <a:r>
              <a:rPr lang="ru-RU" sz="2400" dirty="0"/>
              <a:t>нагрузкам основной части;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DSC_04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505611"/>
            <a:ext cx="2195736" cy="18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1016</TotalTime>
  <Words>1112</Words>
  <Application>Microsoft Office PowerPoint</Application>
  <PresentationFormat>Экран (4:3)</PresentationFormat>
  <Paragraphs>161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Arial Black</vt:lpstr>
      <vt:lpstr>Calibri</vt:lpstr>
      <vt:lpstr>Times New Roman</vt:lpstr>
      <vt:lpstr>Wingdings 2</vt:lpstr>
      <vt:lpstr>Ясность</vt:lpstr>
      <vt:lpstr>  </vt:lpstr>
      <vt:lpstr>Введение: </vt:lpstr>
      <vt:lpstr>              Понятие о физкультурном занятии  </vt:lpstr>
      <vt:lpstr>              Понятие о физкультурном занятии  </vt:lpstr>
      <vt:lpstr>               Характерные черты физкультурного занятия   </vt:lpstr>
      <vt:lpstr>               Требование к занятиям  </vt:lpstr>
      <vt:lpstr>Количество занятий в неделю  </vt:lpstr>
      <vt:lpstr>II. Структура занятия по физической культуре в детском саду  </vt:lpstr>
      <vt:lpstr>1. Вводная часть</vt:lpstr>
      <vt:lpstr>Состав вводной части</vt:lpstr>
      <vt:lpstr>Пример вводной части</vt:lpstr>
      <vt:lpstr>2. Основная часть</vt:lpstr>
      <vt:lpstr>2.1. Упражнения общеразвивающего воздействия</vt:lpstr>
      <vt:lpstr>Упражнения для рук и плечевого пояса</vt:lpstr>
      <vt:lpstr>Упражнения для туловища и шеи</vt:lpstr>
      <vt:lpstr>Упражнения для ног</vt:lpstr>
      <vt:lpstr>Использование предметов в ОРУ</vt:lpstr>
      <vt:lpstr>2.2. Упражнения на развитие основных видов движений</vt:lpstr>
      <vt:lpstr>2.3. Подвижная игра</vt:lpstr>
      <vt:lpstr> 3. Заключительная часть</vt:lpstr>
      <vt:lpstr>III. ВЫВОДЫ</vt:lpstr>
      <vt:lpstr>Длительность проведения частей занятий по физической культуре</vt:lpstr>
      <vt:lpstr>Источники: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ГОСУДАРСТВЕНОЕ ОБРАЗОВАТЕЛЬНОЕ УЧРЕЖДЕНИЕ ВЫСШЕГО ПРОФЕССИОНАЛЬНОГО ОБРАЗОВАНИЯ ГОРОДА МОСКВЫ МОСКОВСКИЙ ГОРОДСКОЙ ПЕДАГОГИЧЕСКИЙ УНИВЕРСИТЕТ  ПЕДАГОГИЧЕСКИЙ ИНСТИТУТ ФИЗИЧЕСКОЙ КУЛЬТУРЫ КАФЕДРА АДАПТИВНОЙ ФИЗИЧЕСКОЙ КУЛЬТУРЫ</dc:title>
  <dc:creator>Admin</dc:creator>
  <cp:lastModifiedBy>Борисова Людмила Юрьевна</cp:lastModifiedBy>
  <cp:revision>100</cp:revision>
  <dcterms:created xsi:type="dcterms:W3CDTF">2010-11-05T17:35:17Z</dcterms:created>
  <dcterms:modified xsi:type="dcterms:W3CDTF">2020-03-23T08:38:45Z</dcterms:modified>
</cp:coreProperties>
</file>