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63" r:id="rId9"/>
    <p:sldId id="265" r:id="rId10"/>
    <p:sldId id="262" r:id="rId11"/>
    <p:sldId id="266" r:id="rId12"/>
    <p:sldId id="267" r:id="rId13"/>
    <p:sldId id="271" r:id="rId14"/>
    <p:sldId id="270" r:id="rId15"/>
    <p:sldId id="264" r:id="rId16"/>
    <p:sldId id="272" r:id="rId17"/>
    <p:sldId id="273"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B31A02-3430-4DB0-98F6-39838783DA88}" type="datetimeFigureOut">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31A02-3430-4DB0-98F6-39838783DA88}" type="datetimeFigureOut">
              <a:rPr lang="ru-RU" smtClean="0"/>
              <a:pPr/>
              <a:t>04.11.2019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60FEF-64F1-4931-A0A1-C6C34085F9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836712"/>
            <a:ext cx="5724128" cy="1470025"/>
          </a:xfrm>
        </p:spPr>
        <p:txBody>
          <a:bodyPr>
            <a:normAutofit fontScale="90000"/>
          </a:bodyPr>
          <a:lstStyle/>
          <a:p>
            <a:r>
              <a:rPr lang="ru-RU" dirty="0" smtClean="0"/>
              <a:t>Острые и хронические заболевания пищеварительной системы</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724128" y="1916832"/>
            <a:ext cx="3293809" cy="34617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51520" y="3068960"/>
            <a:ext cx="2362836" cy="349111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rmAutofit/>
          </a:bodyPr>
          <a:lstStyle/>
          <a:p>
            <a:r>
              <a:rPr lang="ru-RU" sz="3600" i="1" dirty="0">
                <a:solidFill>
                  <a:srgbClr val="C00000"/>
                </a:solidFill>
              </a:rPr>
              <a:t>Дизентерия – </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5570021" y="1844825"/>
            <a:ext cx="3573979" cy="2520279"/>
          </a:xfrm>
          <a:prstGeom prst="rect">
            <a:avLst/>
          </a:prstGeom>
          <a:noFill/>
          <a:ln w="9525">
            <a:noFill/>
            <a:miter lim="800000"/>
            <a:headEnd/>
            <a:tailEnd/>
          </a:ln>
          <a:effectLst/>
        </p:spPr>
      </p:pic>
      <p:sp>
        <p:nvSpPr>
          <p:cNvPr id="5" name="Прямоугольник 4"/>
          <p:cNvSpPr/>
          <p:nvPr/>
        </p:nvSpPr>
        <p:spPr>
          <a:xfrm>
            <a:off x="0" y="908720"/>
            <a:ext cx="5508104" cy="5632311"/>
          </a:xfrm>
          <a:prstGeom prst="rect">
            <a:avLst/>
          </a:prstGeom>
        </p:spPr>
        <p:txBody>
          <a:bodyPr wrap="square">
            <a:spAutoFit/>
          </a:bodyPr>
          <a:lstStyle/>
          <a:p>
            <a:r>
              <a:rPr lang="ru-RU" dirty="0"/>
              <a:t>острое инфекционное заболевание, характеризующееся симптомами общего отравления организма, учащением стула с примесью слизи и крови и </a:t>
            </a:r>
            <a:r>
              <a:rPr lang="ru-RU" dirty="0" smtClean="0"/>
              <a:t>тенезмами. </a:t>
            </a:r>
            <a:endParaRPr lang="ru-RU" dirty="0"/>
          </a:p>
          <a:p>
            <a:pPr hangingPunct="0"/>
            <a:r>
              <a:rPr lang="ru-RU" dirty="0" smtClean="0"/>
              <a:t>Болезнь </a:t>
            </a:r>
            <a:r>
              <a:rPr lang="ru-RU" dirty="0"/>
              <a:t>традиционно разделяется на два подвида: амебиаз и </a:t>
            </a:r>
            <a:r>
              <a:rPr lang="ru-RU" dirty="0" err="1"/>
              <a:t>шигеллез</a:t>
            </a:r>
            <a:r>
              <a:rPr lang="ru-RU" dirty="0" smtClean="0"/>
              <a:t>.</a:t>
            </a:r>
          </a:p>
          <a:p>
            <a:pPr hangingPunct="0"/>
            <a:r>
              <a:rPr lang="ru-RU" dirty="0" smtClean="0"/>
              <a:t> </a:t>
            </a:r>
            <a:r>
              <a:rPr lang="ru-RU" dirty="0"/>
              <a:t>Дизентерийная палочка живет не только в организме человека, но и в окружающей среде, воде, в почве, молоке, на овощах, фруктах, и т.д. На солнце она погибает через 30 мин, при кипячении немедленно, чувствительна к дезинфицирующим веществам, а к низким температурам устойчива и выдерживает замораживание 40-45 дней.</a:t>
            </a:r>
          </a:p>
          <a:p>
            <a:pPr hangingPunct="0"/>
            <a:r>
              <a:rPr lang="ru-RU" dirty="0"/>
              <a:t>    Носителем возбудителя и основным источником распространения инфекции является больной или переболевший дизентерией человек, а также </a:t>
            </a:r>
            <a:r>
              <a:rPr lang="ru-RU" dirty="0" err="1"/>
              <a:t>бактерионоситель</a:t>
            </a:r>
            <a:r>
              <a:rPr lang="ru-RU" dirty="0"/>
              <a:t>, их экскременты. Заражение происходит через грязные руки.  Болеют дизентерией люди всех возрастов, но чаще дети. Заболевания учащаются в летне-осенний период.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pPr hangingPunct="0"/>
            <a:r>
              <a:rPr lang="ru-RU" dirty="0"/>
              <a:t>Инкубационный период при дизентерии - 1-7 дней (чаще 1-3 дня).   Дизентерийные палочки через ротовую полость проникают в организм человека, попадают через желудок в кишечник, где часть из них быстро размножается, а часть погибает. При гибели возбудителя выделяется яд - токсин, который, всасываясь в кровь,  отравляет весь организм. В </a:t>
            </a:r>
            <a:r>
              <a:rPr lang="ru-RU" dirty="0" err="1"/>
              <a:t>кишечникеке</a:t>
            </a:r>
            <a:r>
              <a:rPr lang="ru-RU" dirty="0"/>
              <a:t>, особенно в толстом, возникает воспалительный процесс, а в тяжелых случаях образуются язвы.   Формы заболевания могут быть как легкие, заканчивающиеся через 5-6 дней, так и тяжелые, со смертельным исходом.</a:t>
            </a:r>
          </a:p>
          <a:p>
            <a:pPr hangingPunct="0"/>
            <a:r>
              <a:rPr lang="ru-RU" dirty="0"/>
              <a:t>    При типичной форме болезни отмечается острое начало, озноб, Т -39-40 градусов, недомогание, вялость, потеря аппетита, головокружение, рвота.  Через несколько часов наблюдается частый стул, </a:t>
            </a:r>
            <a:r>
              <a:rPr lang="ru-RU" dirty="0" err="1"/>
              <a:t>сопровождающийсяся</a:t>
            </a:r>
            <a:r>
              <a:rPr lang="ru-RU" dirty="0"/>
              <a:t> болями в животе и болезненными сокращениями прямой кишки, </a:t>
            </a:r>
            <a:r>
              <a:rPr lang="ru-RU" dirty="0" err="1"/>
              <a:t>вызывывающими</a:t>
            </a:r>
            <a:r>
              <a:rPr lang="ru-RU" dirty="0"/>
              <a:t> сильное напряжение и покраснение лица. В стуле - кровянистая слизь.</a:t>
            </a:r>
          </a:p>
          <a:p>
            <a:pPr hangingPunct="0"/>
            <a:r>
              <a:rPr lang="ru-RU" dirty="0"/>
              <a:t>   Через несколько дней температура падает, состояние улучшается,  стул </a:t>
            </a:r>
            <a:r>
              <a:rPr lang="ru-RU" dirty="0" err="1"/>
              <a:t>урежается</a:t>
            </a:r>
            <a:r>
              <a:rPr lang="ru-RU" dirty="0"/>
              <a:t> и улучшается. Выздоровление проходит 2-3 недели.  После дизентерии могут быть осложнения - воспаление ср. уха, легких, гнойничковые поражения кожи, стоматиты, молочница рта, выпадение прямой кишки.</a:t>
            </a:r>
          </a:p>
          <a:p>
            <a:pPr hangingPunct="0"/>
            <a:r>
              <a:rPr lang="ru-RU" dirty="0"/>
              <a:t>    При подозрении на дизентерию больного госпитализируют, а помещение тщательно дезинфицируют.  За детьми и взрослыми (особенно из пищеблока) в течение 7 дней тщательно наблюдают. В эти дни </a:t>
            </a:r>
            <a:r>
              <a:rPr lang="ru-RU" dirty="0" err="1"/>
              <a:t>нада</a:t>
            </a:r>
            <a:r>
              <a:rPr lang="ru-RU" dirty="0"/>
              <a:t> особенно хорошо мыть и кипятить посуду, мыть руки. После выявления  новых случаев проводят </a:t>
            </a:r>
            <a:r>
              <a:rPr lang="ru-RU" dirty="0" err="1"/>
              <a:t>бакисседование</a:t>
            </a:r>
            <a:r>
              <a:rPr lang="ru-RU" dirty="0"/>
              <a:t> кала у всех детей и персонала группы.  При одновременном заболевании детей из разных групп проводят исследования у персонала пищеблока и всех групп.</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C00000"/>
                </a:solidFill>
              </a:rPr>
              <a:t>Хроническая дизентерия</a:t>
            </a:r>
            <a:endParaRPr lang="ru-RU" dirty="0">
              <a:solidFill>
                <a:srgbClr val="C00000"/>
              </a:solidFill>
            </a:endParaRPr>
          </a:p>
        </p:txBody>
      </p:sp>
      <p:sp>
        <p:nvSpPr>
          <p:cNvPr id="3" name="Содержимое 2"/>
          <p:cNvSpPr>
            <a:spLocks noGrp="1"/>
          </p:cNvSpPr>
          <p:nvPr>
            <p:ph idx="1"/>
          </p:nvPr>
        </p:nvSpPr>
        <p:spPr/>
        <p:txBody>
          <a:bodyPr>
            <a:normAutofit fontScale="55000" lnSpcReduction="20000"/>
          </a:bodyPr>
          <a:lstStyle/>
          <a:p>
            <a:pPr hangingPunct="0"/>
            <a:r>
              <a:rPr lang="ru-RU" dirty="0" smtClean="0"/>
              <a:t>Форму </a:t>
            </a:r>
            <a:r>
              <a:rPr lang="ru-RU" dirty="0"/>
              <a:t>Д., которая затягивается на многие, более 6, месяцев, считают хронической.  К хронической Д. приводит несвоевременное и неправильное лечение больных, особенно в легкой форме.     При хронической Д. периоды улучшения могут сменяться периодами ухудшения, или тянуться непрерывно, однако со слабыми симптомами.   Для больного ребенка важно создать благоприятные условия,  правильно питаться. Необходимо получать достаточное количество питательных веществ, с учетом плохого их усвоения. Надо давать ребенку легкоусвояемые белки (творог).</a:t>
            </a:r>
          </a:p>
          <a:p>
            <a:pPr hangingPunct="0"/>
            <a:r>
              <a:rPr lang="ru-RU" dirty="0"/>
              <a:t>    В целях профилактики заболевания, необходимо тщательно очищать двор от нечистот, навоза и др. отбросов.  Постоянно </a:t>
            </a:r>
            <a:r>
              <a:rPr lang="ru-RU" dirty="0" err="1"/>
              <a:t>нада</a:t>
            </a:r>
            <a:r>
              <a:rPr lang="ru-RU" dirty="0"/>
              <a:t> наблюдать за качество приготовления пищи и водой.   Каждому работнику детского учреждения надо тщательно выполнять все правила личной гигиены и научить этому детей.   Воду необходимо кипятить, не пить воды из неглубоких колодцев, овощи и фрукты хорошо мыть и обдавать кипятком.    Пищевые продукты надо тщательно оберегать от мух.  Следить за уборкой мусороприемников и бороться с мухами.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rPr>
              <a:t>Глистные заболевания (гельминтозы)</a:t>
            </a:r>
            <a:endParaRPr lang="ru-RU"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3333" y="1700808"/>
            <a:ext cx="4917529" cy="3672408"/>
          </a:xfrm>
          <a:prstGeom prst="rect">
            <a:avLst/>
          </a:prstGeom>
          <a:noFill/>
          <a:ln w="9525">
            <a:noFill/>
            <a:miter lim="800000"/>
            <a:headEnd/>
            <a:tailEnd/>
          </a:ln>
          <a:effectLst/>
        </p:spPr>
      </p:pic>
      <p:sp>
        <p:nvSpPr>
          <p:cNvPr id="4" name="Прямоугольник 3"/>
          <p:cNvSpPr/>
          <p:nvPr/>
        </p:nvSpPr>
        <p:spPr>
          <a:xfrm>
            <a:off x="4644008" y="2492896"/>
            <a:ext cx="4499992" cy="3785652"/>
          </a:xfrm>
          <a:prstGeom prst="rect">
            <a:avLst/>
          </a:prstGeom>
        </p:spPr>
        <p:txBody>
          <a:bodyPr wrap="square">
            <a:spAutoFit/>
          </a:bodyPr>
          <a:lstStyle/>
          <a:p>
            <a:pPr marL="360000"/>
            <a:r>
              <a:rPr lang="ru-RU" sz="2400" dirty="0" smtClean="0"/>
              <a:t>Глисты - паразитические черви, приспособленные к жизни в другом живом организме. В природе встречается свыше 100 видов червей, которые могут паразитировать в организме человека, в его кишечнике, мышцах, печени, желчных путях и т.д</a:t>
            </a:r>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7504" y="2060848"/>
            <a:ext cx="7632848" cy="4797152"/>
          </a:xfrm>
        </p:spPr>
        <p:txBody>
          <a:bodyPr>
            <a:normAutofit fontScale="77500" lnSpcReduction="20000"/>
          </a:bodyPr>
          <a:lstStyle/>
          <a:p>
            <a:pPr hangingPunct="0"/>
            <a:r>
              <a:rPr lang="ru-RU" dirty="0" smtClean="0"/>
              <a:t>Глисты могут питаться пищей хозяина или его кровью и соками тканей. Прикрепляясь к  слизистой кишечника, они повреждают ее. Через образовавшиеся ранки, в ток крови легко попадают бактерии. Глисты-аскариды, сворачиваясь клубком, могут вызвать непроходимость кишечника. Продукты жизнедеятельности глистов отравляют организм. У детей, зараженных глистами, пониженный аппетит, слюнотечение, тошнота, рвота, боли в животе, поносы или запоры. Ребенок бледнеет, худеет, беспокойно спит.</a:t>
            </a:r>
          </a:p>
          <a:p>
            <a:pPr hangingPunct="0"/>
            <a:r>
              <a:rPr lang="ru-RU" dirty="0" smtClean="0"/>
              <a:t>Для профилактики гельминтозов надо приучать детей соблюдать гигиенические правила, особенно следить за чистотой рук, периодически проверяться на носительство гельминтов.</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791325" y="116632"/>
            <a:ext cx="2352675" cy="23145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Аскаридоз</a:t>
            </a:r>
            <a:endParaRPr lang="ru-RU"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3" y="1916832"/>
            <a:ext cx="2245147" cy="3600400"/>
          </a:xfrm>
          <a:prstGeom prst="rect">
            <a:avLst/>
          </a:prstGeom>
          <a:noFill/>
          <a:ln w="9525">
            <a:noFill/>
            <a:miter lim="800000"/>
            <a:headEnd/>
            <a:tailEnd/>
          </a:ln>
          <a:effectLst/>
        </p:spPr>
      </p:pic>
      <p:sp>
        <p:nvSpPr>
          <p:cNvPr id="4" name="Прямоугольник 3"/>
          <p:cNvSpPr/>
          <p:nvPr/>
        </p:nvSpPr>
        <p:spPr>
          <a:xfrm>
            <a:off x="2339752" y="1196752"/>
            <a:ext cx="6696744" cy="4247317"/>
          </a:xfrm>
          <a:prstGeom prst="rect">
            <a:avLst/>
          </a:prstGeom>
        </p:spPr>
        <p:txBody>
          <a:bodyPr wrap="square">
            <a:spAutoFit/>
          </a:bodyPr>
          <a:lstStyle/>
          <a:p>
            <a:r>
              <a:rPr lang="ru-RU" dirty="0" smtClean="0"/>
              <a:t>По официальным данным ВОЗ, в мире аскаридозом ежегодно поражается около 1,2 </a:t>
            </a:r>
            <a:r>
              <a:rPr lang="ru-RU" dirty="0" err="1" smtClean="0"/>
              <a:t>млрд</a:t>
            </a:r>
            <a:r>
              <a:rPr lang="ru-RU" dirty="0" smtClean="0"/>
              <a:t> человек. </a:t>
            </a:r>
          </a:p>
          <a:p>
            <a:r>
              <a:rPr lang="ru-RU" dirty="0" smtClean="0"/>
              <a:t>Заражение вызывается употреблением пищи или напитков, загрязненных яйцами </a:t>
            </a:r>
            <a:r>
              <a:rPr lang="ru-RU" i="1" dirty="0" smtClean="0"/>
              <a:t>аскарид</a:t>
            </a:r>
            <a:r>
              <a:rPr lang="ru-RU" dirty="0" smtClean="0"/>
              <a:t>. Попавшие в кишечник человека яйца червей высвобождают личинки паразитов. Развитие возбудителя аскаридоза в организме человека происходит с миграцией личинок, вышедших из яиц, по кровеносному руслу через легкие; затем личинки заглатываются с мокротой и развиваются во взрослые особи в кишечнике. Продолжительность жизни аскариды в организме человека составляет несколько месяцев. </a:t>
            </a:r>
            <a:r>
              <a:rPr lang="ru-RU" dirty="0" err="1" smtClean="0"/>
              <a:t>Аскаридный</a:t>
            </a:r>
            <a:r>
              <a:rPr lang="ru-RU" dirty="0" smtClean="0"/>
              <a:t> аллерген является самым сильным из аллергенов паразитарного происхождения. Он может вызывать реакции в бронхах, коже, конъюнктиве, </a:t>
            </a:r>
            <a:r>
              <a:rPr lang="ru-RU" dirty="0" err="1" smtClean="0"/>
              <a:t>желудочно­кишечном</a:t>
            </a:r>
            <a:r>
              <a:rPr lang="ru-RU" dirty="0" smtClean="0"/>
              <a:t> тракте. Аллергические реакции бывают столь выраженными, что иногда могут представлять угрозу для жизни ребенка.</a:t>
            </a: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2699792" y="5514975"/>
            <a:ext cx="3924300" cy="13430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92088"/>
          </a:xfrm>
        </p:spPr>
        <p:txBody>
          <a:bodyPr/>
          <a:lstStyle/>
          <a:p>
            <a:r>
              <a:rPr lang="ru-RU" b="1" i="1" dirty="0" smtClean="0">
                <a:solidFill>
                  <a:srgbClr val="C00000"/>
                </a:solidFill>
              </a:rPr>
              <a:t>Энтеробиоз</a:t>
            </a:r>
            <a:endParaRPr lang="ru-RU" dirty="0">
              <a:solidFill>
                <a:srgbClr val="C00000"/>
              </a:solidFill>
            </a:endParaRPr>
          </a:p>
        </p:txBody>
      </p:sp>
      <p:sp>
        <p:nvSpPr>
          <p:cNvPr id="3" name="Содержимое 2"/>
          <p:cNvSpPr>
            <a:spLocks noGrp="1"/>
          </p:cNvSpPr>
          <p:nvPr>
            <p:ph idx="1"/>
          </p:nvPr>
        </p:nvSpPr>
        <p:spPr>
          <a:xfrm>
            <a:off x="251520" y="908720"/>
            <a:ext cx="8712968" cy="4752528"/>
          </a:xfrm>
        </p:spPr>
        <p:txBody>
          <a:bodyPr>
            <a:normAutofit fontScale="55000" lnSpcReduction="20000"/>
          </a:bodyPr>
          <a:lstStyle/>
          <a:p>
            <a:pPr fontAlgn="base"/>
            <a:r>
              <a:rPr lang="ru-RU" dirty="0" smtClean="0"/>
              <a:t>Развитие возбудителя энтеробиоза в организме человека происходит в пределах </a:t>
            </a:r>
            <a:r>
              <a:rPr lang="ru-RU" dirty="0" err="1" smtClean="0"/>
              <a:t>желудочно­кишечного</a:t>
            </a:r>
            <a:r>
              <a:rPr lang="ru-RU" dirty="0" smtClean="0"/>
              <a:t> тракта. Личинки выходят из яиц и в среднем в течение 2 недель развиваются во взрослые особи, которые паразитируют в нижних отделах тонкого и верхних отделах толстого кишечника. Продолжительность жизни остриц может достигать 100 дней, а состояние </a:t>
            </a:r>
            <a:r>
              <a:rPr lang="ru-RU" dirty="0" err="1" smtClean="0"/>
              <a:t>инвазированности</a:t>
            </a:r>
            <a:r>
              <a:rPr lang="ru-RU" dirty="0" smtClean="0"/>
              <a:t> у детей вследствие повторных заражений может продолжаться намного дольше.</a:t>
            </a:r>
          </a:p>
          <a:p>
            <a:pPr fontAlgn="base"/>
            <a:r>
              <a:rPr lang="ru-RU" dirty="0" smtClean="0"/>
              <a:t> </a:t>
            </a:r>
            <a:r>
              <a:rPr lang="ru-RU" b="1" dirty="0" smtClean="0"/>
              <a:t>Пути заражения</a:t>
            </a:r>
            <a:r>
              <a:rPr lang="ru-RU" dirty="0" smtClean="0"/>
              <a:t> — оральный, контактный, бытовой. Ребенок, зараженный острицами, во время сна испытывает сильный зуд и расчесывает кожу, при этом яйца остриц попадают ему на руки и под ногти, загрязняет свое белье. Затем яйца остриц попадают с постели и рук на предметы обихода и пищевые продукты. </a:t>
            </a:r>
          </a:p>
          <a:p>
            <a:pPr fontAlgn="base"/>
            <a:r>
              <a:rPr lang="ru-RU" dirty="0" smtClean="0"/>
              <a:t>Воспалительные реакции при энтеробиозе развиваются уже под действием личинок, которые вырабатывают </a:t>
            </a:r>
            <a:r>
              <a:rPr lang="ru-RU" dirty="0" err="1" smtClean="0"/>
              <a:t>гиалуронидазу</a:t>
            </a:r>
            <a:r>
              <a:rPr lang="ru-RU" dirty="0" smtClean="0"/>
              <a:t>, протеолитические ферменты, </a:t>
            </a:r>
            <a:r>
              <a:rPr lang="ru-RU" dirty="0" err="1" smtClean="0"/>
              <a:t>лектиноподобные</a:t>
            </a:r>
            <a:r>
              <a:rPr lang="ru-RU" dirty="0" smtClean="0"/>
              <a:t> вещества, способствующие активации системы комплемента, выделению простагландинов клетками окружающих гельминта тканей хозяина.</a:t>
            </a:r>
          </a:p>
          <a:p>
            <a:pPr fontAlgn="base"/>
            <a:r>
              <a:rPr lang="ru-RU" dirty="0" smtClean="0"/>
              <a:t>При энтеробиозе нарушаются процессы всасывания и переваривания пищевых продуктов. У 30–40 % </a:t>
            </a:r>
            <a:r>
              <a:rPr lang="ru-RU" dirty="0" err="1" smtClean="0"/>
              <a:t>инвазированных</a:t>
            </a:r>
            <a:r>
              <a:rPr lang="ru-RU" dirty="0" smtClean="0"/>
              <a:t> снижается кислотность желудочного сока вплоть до </a:t>
            </a:r>
            <a:r>
              <a:rPr lang="ru-RU" dirty="0" err="1" smtClean="0"/>
              <a:t>анацидоза</a:t>
            </a:r>
            <a:r>
              <a:rPr lang="ru-RU" dirty="0" smtClean="0"/>
              <a:t> и угнетения </a:t>
            </a:r>
            <a:r>
              <a:rPr lang="ru-RU" dirty="0" err="1" smtClean="0"/>
              <a:t>пепсинобразующей</a:t>
            </a:r>
            <a:r>
              <a:rPr lang="ru-RU" dirty="0" smtClean="0"/>
              <a:t> функции. Нарушения всасывания и переваривания пищевых веществ в кишечнике приводят к потере массы тела, задерживают рост и развитие ребенка.</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3851920" y="5373216"/>
            <a:ext cx="2304256" cy="14847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i="1" dirty="0" err="1" smtClean="0">
                <a:solidFill>
                  <a:srgbClr val="C00000"/>
                </a:solidFill>
              </a:rPr>
              <a:t>Лямблиоз</a:t>
            </a:r>
            <a:endParaRPr lang="ru-RU" dirty="0">
              <a:solidFill>
                <a:srgbClr val="C00000"/>
              </a:solidFill>
            </a:endParaRPr>
          </a:p>
        </p:txBody>
      </p:sp>
      <p:sp>
        <p:nvSpPr>
          <p:cNvPr id="3" name="Содержимое 2"/>
          <p:cNvSpPr>
            <a:spLocks noGrp="1"/>
          </p:cNvSpPr>
          <p:nvPr>
            <p:ph idx="1"/>
          </p:nvPr>
        </p:nvSpPr>
        <p:spPr>
          <a:xfrm>
            <a:off x="-180528" y="908720"/>
            <a:ext cx="9324528" cy="4525963"/>
          </a:xfrm>
        </p:spPr>
        <p:txBody>
          <a:bodyPr>
            <a:normAutofit fontScale="47500" lnSpcReduction="20000"/>
          </a:bodyPr>
          <a:lstStyle/>
          <a:p>
            <a:pPr fontAlgn="base"/>
            <a:r>
              <a:rPr lang="ru-RU" dirty="0" smtClean="0"/>
              <a:t> является одной из наиболее распространенных паразитарных инвазий: по данным ВОЗ, в мире им страдают примерно 20 % детей . </a:t>
            </a:r>
            <a:r>
              <a:rPr lang="ru-RU" dirty="0" err="1" smtClean="0"/>
              <a:t>Лямблии</a:t>
            </a:r>
            <a:r>
              <a:rPr lang="ru-RU" dirty="0" smtClean="0"/>
              <a:t>, паразитируя в кишечнике, нарушают структуру и функцию тонкой кишки, приводя к рецидивирующим или упорным клиническим проявлениям, как правило, сочетающим болевые, </a:t>
            </a:r>
            <a:r>
              <a:rPr lang="ru-RU" dirty="0" err="1" smtClean="0"/>
              <a:t>диспептические</a:t>
            </a:r>
            <a:r>
              <a:rPr lang="ru-RU" dirty="0" smtClean="0"/>
              <a:t> и </a:t>
            </a:r>
            <a:r>
              <a:rPr lang="ru-RU" dirty="0" err="1" smtClean="0"/>
              <a:t>астеноневротические</a:t>
            </a:r>
            <a:r>
              <a:rPr lang="ru-RU" dirty="0" smtClean="0"/>
              <a:t> симптомы. </a:t>
            </a:r>
            <a:r>
              <a:rPr lang="ru-RU" dirty="0" err="1" smtClean="0"/>
              <a:t>Лямблиоз</a:t>
            </a:r>
            <a:r>
              <a:rPr lang="ru-RU" dirty="0" smtClean="0"/>
              <a:t> занимает 3­е место по распространенности после энтеробиоза и аскаридоза .</a:t>
            </a:r>
          </a:p>
          <a:p>
            <a:pPr fontAlgn="base"/>
            <a:r>
              <a:rPr lang="ru-RU" dirty="0" err="1" smtClean="0"/>
              <a:t>Лямблии</a:t>
            </a:r>
            <a:r>
              <a:rPr lang="ru-RU" dirty="0" smtClean="0"/>
              <a:t> — наиболее примитивные представители одной из самых ранних ветвей филогенетического дерева эукариотов с анаэробным метаболизмом и зависимостью от утилизации экзогенных нуклеотидов. В организме человека </a:t>
            </a:r>
            <a:r>
              <a:rPr lang="ru-RU" dirty="0" err="1" smtClean="0"/>
              <a:t>лямблии</a:t>
            </a:r>
            <a:r>
              <a:rPr lang="ru-RU" dirty="0" smtClean="0"/>
              <a:t> встречаются в виде двух форм: вегетативной (</a:t>
            </a:r>
            <a:r>
              <a:rPr lang="ru-RU" dirty="0" err="1" smtClean="0"/>
              <a:t>трофозоит</a:t>
            </a:r>
            <a:r>
              <a:rPr lang="ru-RU" dirty="0" smtClean="0"/>
              <a:t>) и </a:t>
            </a:r>
            <a:r>
              <a:rPr lang="ru-RU" dirty="0" err="1" smtClean="0"/>
              <a:t>цистной</a:t>
            </a:r>
            <a:r>
              <a:rPr lang="ru-RU" dirty="0" smtClean="0"/>
              <a:t>. Цисты </a:t>
            </a:r>
            <a:r>
              <a:rPr lang="ru-RU" dirty="0" err="1" smtClean="0"/>
              <a:t>лямблий</a:t>
            </a:r>
            <a:r>
              <a:rPr lang="ru-RU" dirty="0" smtClean="0"/>
              <a:t>, попадая в организм, свободно проходят кислотный желудочный барьер и </a:t>
            </a:r>
            <a:r>
              <a:rPr lang="ru-RU" dirty="0" err="1" smtClean="0"/>
              <a:t>эксцистируются</a:t>
            </a:r>
            <a:r>
              <a:rPr lang="ru-RU" dirty="0" smtClean="0"/>
              <a:t> в полости двенадцатиперстной кишки, размножаются и расселяются в тонком кишечнике. В толстом кишечнике из </a:t>
            </a:r>
            <a:r>
              <a:rPr lang="ru-RU" dirty="0" err="1" smtClean="0"/>
              <a:t>трофозоитов</a:t>
            </a:r>
            <a:r>
              <a:rPr lang="ru-RU" dirty="0" smtClean="0"/>
              <a:t> образуются цисты. Процесс образования цист из </a:t>
            </a:r>
            <a:r>
              <a:rPr lang="ru-RU" dirty="0" err="1" smtClean="0"/>
              <a:t>трофозоитов</a:t>
            </a:r>
            <a:r>
              <a:rPr lang="ru-RU" dirty="0" smtClean="0"/>
              <a:t> занимает 12–14 ч, в то время как образование </a:t>
            </a:r>
            <a:r>
              <a:rPr lang="ru-RU" dirty="0" err="1" smtClean="0"/>
              <a:t>трофозоитов</a:t>
            </a:r>
            <a:r>
              <a:rPr lang="ru-RU" dirty="0" smtClean="0"/>
              <a:t> из цист (</a:t>
            </a:r>
            <a:r>
              <a:rPr lang="ru-RU" dirty="0" err="1" smtClean="0"/>
              <a:t>эксцистирование</a:t>
            </a:r>
            <a:r>
              <a:rPr lang="ru-RU" dirty="0" smtClean="0"/>
              <a:t>) длится не более 10–20 мин, что способствует интенсивному заселению кишечника простейшими. Выделение цист из кишечника происходит на 9–12­е сутки после заражения как непрерывно, так и прерывисто с «немыми» промежутками 1–17 </a:t>
            </a:r>
            <a:r>
              <a:rPr lang="ru-RU" dirty="0" err="1" smtClean="0"/>
              <a:t>сут</a:t>
            </a:r>
            <a:r>
              <a:rPr lang="ru-RU" dirty="0" smtClean="0"/>
              <a:t>., что затрудняет диагностику </a:t>
            </a:r>
            <a:r>
              <a:rPr lang="ru-RU" dirty="0" err="1" smtClean="0"/>
              <a:t>лямблиоза</a:t>
            </a:r>
            <a:r>
              <a:rPr lang="ru-RU" dirty="0" smtClean="0"/>
              <a:t>. Цикл заканчивается, когда зрелые цисты попадают с фекалиями во внешнюю среду. Размножение </a:t>
            </a:r>
            <a:r>
              <a:rPr lang="ru-RU" dirty="0" err="1" smtClean="0"/>
              <a:t>лямблий</a:t>
            </a:r>
            <a:r>
              <a:rPr lang="ru-RU" dirty="0" smtClean="0"/>
              <a:t> происходит в местах наибольшего их скопления путем простого прямого деления. </a:t>
            </a:r>
            <a:r>
              <a:rPr lang="ru-RU" dirty="0" err="1" smtClean="0"/>
              <a:t>Лямблии</a:t>
            </a:r>
            <a:r>
              <a:rPr lang="ru-RU" dirty="0" smtClean="0"/>
              <a:t> размножаются каждые 9–12 ч, причем этому способствуют углеводистая пища, присутствие дрожжеподобных грибов и желчи в низких концентрациях.</a:t>
            </a:r>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771799" y="4429522"/>
            <a:ext cx="4680521" cy="23832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96752"/>
            <a:ext cx="8229600" cy="5328592"/>
          </a:xfrm>
        </p:spPr>
        <p:txBody>
          <a:bodyPr>
            <a:normAutofit fontScale="55000" lnSpcReduction="20000"/>
          </a:bodyPr>
          <a:lstStyle/>
          <a:p>
            <a:pPr fontAlgn="base"/>
            <a:r>
              <a:rPr lang="ru-RU" dirty="0" err="1" smtClean="0"/>
              <a:t>Лямблии</a:t>
            </a:r>
            <a:r>
              <a:rPr lang="ru-RU" dirty="0" smtClean="0"/>
              <a:t> приспособились паразитировать на щеточной каемке </a:t>
            </a:r>
            <a:r>
              <a:rPr lang="ru-RU" dirty="0" err="1" smtClean="0"/>
              <a:t>микроворсинок</a:t>
            </a:r>
            <a:r>
              <a:rPr lang="ru-RU" dirty="0" smtClean="0"/>
              <a:t> тонкой кишки, где происходят интенсивные процессы ферментативного расщепления пищевых веществ и всасывается большая часть углеводов, белков, жиров, витаминов, минеральных солей и микроэлементов, откуда они получают пищевые вещества с помощью центральной пары жгутов. </a:t>
            </a:r>
            <a:endParaRPr lang="ru-RU" dirty="0" smtClean="0"/>
          </a:p>
          <a:p>
            <a:pPr fontAlgn="base"/>
            <a:r>
              <a:rPr lang="ru-RU" dirty="0" smtClean="0"/>
              <a:t>Результатом </a:t>
            </a:r>
            <a:r>
              <a:rPr lang="ru-RU" dirty="0" smtClean="0"/>
              <a:t>жизнедеятельности </a:t>
            </a:r>
            <a:r>
              <a:rPr lang="ru-RU" dirty="0" err="1" smtClean="0"/>
              <a:t>лямблий</a:t>
            </a:r>
            <a:r>
              <a:rPr lang="ru-RU" dirty="0" smtClean="0"/>
              <a:t> является нарушение процессов регенерации эпителия, что ведет к разрушению </a:t>
            </a:r>
            <a:r>
              <a:rPr lang="ru-RU" dirty="0" err="1" smtClean="0"/>
              <a:t>гликокаликса</a:t>
            </a:r>
            <a:r>
              <a:rPr lang="ru-RU" dirty="0" smtClean="0"/>
              <a:t>, нарушению синтеза </a:t>
            </a:r>
            <a:r>
              <a:rPr lang="ru-RU" smtClean="0"/>
              <a:t>некоторых </a:t>
            </a:r>
            <a:r>
              <a:rPr lang="ru-RU" smtClean="0"/>
              <a:t>ферментов, </a:t>
            </a:r>
            <a:r>
              <a:rPr lang="ru-RU" dirty="0" smtClean="0"/>
              <a:t>поливитаминной недостаточности; повышение проницаемости кишечной стенки и сенсибилизация организма продуктами метаболизма </a:t>
            </a:r>
            <a:r>
              <a:rPr lang="ru-RU" dirty="0" err="1" smtClean="0"/>
              <a:t>лямблий</a:t>
            </a:r>
            <a:r>
              <a:rPr lang="ru-RU" dirty="0" smtClean="0"/>
              <a:t>; запуск патологических </a:t>
            </a:r>
            <a:r>
              <a:rPr lang="ru-RU" dirty="0" err="1" smtClean="0"/>
              <a:t>висцеро­висцеральных</a:t>
            </a:r>
            <a:r>
              <a:rPr lang="ru-RU" dirty="0" smtClean="0"/>
              <a:t> рефлексов со стороны органов пищеварения за счет раздражения нервных окончаний, что способствует появлению абдоминального синдрома; формирование </a:t>
            </a:r>
            <a:r>
              <a:rPr lang="ru-RU" dirty="0" err="1" smtClean="0"/>
              <a:t>дисбиоза</a:t>
            </a:r>
            <a:r>
              <a:rPr lang="ru-RU" dirty="0" smtClean="0"/>
              <a:t> кишечника; нарушение функции печени как органа </a:t>
            </a:r>
            <a:r>
              <a:rPr lang="ru-RU" dirty="0" err="1" smtClean="0"/>
              <a:t>детоксикации</a:t>
            </a:r>
            <a:r>
              <a:rPr lang="ru-RU" dirty="0" smtClean="0"/>
              <a:t>. Иммунитет после перенесенного </a:t>
            </a:r>
            <a:r>
              <a:rPr lang="ru-RU" dirty="0" err="1" smtClean="0"/>
              <a:t>лямблиоза</a:t>
            </a:r>
            <a:r>
              <a:rPr lang="ru-RU" dirty="0" smtClean="0"/>
              <a:t> ненапряженный и нестойкий.</a:t>
            </a:r>
          </a:p>
          <a:p>
            <a:pPr fontAlgn="base"/>
            <a:r>
              <a:rPr lang="ru-RU" dirty="0" smtClean="0"/>
              <a:t>Путь передачи </a:t>
            </a:r>
            <a:r>
              <a:rPr lang="ru-RU" dirty="0" err="1" smtClean="0"/>
              <a:t>лямблиоза</a:t>
            </a:r>
            <a:r>
              <a:rPr lang="ru-RU" dirty="0" smtClean="0"/>
              <a:t> — </a:t>
            </a:r>
            <a:r>
              <a:rPr lang="ru-RU" dirty="0" err="1" smtClean="0"/>
              <a:t>фекально­оральный</a:t>
            </a:r>
            <a:r>
              <a:rPr lang="ru-RU" dirty="0" smtClean="0"/>
              <a:t>. Факторы передачи — вода, пища, предметы обихода, содержащие цисты. Возможна </a:t>
            </a:r>
            <a:r>
              <a:rPr lang="ru-RU" dirty="0" err="1" smtClean="0"/>
              <a:t>аутоинвазия</a:t>
            </a:r>
            <a:r>
              <a:rPr lang="ru-RU" dirty="0" smtClean="0"/>
              <a:t>. Источником </a:t>
            </a:r>
            <a:r>
              <a:rPr lang="ru-RU" dirty="0" err="1" smtClean="0"/>
              <a:t>лямблиозной</a:t>
            </a:r>
            <a:r>
              <a:rPr lang="ru-RU" dirty="0" smtClean="0"/>
              <a:t> инвазии служит </a:t>
            </a:r>
            <a:r>
              <a:rPr lang="ru-RU" dirty="0" err="1" smtClean="0"/>
              <a:t>инвазированный</a:t>
            </a:r>
            <a:r>
              <a:rPr lang="ru-RU" dirty="0" smtClean="0"/>
              <a:t> человек или животные. В окружающей среде цисты </a:t>
            </a:r>
            <a:r>
              <a:rPr lang="ru-RU" dirty="0" err="1" smtClean="0"/>
              <a:t>лямблий</a:t>
            </a:r>
            <a:r>
              <a:rPr lang="ru-RU" dirty="0" smtClean="0"/>
              <a:t> хорошо сохраняются (до 120 суток), кипячение, замораживание (до –13 °С и ниже) и ультрафиолетовое излучение приводят к их гибели.</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lstStyle/>
          <a:p>
            <a:r>
              <a:rPr lang="ru-RU" i="1" dirty="0" smtClean="0">
                <a:solidFill>
                  <a:srgbClr val="C00000"/>
                </a:solidFill>
              </a:rPr>
              <a:t>Пищевые отравления</a:t>
            </a:r>
            <a:endParaRPr lang="ru-RU" i="1" dirty="0">
              <a:solidFill>
                <a:srgbClr val="C00000"/>
              </a:solidFill>
            </a:endParaRPr>
          </a:p>
        </p:txBody>
      </p:sp>
      <p:sp>
        <p:nvSpPr>
          <p:cNvPr id="3" name="Содержимое 2"/>
          <p:cNvSpPr>
            <a:spLocks noGrp="1"/>
          </p:cNvSpPr>
          <p:nvPr>
            <p:ph idx="1"/>
          </p:nvPr>
        </p:nvSpPr>
        <p:spPr>
          <a:xfrm>
            <a:off x="0" y="908720"/>
            <a:ext cx="9036496" cy="4525963"/>
          </a:xfrm>
        </p:spPr>
        <p:txBody>
          <a:bodyPr/>
          <a:lstStyle/>
          <a:p>
            <a:r>
              <a:rPr lang="ru-RU" sz="2800" dirty="0"/>
              <a:t>возникают при попадании в пищу больших количеств болезнетворных микробов или вредных веществ. Связано это обычно с неправильными хранением или обработкой продуктов питания, особенно мяса, рыбы, молока и консервов. Первые признаки пищевых отравлений появляются довольно быстро, по прошествии нескольких часов, реже - нескольких дней.</a:t>
            </a:r>
          </a:p>
          <a:p>
            <a:endParaRPr lang="ru-RU" dirty="0"/>
          </a:p>
          <a:p>
            <a:endParaRPr lang="ru-RU" dirty="0"/>
          </a:p>
        </p:txBody>
      </p:sp>
      <p:pic>
        <p:nvPicPr>
          <p:cNvPr id="2051" name="Picture 3"/>
          <p:cNvPicPr>
            <a:picLocks noChangeAspect="1" noChangeArrowheads="1"/>
          </p:cNvPicPr>
          <p:nvPr/>
        </p:nvPicPr>
        <p:blipFill>
          <a:blip r:embed="rId2" cstate="print"/>
          <a:srcRect/>
          <a:stretch>
            <a:fillRect/>
          </a:stretch>
        </p:blipFill>
        <p:spPr bwMode="auto">
          <a:xfrm>
            <a:off x="6156176" y="4221088"/>
            <a:ext cx="2867025" cy="2514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043608" y="4293096"/>
            <a:ext cx="3672408" cy="244827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C00000"/>
                </a:solidFill>
              </a:rPr>
              <a:t>Признаки пищевых отравлений</a:t>
            </a:r>
            <a:endParaRPr lang="ru-RU" i="1" dirty="0">
              <a:solidFill>
                <a:srgbClr val="C00000"/>
              </a:solidFill>
            </a:endParaRPr>
          </a:p>
        </p:txBody>
      </p:sp>
      <p:sp>
        <p:nvSpPr>
          <p:cNvPr id="3" name="Содержимое 2"/>
          <p:cNvSpPr>
            <a:spLocks noGrp="1"/>
          </p:cNvSpPr>
          <p:nvPr>
            <p:ph idx="1"/>
          </p:nvPr>
        </p:nvSpPr>
        <p:spPr/>
        <p:txBody>
          <a:bodyPr>
            <a:normAutofit fontScale="92500" lnSpcReduction="10000"/>
          </a:bodyPr>
          <a:lstStyle/>
          <a:p>
            <a:r>
              <a:rPr lang="ru-RU" dirty="0" smtClean="0"/>
              <a:t>Для всех пищевых отравлений типичны тошнота, рвота, боли в животе, диарея, адинамия, повышение температуры тела, обезвоживание организма, </a:t>
            </a:r>
            <a:r>
              <a:rPr lang="ru-RU" dirty="0" smtClean="0"/>
              <a:t>часто нарушение </a:t>
            </a:r>
            <a:r>
              <a:rPr lang="ru-RU" dirty="0" smtClean="0"/>
              <a:t>функций </a:t>
            </a:r>
            <a:r>
              <a:rPr lang="ru-RU" dirty="0" err="1" smtClean="0"/>
              <a:t>сердечно-сосудистой</a:t>
            </a:r>
            <a:r>
              <a:rPr lang="ru-RU" dirty="0" smtClean="0"/>
              <a:t> системы. </a:t>
            </a:r>
            <a:endParaRPr lang="ru-RU" dirty="0" smtClean="0"/>
          </a:p>
          <a:p>
            <a:r>
              <a:rPr lang="ru-RU" u="sng" dirty="0" smtClean="0"/>
              <a:t>Также типичными характеристиками являются</a:t>
            </a:r>
            <a:r>
              <a:rPr lang="ru-RU" dirty="0" smtClean="0"/>
              <a:t>:</a:t>
            </a:r>
          </a:p>
          <a:p>
            <a:r>
              <a:rPr lang="ru-RU" dirty="0" smtClean="0"/>
              <a:t>Быстрота проявления;</a:t>
            </a:r>
          </a:p>
          <a:p>
            <a:r>
              <a:rPr lang="ru-RU" dirty="0" smtClean="0"/>
              <a:t>Связь с принятой пищей;</a:t>
            </a:r>
          </a:p>
          <a:p>
            <a:r>
              <a:rPr lang="ru-RU" dirty="0" smtClean="0"/>
              <a:t> </a:t>
            </a:r>
            <a:r>
              <a:rPr lang="ru-RU" dirty="0" smtClean="0"/>
              <a:t>групповой характер.</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i="1" dirty="0" smtClean="0">
                <a:solidFill>
                  <a:srgbClr val="C00000"/>
                </a:solidFill>
              </a:rPr>
              <a:t>Пищевые отравления делятся на 2 группы : бактериальные и </a:t>
            </a:r>
            <a:r>
              <a:rPr lang="ru-RU" sz="3600" i="1" dirty="0" err="1" smtClean="0">
                <a:solidFill>
                  <a:srgbClr val="C00000"/>
                </a:solidFill>
              </a:rPr>
              <a:t>небактериальные</a:t>
            </a:r>
            <a:endParaRPr lang="ru-RU" sz="3600" i="1" dirty="0">
              <a:solidFill>
                <a:srgbClr val="C00000"/>
              </a:solidFill>
            </a:endParaRPr>
          </a:p>
        </p:txBody>
      </p:sp>
      <p:sp>
        <p:nvSpPr>
          <p:cNvPr id="3" name="Содержимое 2"/>
          <p:cNvSpPr>
            <a:spLocks noGrp="1"/>
          </p:cNvSpPr>
          <p:nvPr>
            <p:ph idx="1"/>
          </p:nvPr>
        </p:nvSpPr>
        <p:spPr>
          <a:xfrm>
            <a:off x="-180528" y="1844824"/>
            <a:ext cx="6696744" cy="5184576"/>
          </a:xfrm>
        </p:spPr>
        <p:txBody>
          <a:bodyPr>
            <a:normAutofit fontScale="47500" lnSpcReduction="20000"/>
          </a:bodyPr>
          <a:lstStyle/>
          <a:p>
            <a:pPr hangingPunct="0"/>
            <a:r>
              <a:rPr lang="ru-RU" i="1" dirty="0"/>
              <a:t>Пищевые отравления бактериального происхождения</a:t>
            </a:r>
            <a:r>
              <a:rPr lang="ru-RU" dirty="0"/>
              <a:t> вызываются как самими бактериями, так и их токсинами. Основные виды бактериальных пищевых отравлений:</a:t>
            </a:r>
          </a:p>
          <a:p>
            <a:pPr hangingPunct="0"/>
            <a:r>
              <a:rPr lang="ru-RU" dirty="0"/>
              <a:t>1. Отравления, вызванные микробами из группы сальмонелл. Эти микробы развиваются чаще всего в мясных продуктах от больных животных,  а также в яйцах, в молочных продуктах.</a:t>
            </a:r>
          </a:p>
          <a:p>
            <a:pPr hangingPunct="0"/>
            <a:r>
              <a:rPr lang="ru-RU" dirty="0"/>
              <a:t>2. Отравления, вызванные условно-патогенными микробами, чаще кишечной палочкой и протеем там, где нарушаются санитарно-гигиенические нормы.</a:t>
            </a:r>
          </a:p>
          <a:p>
            <a:pPr hangingPunct="0"/>
            <a:r>
              <a:rPr lang="ru-RU" dirty="0"/>
              <a:t>3.Ботулизм, вызываемый особым подвижным микроорганизмом - бациллой ботулизма, живущей в анаэробных условиях. Палочка ботулизма находится в почве в виде спор, откуда попадает в воду, на овощи и фрукты, в пищевые продукты, а затем в кишечник человека</a:t>
            </a:r>
            <a:r>
              <a:rPr lang="ru-RU" dirty="0" smtClean="0"/>
              <a:t>.</a:t>
            </a:r>
          </a:p>
          <a:p>
            <a:pPr hangingPunct="0"/>
            <a:r>
              <a:rPr lang="ru-RU" dirty="0"/>
              <a:t> </a:t>
            </a:r>
            <a:r>
              <a:rPr lang="ru-RU" dirty="0" smtClean="0"/>
              <a:t> </a:t>
            </a:r>
            <a:r>
              <a:rPr lang="ru-RU" dirty="0"/>
              <a:t> Бацилла ботулизма выделяет очень сильный яд, действующий на ЦНС.  Основные признаки ботулизма - расстройство дыхания из-за паралича дыхательных мышц, понижение температуры тела до 35 градусов, сухость во рту, потеря голоса, затруднение глотания, расширение зрачков, двоение в глазах и т.д.  Больные чувствуют общую слабость, иногда бывает тошнота и рвота, боли в животе. Признаки проявляются в течение первых суток после приема зараженной пищи. Необходима немедленная помощь</a:t>
            </a:r>
            <a:r>
              <a:rPr lang="ru-RU" dirty="0" smtClean="0"/>
              <a:t>.</a:t>
            </a:r>
          </a:p>
          <a:p>
            <a:pPr hangingPunct="0"/>
            <a:r>
              <a:rPr lang="ru-RU" dirty="0"/>
              <a:t> 4. Стафилококковые отравления.  Заражение происходит от людей, больных ангинами, гнойничковыми поражениями кожи. Стафилококки хорошо развиваются в молочных продуктах, мясе, рыбе.  Первые признаки отравления - слабость, боли в животе, тошнота, рвота через несколько часов после принятия пищи. </a:t>
            </a:r>
          </a:p>
          <a:p>
            <a:pPr hangingPunct="0"/>
            <a:endParaRPr lang="ru-RU" dirty="0"/>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7020272" y="5225009"/>
            <a:ext cx="1916807" cy="151887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953561" y="3933056"/>
            <a:ext cx="1947057" cy="11521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876256" y="1186174"/>
            <a:ext cx="2123729" cy="1311841"/>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920374" y="2636912"/>
            <a:ext cx="1994456" cy="12367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520" y="188640"/>
            <a:ext cx="7149480" cy="1143000"/>
          </a:xfrm>
        </p:spPr>
        <p:txBody>
          <a:bodyPr>
            <a:noAutofit/>
          </a:bodyPr>
          <a:lstStyle/>
          <a:p>
            <a:r>
              <a:rPr lang="ru-RU" sz="3200" i="1" dirty="0" smtClean="0">
                <a:solidFill>
                  <a:srgbClr val="C00000"/>
                </a:solidFill>
              </a:rPr>
              <a:t>Пищевые отравления </a:t>
            </a:r>
            <a:r>
              <a:rPr lang="ru-RU" sz="3200" i="1" dirty="0" err="1" smtClean="0">
                <a:solidFill>
                  <a:srgbClr val="C00000"/>
                </a:solidFill>
              </a:rPr>
              <a:t>небактериального</a:t>
            </a:r>
            <a:r>
              <a:rPr lang="ru-RU" sz="3200" i="1" dirty="0" smtClean="0">
                <a:solidFill>
                  <a:srgbClr val="C00000"/>
                </a:solidFill>
              </a:rPr>
              <a:t> происхождения </a:t>
            </a:r>
            <a:r>
              <a:rPr lang="ru-RU" sz="3600" i="1" dirty="0" smtClean="0">
                <a:solidFill>
                  <a:srgbClr val="C00000"/>
                </a:solidFill>
              </a:rPr>
              <a:t>- </a:t>
            </a:r>
            <a:r>
              <a:rPr lang="ru-RU" sz="3600" dirty="0" smtClean="0">
                <a:solidFill>
                  <a:srgbClr val="C00000"/>
                </a:solidFill>
              </a:rPr>
              <a:t/>
            </a:r>
            <a:br>
              <a:rPr lang="ru-RU" sz="3600" dirty="0" smtClean="0">
                <a:solidFill>
                  <a:srgbClr val="C00000"/>
                </a:solidFill>
              </a:rPr>
            </a:br>
            <a:endParaRPr lang="ru-RU" sz="3600" dirty="0">
              <a:solidFill>
                <a:srgbClr val="C00000"/>
              </a:solidFill>
            </a:endParaRPr>
          </a:p>
        </p:txBody>
      </p:sp>
      <p:sp>
        <p:nvSpPr>
          <p:cNvPr id="3" name="Содержимое 2"/>
          <p:cNvSpPr>
            <a:spLocks noGrp="1"/>
          </p:cNvSpPr>
          <p:nvPr>
            <p:ph idx="1"/>
          </p:nvPr>
        </p:nvSpPr>
        <p:spPr>
          <a:xfrm>
            <a:off x="-252536" y="2060848"/>
            <a:ext cx="6779096" cy="4525963"/>
          </a:xfrm>
        </p:spPr>
        <p:txBody>
          <a:bodyPr>
            <a:normAutofit fontScale="70000" lnSpcReduction="20000"/>
          </a:bodyPr>
          <a:lstStyle/>
          <a:p>
            <a:pPr hangingPunct="0"/>
            <a:r>
              <a:rPr lang="ru-RU" dirty="0" smtClean="0"/>
              <a:t>1</a:t>
            </a:r>
            <a:r>
              <a:rPr lang="ru-RU" dirty="0"/>
              <a:t>. Отравления солями тяжелых металлов. </a:t>
            </a:r>
            <a:endParaRPr lang="ru-RU" dirty="0" smtClean="0"/>
          </a:p>
          <a:p>
            <a:pPr hangingPunct="0"/>
            <a:r>
              <a:rPr lang="ru-RU" dirty="0" smtClean="0"/>
              <a:t>Отравление </a:t>
            </a:r>
            <a:r>
              <a:rPr lang="ru-RU" dirty="0"/>
              <a:t>свинцом чаще хроническое, обычно у взрослых. Отравление цинком более частое, связано с хранением пищи в оцинкованной  </a:t>
            </a:r>
            <a:r>
              <a:rPr lang="ru-RU" dirty="0" smtClean="0"/>
              <a:t>посуде</a:t>
            </a:r>
            <a:r>
              <a:rPr lang="ru-RU" dirty="0"/>
              <a:t>. Признаки отравления </a:t>
            </a:r>
            <a:r>
              <a:rPr lang="ru-RU" dirty="0" smtClean="0"/>
              <a:t>наблюдаются </a:t>
            </a:r>
            <a:r>
              <a:rPr lang="ru-RU" dirty="0"/>
              <a:t>через </a:t>
            </a:r>
            <a:r>
              <a:rPr lang="ru-RU" dirty="0" smtClean="0"/>
              <a:t>20-30 минут </a:t>
            </a:r>
            <a:r>
              <a:rPr lang="ru-RU" dirty="0"/>
              <a:t>после принятия пищи, </a:t>
            </a:r>
            <a:r>
              <a:rPr lang="ru-RU" dirty="0" smtClean="0"/>
              <a:t>особенно </a:t>
            </a:r>
            <a:r>
              <a:rPr lang="ru-RU" dirty="0"/>
              <a:t>жидкой. Появляется кратковременная рвота,  легкое головокружение, слабость.</a:t>
            </a:r>
          </a:p>
          <a:p>
            <a:pPr hangingPunct="0"/>
            <a:r>
              <a:rPr lang="ru-RU" dirty="0"/>
              <a:t>2. Отравления ядохимикатами случайные или вследствие неправильной обработки помещения.</a:t>
            </a:r>
          </a:p>
          <a:p>
            <a:pPr hangingPunct="0"/>
            <a:r>
              <a:rPr lang="ru-RU" dirty="0"/>
              <a:t>3. Отравления грибами могут произойти вследствие потребления ядовитых грибов или неправильной заготовки пищевых грибов.</a:t>
            </a:r>
          </a:p>
          <a:p>
            <a:pPr hangingPunct="0"/>
            <a:r>
              <a:rPr lang="ru-RU" dirty="0"/>
              <a:t>4. Отравления ядовитыми растениями и ягодами. </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660232" y="1319768"/>
            <a:ext cx="2483768" cy="1759430"/>
          </a:xfrm>
          <a:prstGeom prst="rect">
            <a:avLst/>
          </a:prstGeom>
          <a:noFill/>
          <a:ln w="9525">
            <a:noFill/>
            <a:miter lim="800000"/>
            <a:headEnd/>
            <a:tailEnd/>
          </a:ln>
          <a:effectLst/>
        </p:spPr>
      </p:pic>
      <p:pic>
        <p:nvPicPr>
          <p:cNvPr id="5" name="Рисунок 4"/>
          <p:cNvPicPr/>
          <p:nvPr/>
        </p:nvPicPr>
        <p:blipFill>
          <a:blip r:embed="rId3" cstate="print"/>
          <a:srcRect/>
          <a:stretch>
            <a:fillRect/>
          </a:stretch>
        </p:blipFill>
        <p:spPr bwMode="auto">
          <a:xfrm>
            <a:off x="6804248" y="3212976"/>
            <a:ext cx="2123728" cy="1584176"/>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6948264" y="4941168"/>
            <a:ext cx="1655514" cy="171431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116633"/>
            <a:ext cx="1907704" cy="16358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4211960" y="980728"/>
            <a:ext cx="1649555" cy="115212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i="1" dirty="0" smtClean="0">
                <a:solidFill>
                  <a:srgbClr val="C00000"/>
                </a:solidFill>
              </a:rPr>
              <a:t>Отравления лекарственными препаратами</a:t>
            </a:r>
            <a:endParaRPr lang="ru-RU" i="1" dirty="0">
              <a:solidFill>
                <a:srgbClr val="C00000"/>
              </a:solidFill>
            </a:endParaRPr>
          </a:p>
        </p:txBody>
      </p:sp>
      <p:sp>
        <p:nvSpPr>
          <p:cNvPr id="3" name="Содержимое 2"/>
          <p:cNvSpPr>
            <a:spLocks noGrp="1"/>
          </p:cNvSpPr>
          <p:nvPr>
            <p:ph idx="1"/>
          </p:nvPr>
        </p:nvSpPr>
        <p:spPr>
          <a:xfrm>
            <a:off x="467544" y="1124744"/>
            <a:ext cx="8229600" cy="3412976"/>
          </a:xfrm>
        </p:spPr>
        <p:txBody>
          <a:bodyPr>
            <a:normAutofit fontScale="55000" lnSpcReduction="20000"/>
          </a:bodyPr>
          <a:lstStyle/>
          <a:p>
            <a:r>
              <a:rPr lang="ru-RU" dirty="0" smtClean="0"/>
              <a:t>являются самыми частыми из бытовых отравлений, основными причинами которых могут быть: </a:t>
            </a:r>
          </a:p>
          <a:p>
            <a:r>
              <a:rPr lang="ru-RU" dirty="0" smtClean="0"/>
              <a:t>неправильное хранение лекарств в доступном для детей месте (дети младшего возраста любопытны, их привлекает красочная, блестящая упаковка, сладкий вкус некоторых препаратов, покрытых оболочкой);</a:t>
            </a:r>
          </a:p>
          <a:p>
            <a:r>
              <a:rPr lang="ru-RU" dirty="0" smtClean="0"/>
              <a:t>самостоятельный приём медикаментов без назначения врача (самолечение); </a:t>
            </a:r>
          </a:p>
          <a:p>
            <a:r>
              <a:rPr lang="ru-RU" dirty="0" smtClean="0"/>
              <a:t>приём нескольких препаратов одновременно (могут повышать токсические свойства друг друга);</a:t>
            </a:r>
          </a:p>
          <a:p>
            <a:r>
              <a:rPr lang="ru-RU" dirty="0" smtClean="0"/>
              <a:t>ошибочный приём лекарства (в связи с нарушением зрения или иным заболеванием, а также вследствие приёма препарата, хранившегося без упаковки);</a:t>
            </a:r>
          </a:p>
          <a:p>
            <a:r>
              <a:rPr lang="ru-RU" dirty="0" smtClean="0"/>
              <a:t>преднамеренный приём лекарственных средств, обусловленный конфликтными ситуациями и др. </a:t>
            </a:r>
          </a:p>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771800" y="4305292"/>
            <a:ext cx="3816424" cy="255270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fontScale="90000"/>
          </a:bodyPr>
          <a:lstStyle/>
          <a:p>
            <a:r>
              <a:rPr lang="ru-RU" i="1" dirty="0" smtClean="0">
                <a:solidFill>
                  <a:srgbClr val="C00000"/>
                </a:solidFill>
              </a:rPr>
              <a:t>Признаки отравления лекарственными средствами</a:t>
            </a:r>
            <a:endParaRPr lang="ru-RU" i="1" dirty="0">
              <a:solidFill>
                <a:srgbClr val="C00000"/>
              </a:solidFill>
            </a:endParaRPr>
          </a:p>
        </p:txBody>
      </p:sp>
      <p:sp>
        <p:nvSpPr>
          <p:cNvPr id="3" name="Содержимое 2"/>
          <p:cNvSpPr>
            <a:spLocks noGrp="1"/>
          </p:cNvSpPr>
          <p:nvPr>
            <p:ph idx="1"/>
          </p:nvPr>
        </p:nvSpPr>
        <p:spPr>
          <a:xfrm>
            <a:off x="251520" y="1268761"/>
            <a:ext cx="8892480" cy="4032448"/>
          </a:xfrm>
        </p:spPr>
        <p:txBody>
          <a:bodyPr>
            <a:normAutofit fontScale="47500" lnSpcReduction="20000"/>
          </a:bodyPr>
          <a:lstStyle/>
          <a:p>
            <a:r>
              <a:rPr lang="ru-RU" dirty="0" smtClean="0"/>
              <a:t>зависят </a:t>
            </a:r>
            <a:r>
              <a:rPr lang="ru-RU" dirty="0" smtClean="0"/>
              <a:t>от их вида (фармакологической группы), от дозы принятого препарата, индивидуальной чувствительности, от времени, прошедшего с момента приёма препарата, сопутствующих заболеваний. Признаков отравления может не быть в связи с небольшим количеством времени, прошедшего с момента приёма препарата Первая помощь, проведённая в этот период, будет максимально эффективной. </a:t>
            </a:r>
            <a:endParaRPr lang="ru-RU" dirty="0" smtClean="0"/>
          </a:p>
          <a:p>
            <a:r>
              <a:rPr lang="ru-RU" dirty="0" smtClean="0"/>
              <a:t>Наибольшее </a:t>
            </a:r>
            <a:r>
              <a:rPr lang="ru-RU" dirty="0" smtClean="0"/>
              <a:t>число отравлений связано с приёмом препаратов психотропного действия. Возникает угнетение деятельности центральной нервной системы, что приводит к нарушению сознания от лёгкого сопорозного состояния, напоминающего глубокий сон, до глубокой комы с нарушением дыхания (</a:t>
            </a:r>
            <a:r>
              <a:rPr lang="ru-RU" dirty="0" err="1" smtClean="0"/>
              <a:t>урежением</a:t>
            </a:r>
            <a:r>
              <a:rPr lang="ru-RU" dirty="0" smtClean="0"/>
              <a:t>, вплоть до остановки) и кровообращения. </a:t>
            </a:r>
            <a:endParaRPr lang="ru-RU" dirty="0" smtClean="0"/>
          </a:p>
          <a:p>
            <a:r>
              <a:rPr lang="ru-RU" dirty="0" smtClean="0"/>
              <a:t>Приём </a:t>
            </a:r>
            <a:r>
              <a:rPr lang="ru-RU" dirty="0" smtClean="0"/>
              <a:t>противоаллергических препаратов в больших дозах приводит к возникновению возбуждения, зрительным галлюцинациям; иногда сонливости, слабости, переходящих в глубокий беспробудный сон. В тяжёлых случаях развивается коматозное состояние с нарушением дыхания и сердечной деятельности. </a:t>
            </a:r>
            <a:endParaRPr lang="ru-RU" dirty="0" smtClean="0"/>
          </a:p>
          <a:p>
            <a:r>
              <a:rPr lang="ru-RU" dirty="0" smtClean="0"/>
              <a:t>Отравление </a:t>
            </a:r>
            <a:r>
              <a:rPr lang="ru-RU" dirty="0" smtClean="0"/>
              <a:t>жаропонижающими и противоболевыми средствами приводит на ранних стадиях к боли в животе, рвоте с примесью крови, диарее (возможно также с кровью), сонливости, нарушению слуха и зрения, повышению температуры тела. В тяжёлых случаях температура тела снижена, возникает возбуждение, судороги, галлюцинации. </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835696" y="4644280"/>
            <a:ext cx="6018287" cy="221372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C00000"/>
                </a:solidFill>
              </a:rPr>
              <a:t>!!!</a:t>
            </a:r>
            <a:endParaRPr lang="ru-RU" sz="6000" dirty="0">
              <a:solidFill>
                <a:srgbClr val="C00000"/>
              </a:solidFill>
            </a:endParaRPr>
          </a:p>
        </p:txBody>
      </p:sp>
      <p:sp>
        <p:nvSpPr>
          <p:cNvPr id="3" name="Содержимое 2"/>
          <p:cNvSpPr>
            <a:spLocks noGrp="1"/>
          </p:cNvSpPr>
          <p:nvPr>
            <p:ph idx="1"/>
          </p:nvPr>
        </p:nvSpPr>
        <p:spPr/>
        <p:txBody>
          <a:bodyPr>
            <a:normAutofit fontScale="85000" lnSpcReduction="10000"/>
          </a:bodyPr>
          <a:lstStyle/>
          <a:p>
            <a:r>
              <a:rPr lang="ru-RU" dirty="0"/>
              <a:t>Пищевые продукты, качество которых вызывает сомнение, должны быть изъяты из употребления и посланы на анализ.  Заболевших детей изолируют и оказывают им первую помощь. Первая помощь при отравлениях  - освобождение пищеварительного тракта от попавших в него вредных продуктов.  Нужно немедленно вызвать рвоту. Для этого больному дают выпить 3-4 стакана теплой воды.  После рвоты уложить больного в постель, тепло укрыть, напоить крепким чаем. Дальнейшее лечение назначает врач.</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C00000"/>
                </a:solidFill>
              </a:rPr>
              <a:t>Диспепсия</a:t>
            </a:r>
            <a:endParaRPr lang="ru-RU" dirty="0">
              <a:solidFill>
                <a:srgbClr val="C00000"/>
              </a:solidFill>
            </a:endParaRPr>
          </a:p>
        </p:txBody>
      </p:sp>
      <p:sp>
        <p:nvSpPr>
          <p:cNvPr id="3" name="Содержимое 2"/>
          <p:cNvSpPr>
            <a:spLocks noGrp="1"/>
          </p:cNvSpPr>
          <p:nvPr>
            <p:ph idx="1"/>
          </p:nvPr>
        </p:nvSpPr>
        <p:spPr/>
        <p:txBody>
          <a:bodyPr>
            <a:normAutofit fontScale="62500" lnSpcReduction="20000"/>
          </a:bodyPr>
          <a:lstStyle/>
          <a:p>
            <a:pPr hangingPunct="0"/>
            <a:r>
              <a:rPr lang="ru-RU" dirty="0" smtClean="0"/>
              <a:t>- </a:t>
            </a:r>
            <a:r>
              <a:rPr lang="ru-RU" dirty="0"/>
              <a:t>нарушение функции пищеварения. </a:t>
            </a:r>
            <a:endParaRPr lang="ru-RU" dirty="0" smtClean="0"/>
          </a:p>
          <a:p>
            <a:pPr hangingPunct="0"/>
            <a:r>
              <a:rPr lang="ru-RU" dirty="0" smtClean="0"/>
              <a:t>Возникает </a:t>
            </a:r>
            <a:r>
              <a:rPr lang="ru-RU" dirty="0"/>
              <a:t>в </a:t>
            </a:r>
            <a:r>
              <a:rPr lang="ru-RU" dirty="0" smtClean="0"/>
              <a:t>результате </a:t>
            </a:r>
            <a:r>
              <a:rPr lang="ru-RU" dirty="0"/>
              <a:t>несоответствия вводимой пищи и способности кишечника переварить эту пищу, при неправильном кормлении ребенка,  при слабой активности желудочного сока.    В легких случаях простая диспепсия сопровождается беспокойством, учащенным стулом, срыгиванием или небольшой рвотой.  Рациональное питание восстанавливает нормальное состояние ребенка.</a:t>
            </a:r>
          </a:p>
          <a:p>
            <a:pPr hangingPunct="0"/>
            <a:r>
              <a:rPr lang="ru-RU" dirty="0"/>
              <a:t>   При затянувшихся случаях диспепсии в верхние отделы кишечника из нижних проникают микробы и вызывают бактериальное разложение пищи.  Слизистая кишечника раздражается,  нарушаются его нормальные функции, может развиться токсическая диспепсия. </a:t>
            </a:r>
            <a:endParaRPr lang="ru-RU" dirty="0" smtClean="0"/>
          </a:p>
          <a:p>
            <a:pPr hangingPunct="0"/>
            <a:r>
              <a:rPr lang="ru-RU" i="1" dirty="0" smtClean="0"/>
              <a:t>Токсическая </a:t>
            </a:r>
            <a:r>
              <a:rPr lang="ru-RU" i="1" dirty="0"/>
              <a:t>диспепсия</a:t>
            </a:r>
            <a:r>
              <a:rPr lang="ru-RU" dirty="0"/>
              <a:t> сопровождается сильной рвотой, частым стулом, сильным обезвоживанием организма, упадком сердечной деятельности, нарушением функций ЦНС.</a:t>
            </a:r>
          </a:p>
          <a:p>
            <a:pPr hangingPunct="0"/>
            <a:r>
              <a:rPr lang="ru-RU" dirty="0"/>
              <a:t>       При первых симптомах больного изолируют, вызывают врача.  Пищу не принимают. Больного часто нужно поить кипяченой водой или чаем</a:t>
            </a:r>
            <a:r>
              <a:rPr lang="ru-RU" dirty="0" smtClean="0"/>
              <a: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1877</Words>
  <Application>Microsoft Office PowerPoint</Application>
  <PresentationFormat>Экран (4:3)</PresentationFormat>
  <Paragraphs>72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Острые и хронические заболевания пищеварительной системы</vt:lpstr>
      <vt:lpstr>Пищевые отравления</vt:lpstr>
      <vt:lpstr>Признаки пищевых отравлений</vt:lpstr>
      <vt:lpstr>Пищевые отравления делятся на 2 группы : бактериальные и небактериальные</vt:lpstr>
      <vt:lpstr>Пищевые отравления небактериального происхождения -  </vt:lpstr>
      <vt:lpstr>Отравления лекарственными препаратами</vt:lpstr>
      <vt:lpstr>Признаки отравления лекарственными средствами</vt:lpstr>
      <vt:lpstr>!!!</vt:lpstr>
      <vt:lpstr>Диспепсия</vt:lpstr>
      <vt:lpstr>Дизентерия – </vt:lpstr>
      <vt:lpstr>Слайд 11</vt:lpstr>
      <vt:lpstr>Хроническая дизентерия</vt:lpstr>
      <vt:lpstr>Глистные заболевания (гельминтозы)</vt:lpstr>
      <vt:lpstr>Слайд 14</vt:lpstr>
      <vt:lpstr>Аскаридоз</vt:lpstr>
      <vt:lpstr>Энтеробиоз</vt:lpstr>
      <vt:lpstr>Лямблиоз</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Острые и хронические заболевания пищеварительной системы</dc:title>
  <dc:creator>Антон</dc:creator>
  <cp:lastModifiedBy>Антон</cp:lastModifiedBy>
  <cp:revision>25</cp:revision>
  <dcterms:created xsi:type="dcterms:W3CDTF">2019-11-03T15:08:12Z</dcterms:created>
  <dcterms:modified xsi:type="dcterms:W3CDTF">2019-11-04T20:02:34Z</dcterms:modified>
</cp:coreProperties>
</file>