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82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4portfolio.ru/" TargetMode="External"/><Relationship Id="rId2" Type="http://schemas.openxmlformats.org/officeDocument/2006/relationships/hyperlink" Target="http://uportfolio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s://ru.wix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75" y="260648"/>
            <a:ext cx="8512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ИНФОРМАЦИОННЫЕ ТЕХНОЛОГИИ В ПРОФЕССИОНАЛЬНОЙ ДЕЯТЕЛЬНОСТИ</a:t>
            </a:r>
          </a:p>
        </p:txBody>
      </p:sp>
      <p:sp>
        <p:nvSpPr>
          <p:cNvPr id="3" name="AutoShape 2" descr="ÐÐ°ÑÑÐ¸Ð½ÐºÐ¸ Ð¿Ð¾ Ð·Ð°Ð¿ÑÐ¾ÑÑ Ð¼ÐµÐ¶Ð´ÑÐ½Ð°ÑÐ¾Ð´Ð½ÑÐ¹ Ð±Ð°ÐºÐ°Ð»Ð°Ð²ÑÐ¸Ð°Ñ Ð² Ð Ð¾ÑÑ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91276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1951" y="6309320"/>
            <a:ext cx="850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©</a:t>
            </a:r>
            <a:r>
              <a:rPr lang="en-US" dirty="0"/>
              <a:t> </a:t>
            </a:r>
            <a:r>
              <a:rPr lang="ru-RU" dirty="0"/>
              <a:t>Доцент кафедры информатизации МГПУ А.И. Азевич</a:t>
            </a:r>
          </a:p>
        </p:txBody>
      </p:sp>
    </p:spTree>
    <p:extLst>
      <p:ext uri="{BB962C8B-B14F-4D97-AF65-F5344CB8AC3E}">
        <p14:creationId xmlns:p14="http://schemas.microsoft.com/office/powerpoint/2010/main" val="3692806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0" y="1185863"/>
            <a:ext cx="8934495" cy="474960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95536" y="18864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ДИПЛОМНОЙ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646790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" y="1227030"/>
            <a:ext cx="9130502" cy="48011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66281" y="202641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 И НАЧАЛЬНАЯ ШКОЛА</a:t>
            </a:r>
          </a:p>
        </p:txBody>
      </p:sp>
    </p:spTree>
    <p:extLst>
      <p:ext uri="{BB962C8B-B14F-4D97-AF65-F5344CB8AC3E}">
        <p14:creationId xmlns:p14="http://schemas.microsoft.com/office/powerpoint/2010/main" val="1104665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42988"/>
            <a:ext cx="8784976" cy="50881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66281" y="202641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ОСНОВНОЙ ШКОЛЫ</a:t>
            </a:r>
          </a:p>
        </p:txBody>
      </p:sp>
    </p:spTree>
    <p:extLst>
      <p:ext uri="{BB962C8B-B14F-4D97-AF65-F5344CB8AC3E}">
        <p14:creationId xmlns:p14="http://schemas.microsoft.com/office/powerpoint/2010/main" val="443405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2" y="1266824"/>
            <a:ext cx="9120398" cy="476485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66281" y="202641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 РОСТА</a:t>
            </a:r>
          </a:p>
        </p:txBody>
      </p:sp>
    </p:spTree>
    <p:extLst>
      <p:ext uri="{BB962C8B-B14F-4D97-AF65-F5344CB8AC3E}">
        <p14:creationId xmlns:p14="http://schemas.microsoft.com/office/powerpoint/2010/main" val="2193042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10" y="1412776"/>
            <a:ext cx="8835277" cy="486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6281" y="202641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МБ: ЛИНИЯ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651379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281" y="202641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 В РОССИИ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124744"/>
            <a:ext cx="7488832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/>
              <a:t>В России с 1996 г.</a:t>
            </a:r>
          </a:p>
          <a:p>
            <a:pPr lvl="0"/>
            <a:r>
              <a:rPr lang="ru-RU" dirty="0"/>
              <a:t>В настоящее время в России авторизованы 18 школ, из них 10 государственных и 8 негосударственных в России, Казахстане и на Украине.</a:t>
            </a:r>
          </a:p>
          <a:p>
            <a:pPr lvl="0"/>
            <a:endParaRPr lang="ru-RU" dirty="0"/>
          </a:p>
          <a:p>
            <a:r>
              <a:rPr lang="en-US" b="1" dirty="0"/>
              <a:t>IB</a:t>
            </a:r>
            <a:r>
              <a:rPr lang="ru-RU" b="1" dirty="0"/>
              <a:t> предлагает три образовательные программы:</a:t>
            </a:r>
            <a:endParaRPr lang="ru-RU" dirty="0"/>
          </a:p>
          <a:p>
            <a:r>
              <a:rPr lang="en-US" b="1" dirty="0"/>
              <a:t>Primary Years </a:t>
            </a:r>
            <a:r>
              <a:rPr lang="en-US" b="1" dirty="0" err="1"/>
              <a:t>Programme</a:t>
            </a:r>
            <a:r>
              <a:rPr lang="ru-RU" b="1" dirty="0"/>
              <a:t> (</a:t>
            </a:r>
            <a:r>
              <a:rPr lang="en-US" b="1" dirty="0"/>
              <a:t>PYP</a:t>
            </a:r>
            <a:r>
              <a:rPr lang="ru-RU" b="1" dirty="0"/>
              <a:t>)</a:t>
            </a:r>
            <a:r>
              <a:rPr lang="ru-RU" dirty="0"/>
              <a:t> - программа начальной школы рассчитана на детей 3-12 лет. </a:t>
            </a:r>
          </a:p>
          <a:p>
            <a:r>
              <a:rPr lang="en-US" b="1" dirty="0"/>
              <a:t>Middle Years </a:t>
            </a:r>
            <a:r>
              <a:rPr lang="en-US" b="1" dirty="0" err="1"/>
              <a:t>Programme</a:t>
            </a:r>
            <a:r>
              <a:rPr lang="ru-RU" b="1" dirty="0"/>
              <a:t> (</a:t>
            </a:r>
            <a:r>
              <a:rPr lang="en-US" b="1" dirty="0"/>
              <a:t>MYP</a:t>
            </a:r>
            <a:r>
              <a:rPr lang="ru-RU" b="1" dirty="0"/>
              <a:t>)</a:t>
            </a:r>
            <a:r>
              <a:rPr lang="ru-RU" dirty="0"/>
              <a:t> - программа основной школы рассчитана на детей 11-16 лет.</a:t>
            </a:r>
          </a:p>
          <a:p>
            <a:r>
              <a:rPr lang="en-US" b="1" dirty="0"/>
              <a:t>Diploma </a:t>
            </a:r>
            <a:r>
              <a:rPr lang="en-US" b="1" dirty="0" err="1"/>
              <a:t>Programme</a:t>
            </a:r>
            <a:r>
              <a:rPr lang="ru-RU" b="1" dirty="0"/>
              <a:t> (</a:t>
            </a:r>
            <a:r>
              <a:rPr lang="en-US" b="1" dirty="0"/>
              <a:t>DP</a:t>
            </a:r>
            <a:r>
              <a:rPr lang="ru-RU" b="1" dirty="0"/>
              <a:t>)</a:t>
            </a:r>
            <a:r>
              <a:rPr lang="ru-RU" dirty="0"/>
              <a:t> - дипломная программа старшей школы рассчитана на детей 16-18 лет.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372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35" y="1124744"/>
            <a:ext cx="7434077" cy="53249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642633" y="11943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YEARS PROGRAMME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PYP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ПРОГРАММА НАЧАЛЬНОЙ ШКОЛЫ</a:t>
            </a:r>
          </a:p>
        </p:txBody>
      </p:sp>
    </p:spTree>
    <p:extLst>
      <p:ext uri="{BB962C8B-B14F-4D97-AF65-F5344CB8AC3E}">
        <p14:creationId xmlns:p14="http://schemas.microsoft.com/office/powerpoint/2010/main" val="1109753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760639" cy="48289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611560" y="1886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 YEARS PROGRAMME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MYP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ПРОГРАММА ОСНОВНОЙ ШКОЛЫ</a:t>
            </a:r>
          </a:p>
        </p:txBody>
      </p:sp>
    </p:spTree>
    <p:extLst>
      <p:ext uri="{BB962C8B-B14F-4D97-AF65-F5344CB8AC3E}">
        <p14:creationId xmlns:p14="http://schemas.microsoft.com/office/powerpoint/2010/main" val="716839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6120680" cy="507769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467544" y="26064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DIPLOMA PROGRAMME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ДИПЛОМНАЯ ПРОГРАММА СТАРШЕЙ ШКОЛЫ</a:t>
            </a:r>
          </a:p>
        </p:txBody>
      </p:sp>
    </p:spTree>
    <p:extLst>
      <p:ext uri="{BB962C8B-B14F-4D97-AF65-F5344CB8AC3E}">
        <p14:creationId xmlns:p14="http://schemas.microsoft.com/office/powerpoint/2010/main" val="31702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12776"/>
            <a:ext cx="8064896" cy="43704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Начальные школы работают по программам родной страны, адаптированным под стандарты Международного Бакалавриата. В основе программы лежат интересы ребенка, обучение помогает ему самостоятельно проводить глубокое исследование и нести за него ответственность.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В программу включены  </a:t>
            </a:r>
            <a:r>
              <a:rPr lang="ru-RU" sz="2000" b="1" dirty="0"/>
              <a:t>6 межпредметных тем: </a:t>
            </a:r>
            <a:endParaRPr lang="ru-RU" sz="2000" dirty="0"/>
          </a:p>
          <a:p>
            <a:pPr lvl="0" algn="just"/>
            <a:r>
              <a:rPr lang="ru-RU" sz="2000" dirty="0"/>
              <a:t>Кто мы</a:t>
            </a:r>
            <a:r>
              <a:rPr lang="en-US" sz="2000" dirty="0"/>
              <a:t> (Who we are</a:t>
            </a:r>
            <a:r>
              <a:rPr lang="ru-RU" sz="2000" dirty="0"/>
              <a:t>?</a:t>
            </a:r>
            <a:r>
              <a:rPr lang="en-US" sz="2000" dirty="0"/>
              <a:t>)</a:t>
            </a:r>
            <a:endParaRPr lang="ru-RU" sz="2000" dirty="0"/>
          </a:p>
          <a:p>
            <a:pPr lvl="0" algn="just"/>
            <a:r>
              <a:rPr lang="ru-RU" sz="2000" dirty="0"/>
              <a:t>Где мы во времени и пространстве (</a:t>
            </a:r>
            <a:r>
              <a:rPr lang="en-US" sz="2000" dirty="0"/>
              <a:t>Where are</a:t>
            </a:r>
            <a:r>
              <a:rPr lang="ru-RU" sz="2000" dirty="0"/>
              <a:t> </a:t>
            </a:r>
            <a:r>
              <a:rPr lang="en-US" sz="2000" dirty="0"/>
              <a:t>we in place and time</a:t>
            </a:r>
            <a:r>
              <a:rPr lang="ru-RU" sz="2000" dirty="0"/>
              <a:t>?)</a:t>
            </a:r>
          </a:p>
          <a:p>
            <a:pPr lvl="0" algn="just"/>
            <a:r>
              <a:rPr lang="ru-RU" sz="2000" dirty="0"/>
              <a:t>Как устроен мир</a:t>
            </a:r>
            <a:r>
              <a:rPr lang="en-US" sz="2000" dirty="0"/>
              <a:t> (How the world works</a:t>
            </a:r>
            <a:r>
              <a:rPr lang="ru-RU" sz="2000" dirty="0"/>
              <a:t>?</a:t>
            </a:r>
            <a:r>
              <a:rPr lang="en-US" sz="2000" dirty="0"/>
              <a:t>)</a:t>
            </a:r>
            <a:endParaRPr lang="ru-RU" sz="2000" dirty="0"/>
          </a:p>
          <a:p>
            <a:pPr lvl="0" algn="just"/>
            <a:r>
              <a:rPr lang="ru-RU" sz="2000" dirty="0"/>
              <a:t>Как мы себя организуем </a:t>
            </a:r>
            <a:r>
              <a:rPr lang="en-US" sz="2000" dirty="0"/>
              <a:t>(How we organize ourselves</a:t>
            </a:r>
            <a:r>
              <a:rPr lang="ru-RU" sz="2000" dirty="0"/>
              <a:t>?</a:t>
            </a:r>
            <a:r>
              <a:rPr lang="en-US" sz="2000" dirty="0"/>
              <a:t>)</a:t>
            </a:r>
            <a:endParaRPr lang="ru-RU" sz="2000" dirty="0"/>
          </a:p>
          <a:p>
            <a:pPr lvl="0" algn="just"/>
            <a:r>
              <a:rPr lang="ru-RU" sz="2000" dirty="0"/>
              <a:t>Как мы выражаем себя </a:t>
            </a:r>
            <a:r>
              <a:rPr lang="en-US" sz="2000" dirty="0"/>
              <a:t>(How we express ourselves</a:t>
            </a:r>
            <a:r>
              <a:rPr lang="ru-RU" sz="2000" dirty="0"/>
              <a:t>?</a:t>
            </a:r>
            <a:r>
              <a:rPr lang="en-US" sz="2000" dirty="0"/>
              <a:t>)</a:t>
            </a:r>
            <a:endParaRPr lang="ru-RU" sz="2000" dirty="0"/>
          </a:p>
          <a:p>
            <a:pPr lvl="0" algn="just"/>
            <a:r>
              <a:rPr lang="ru-RU" sz="2000" dirty="0"/>
              <a:t>Разделяя планету</a:t>
            </a:r>
            <a:r>
              <a:rPr lang="en-US" sz="2000" dirty="0"/>
              <a:t> (Sharing the planet)</a:t>
            </a:r>
            <a:endParaRPr lang="ru-RU" sz="2000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40466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НАЧАЛ</a:t>
            </a:r>
          </a:p>
        </p:txBody>
      </p:sp>
    </p:spTree>
    <p:extLst>
      <p:ext uri="{BB962C8B-B14F-4D97-AF65-F5344CB8AC3E}">
        <p14:creationId xmlns:p14="http://schemas.microsoft.com/office/powerpoint/2010/main" val="3172707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75" y="737701"/>
            <a:ext cx="8512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ИНФОРМАЦИОННЫЕ ТЕХНОЛОГИИ В ПРОФЕССИОНАЛЬНОЙ ДЕЯТЕЛЬНОСТИ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916832"/>
            <a:ext cx="75608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/>
              <a:t>ЛЕКЦИЯ </a:t>
            </a:r>
            <a:r>
              <a:rPr lang="en-US" sz="2400" b="1" u="sng" dirty="0"/>
              <a:t>1</a:t>
            </a:r>
            <a:endParaRPr lang="ru-RU" sz="2400" b="1" u="sng" dirty="0"/>
          </a:p>
          <a:p>
            <a:pPr algn="ctr"/>
            <a:endParaRPr lang="ru-RU" sz="2000" b="1" u="sng" dirty="0"/>
          </a:p>
          <a:p>
            <a:pPr algn="ctr"/>
            <a:r>
              <a:rPr lang="ru-RU" sz="2000" b="1" dirty="0"/>
              <a:t>УЧИТЕЛЬ МЕЖДУНАРОДНОГО БАКАЛАВРИАТА: ПРОФЕССИОНАЛЬНЫЙ ПОРТРЕТ</a:t>
            </a:r>
          </a:p>
          <a:p>
            <a:pPr algn="ctr"/>
            <a:endParaRPr lang="ru-RU" sz="2800" b="1" dirty="0"/>
          </a:p>
          <a:p>
            <a:pPr algn="ctr"/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5556" y="3573016"/>
            <a:ext cx="7992888" cy="176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000" b="1" dirty="0"/>
          </a:p>
          <a:p>
            <a:pPr marL="457200" indent="-457200">
              <a:buAutoNum type="arabicPeriod"/>
            </a:pPr>
            <a:r>
              <a:rPr lang="ru-RU" sz="2000" b="1" dirty="0"/>
              <a:t>Международный </a:t>
            </a:r>
            <a:r>
              <a:rPr lang="ru-RU" sz="2000" b="1" dirty="0" err="1"/>
              <a:t>бакалавриат</a:t>
            </a:r>
            <a:r>
              <a:rPr lang="ru-RU" sz="2000" b="1" dirty="0"/>
              <a:t>. История и современность</a:t>
            </a:r>
          </a:p>
          <a:p>
            <a:pPr marL="457200" indent="-457200">
              <a:buAutoNum type="arabicPeriod"/>
            </a:pPr>
            <a:r>
              <a:rPr lang="ru-RU" sz="2000" b="1" dirty="0"/>
              <a:t>Профиль современного ученика</a:t>
            </a:r>
          </a:p>
          <a:p>
            <a:pPr marL="457200" indent="-457200">
              <a:buAutoNum type="arabicPeriod"/>
            </a:pPr>
            <a:r>
              <a:rPr lang="ru-RU" sz="2000" b="1" dirty="0"/>
              <a:t>Профессиональный портрет учителя МБ</a:t>
            </a:r>
          </a:p>
          <a:p>
            <a:pPr marL="457200" indent="-457200">
              <a:buAutoNum type="arabicPeriod"/>
            </a:pPr>
            <a:endParaRPr lang="ru-RU" sz="2000" b="1" dirty="0"/>
          </a:p>
          <a:p>
            <a:pPr marL="457200" indent="-457200">
              <a:buAutoNum type="arabicPeriod"/>
            </a:pPr>
            <a:endParaRPr lang="ru-RU" sz="2000" b="1" dirty="0"/>
          </a:p>
          <a:p>
            <a:pPr marL="457200" indent="-457200">
              <a:buAutoNum type="arabicPeriod"/>
            </a:pPr>
            <a:endParaRPr lang="ru-RU" sz="2000" b="1" dirty="0"/>
          </a:p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938299-442D-4ABD-9862-7952C432EB39}"/>
              </a:ext>
            </a:extLst>
          </p:cNvPr>
          <p:cNvSpPr txBox="1"/>
          <p:nvPr/>
        </p:nvSpPr>
        <p:spPr>
          <a:xfrm>
            <a:off x="307975" y="332656"/>
            <a:ext cx="8528050" cy="5976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400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080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6348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МБ.  КРИТЕРИИ И КОМПЕТЕНЦИИ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92088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/>
              <a:t>Работа по международной программе предъявляет повышенные требования к учителю, который должен быть широко образованной, творческой личностью, обладать навыками проектного мышления и к тому же владеть иностранным языком.</a:t>
            </a:r>
          </a:p>
        </p:txBody>
      </p:sp>
      <p:pic>
        <p:nvPicPr>
          <p:cNvPr id="18436" name="Picture 4" descr="ÐÐ°ÑÑÐ¸Ð½ÐºÐ¸ Ð¿Ð¾ Ð·Ð°Ð¿ÑÐ¾ÑÑ ÑÑÐ¸ÑÐµÐ»Ñ Ð¼ÐµÐ¶Ð´ÑÐ½Ð°ÑÐ¾Ð´Ð½Ð¾Ð³Ð¾ Ð±Ð°ÐºÐ°Ð»Ð°Ð²ÑÐ¸Ð°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71" y="3081180"/>
            <a:ext cx="8428457" cy="260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7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64704"/>
            <a:ext cx="7776864" cy="5355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МБ.  ПРИНЦИПЫ ДЕЯТЕЛЬНОСТИ И ВЗАИМОДЕЙСТВИЯ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в команде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Креативность, открытость новым технологиям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подход в различных видах деятельности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в учениках личность, сотрудничать с ними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результаты учеников, используя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языковую подготовку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 и сотрудничать с коллегами  по всему миру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563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715219" y="5298410"/>
            <a:ext cx="24482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27324" y="4344073"/>
            <a:ext cx="2584973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06905" y="4369848"/>
            <a:ext cx="2584973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27324" y="2236320"/>
            <a:ext cx="24482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2204864"/>
            <a:ext cx="24482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857663" y="2929688"/>
            <a:ext cx="374441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710733" y="3188103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КОМПЕТЕНТНОСТЬ  – ПРОФЕССИОНАЛЬНОЕ КАЧЕСТВО ЛИЧНОСТИ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6867" y="237569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Мотивационный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7284" y="240396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Когнитивный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3780" y="54377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Поведенческий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5634" y="450489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Личностно-смысловой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8380" y="448344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Эмоционально-волевой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27784" y="158958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Совокупность компонентов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6958" y="494088"/>
            <a:ext cx="8170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СОВОКУПНОСТЬ КОМПОНЕНТОВ ПРОФЕССИОНАЛЬНОЙ КОМПЕТЕНТНОСТИ УЧИТЕЛЯ МБ</a:t>
            </a:r>
          </a:p>
        </p:txBody>
      </p:sp>
    </p:spTree>
    <p:extLst>
      <p:ext uri="{BB962C8B-B14F-4D97-AF65-F5344CB8AC3E}">
        <p14:creationId xmlns:p14="http://schemas.microsoft.com/office/powerpoint/2010/main" val="1610139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ильный пятиугольник 9"/>
          <p:cNvSpPr/>
          <p:nvPr/>
        </p:nvSpPr>
        <p:spPr>
          <a:xfrm>
            <a:off x="3131840" y="4627182"/>
            <a:ext cx="3384376" cy="197222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ильный пятиугольник 8"/>
          <p:cNvSpPr/>
          <p:nvPr/>
        </p:nvSpPr>
        <p:spPr>
          <a:xfrm>
            <a:off x="611560" y="1583310"/>
            <a:ext cx="2910853" cy="197222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ильный пятиугольник 7"/>
          <p:cNvSpPr/>
          <p:nvPr/>
        </p:nvSpPr>
        <p:spPr>
          <a:xfrm>
            <a:off x="5724129" y="1500354"/>
            <a:ext cx="2808311" cy="197222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643822" y="2472613"/>
            <a:ext cx="2195532" cy="213062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27584" y="47667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ФОРМИРОВАНИЯ КОМПЕТЕНЦИЙ УЧИТЕЛЯ МБ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5384" y="3258671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УЧИТЕЛЬ МБ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7340" y="227131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Целостность процесса формирования компетенций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84168" y="2262273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Единство развития и саморазвития компетенций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2028" y="537321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Диагностическая основа формирования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89451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835696" y="2420888"/>
            <a:ext cx="2952328" cy="29523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7524" y="69927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ЦЕЛОСТНОСТЬ ПРОЦЕССА ФОРМИРОВАНИЯ КОМПЕТЕНЦИЙ</a:t>
            </a:r>
          </a:p>
        </p:txBody>
      </p:sp>
      <p:sp>
        <p:nvSpPr>
          <p:cNvPr id="3" name="Овал 2"/>
          <p:cNvSpPr/>
          <p:nvPr/>
        </p:nvSpPr>
        <p:spPr>
          <a:xfrm>
            <a:off x="3311860" y="1841772"/>
            <a:ext cx="4536504" cy="4536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19672" y="274178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Полилингвальная и поликультурная среда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5696" y="411002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Мультимедийная среда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4138" y="3112222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6093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724128" y="1988839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4868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ЕДИНСТВО РАЗВИТИЯ И САМОРАЗВИТИЯ КОМПЕТЕНЦИЙ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198884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53166" y="2139243"/>
            <a:ext cx="2394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Становление профессионального профиля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475656" y="3212976"/>
            <a:ext cx="0" cy="936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53166" y="4149080"/>
            <a:ext cx="2394698" cy="92333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b="1" dirty="0"/>
              <a:t>Посредник,</a:t>
            </a:r>
          </a:p>
          <a:p>
            <a:r>
              <a:rPr lang="ru-RU" b="1" dirty="0"/>
              <a:t>Консультант, советчик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3793" y="2277741"/>
            <a:ext cx="2394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Автономность развития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9710" y="4076989"/>
            <a:ext cx="2394698" cy="92333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b="1" dirty="0"/>
              <a:t>Самостоятельное выстраивание траектории развития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012160" y="3212976"/>
            <a:ext cx="0" cy="936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347864" y="3100173"/>
            <a:ext cx="1008112" cy="252666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644008" y="3062573"/>
            <a:ext cx="1080120" cy="252666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78056" y="5589240"/>
            <a:ext cx="3926191" cy="64633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b="1" dirty="0"/>
              <a:t>Оптимальное сочетание управления учителя и самоуправления учеников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07904" y="1484784"/>
            <a:ext cx="1656184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b="1" dirty="0"/>
              <a:t>Критический самоанализ и самооценка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3347864" y="2408114"/>
            <a:ext cx="504056" cy="44482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4841151" y="2408114"/>
            <a:ext cx="882977" cy="44482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982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94531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ДИАГНОСТИЧЕСКАЯ ОСНОВА ФОРМИРОВАНИЯ КОМПЕТЕНЦИЙ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403648" y="4797152"/>
            <a:ext cx="1368152" cy="12241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987824" y="3553900"/>
            <a:ext cx="1368152" cy="12241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586211" y="2492896"/>
            <a:ext cx="1368152" cy="12241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372200" y="1497441"/>
            <a:ext cx="1368152" cy="12241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5576" y="56612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НАБЛЮДЕНИЕ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5969" y="44087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РЕФЛЕКЦИЯ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7035" y="334260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ТЕСТИРОВАНИЕ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6096" y="232819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КРИТЕРИАЛЬНЫЙ АНАЛИЗ</a:t>
            </a:r>
          </a:p>
        </p:txBody>
      </p:sp>
      <p:sp>
        <p:nvSpPr>
          <p:cNvPr id="11" name="Овал 10"/>
          <p:cNvSpPr/>
          <p:nvPr/>
        </p:nvSpPr>
        <p:spPr>
          <a:xfrm>
            <a:off x="755576" y="2204864"/>
            <a:ext cx="2626537" cy="9001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43007" y="4959170"/>
            <a:ext cx="2626537" cy="9001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55576" y="24702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ДИАГНОСТИКА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43007" y="522455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КОРРЕКЦИЯ</a:t>
            </a:r>
          </a:p>
        </p:txBody>
      </p:sp>
      <p:cxnSp>
        <p:nvCxnSpPr>
          <p:cNvPr id="17" name="Прямая со стрелкой 16"/>
          <p:cNvCxnSpPr>
            <a:stCxn id="11" idx="4"/>
          </p:cNvCxnSpPr>
          <p:nvPr/>
        </p:nvCxnSpPr>
        <p:spPr>
          <a:xfrm>
            <a:off x="2068845" y="3104964"/>
            <a:ext cx="54883" cy="10610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2" idx="0"/>
          </p:cNvCxnSpPr>
          <p:nvPr/>
        </p:nvCxnSpPr>
        <p:spPr>
          <a:xfrm flipH="1" flipV="1">
            <a:off x="6804248" y="3635466"/>
            <a:ext cx="252028" cy="13237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88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140" y="33471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ПРОФЕССИОНАЛЬНЫЙ ПОРТРЕТ УЧИТЕЛЯ МБ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836712"/>
            <a:ext cx="8640960" cy="57554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/>
              <a:t>глубокое понимание и владение своим предметом и смежными дисциплинами; </a:t>
            </a:r>
          </a:p>
          <a:p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/>
              <a:t>планирование и проведение урока в соответствии с требованиями системы  МБ</a:t>
            </a:r>
          </a:p>
          <a:p>
            <a:r>
              <a:rPr lang="ru-RU" sz="1600" b="1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/>
              <a:t>взаимодействие и интеграция с другими областями знаний, создание интегративных курсов; </a:t>
            </a:r>
          </a:p>
          <a:p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/>
              <a:t>проявление когнитивных и креативных способностей; </a:t>
            </a:r>
          </a:p>
          <a:p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/>
              <a:t>организация самостоятельной работы учащихся; </a:t>
            </a:r>
          </a:p>
          <a:p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/>
              <a:t>обеспечение </a:t>
            </a:r>
            <a:r>
              <a:rPr lang="ru-RU" sz="1600" b="1" dirty="0" err="1"/>
              <a:t>межпредметной</a:t>
            </a:r>
            <a:r>
              <a:rPr lang="ru-RU" sz="1600" b="1" dirty="0"/>
              <a:t> проектно-исследовательской деятельности учащихся; </a:t>
            </a:r>
          </a:p>
          <a:p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/>
              <a:t>анализ и оценка учебного и личностного продвижения  каждого ученика; </a:t>
            </a:r>
          </a:p>
          <a:p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/>
              <a:t>рефлексия процесса собственного профессионального развития и саморазвития; </a:t>
            </a:r>
          </a:p>
          <a:p>
            <a:r>
              <a:rPr lang="ru-RU" sz="1600" b="1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/>
              <a:t>диалог со всеми участниками образовательного процесса;</a:t>
            </a:r>
          </a:p>
          <a:p>
            <a:r>
              <a:rPr lang="ru-RU" sz="1600" b="1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/>
              <a:t>принятие самостоятельных решений и ответственность за них;  толерантность и конструктивное мышление;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/>
              <a:t> инновационная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399360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1784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ЭЛЕКТРОННОЕ ПОРТФОЛИО УЧИТЕЛЯ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484784"/>
            <a:ext cx="7992888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Электронное портфолио</a:t>
            </a:r>
            <a:r>
              <a:rPr lang="ru-RU" dirty="0"/>
              <a:t> – </a:t>
            </a:r>
            <a:r>
              <a:rPr lang="ru-RU" b="1" dirty="0"/>
              <a:t>это</a:t>
            </a:r>
            <a:r>
              <a:rPr lang="ru-RU" dirty="0"/>
              <a:t> совокупность работ преподавателя, собранных с помощью электронных средств и носителей, представленных либо на цифровом носителе информации, в так называемом  </a:t>
            </a:r>
            <a:r>
              <a:rPr lang="ru-RU" b="1" dirty="0" err="1"/>
              <a:t>portfolio</a:t>
            </a:r>
            <a:r>
              <a:rPr lang="ru-RU" dirty="0"/>
              <a:t>, либо в виде </a:t>
            </a:r>
            <a:r>
              <a:rPr lang="ru-RU" dirty="0" err="1"/>
              <a:t>web</a:t>
            </a:r>
            <a:r>
              <a:rPr lang="ru-RU" dirty="0"/>
              <a:t>-сайта, то есть </a:t>
            </a:r>
            <a:r>
              <a:rPr lang="ru-RU" dirty="0" err="1"/>
              <a:t>online-</a:t>
            </a:r>
            <a:r>
              <a:rPr lang="ru-RU" b="1" dirty="0" err="1"/>
              <a:t>portfolio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Онлайн-сервисы для создания портфолио: </a:t>
            </a:r>
          </a:p>
          <a:p>
            <a:endParaRPr lang="ru-RU" dirty="0"/>
          </a:p>
          <a:p>
            <a:r>
              <a:rPr lang="en-US" dirty="0">
                <a:hlinkClick r:id="rId2"/>
              </a:rPr>
              <a:t>http://uportfolio.ru/</a:t>
            </a:r>
            <a:endParaRPr lang="ru-RU" dirty="0"/>
          </a:p>
          <a:p>
            <a:endParaRPr lang="ru-RU" dirty="0"/>
          </a:p>
          <a:p>
            <a:r>
              <a:rPr lang="en-US" dirty="0">
                <a:hlinkClick r:id="rId3"/>
              </a:rPr>
              <a:t>https://4portfolio.ru/</a:t>
            </a:r>
            <a:endParaRPr lang="ru-RU" dirty="0"/>
          </a:p>
          <a:p>
            <a:endParaRPr lang="ru-RU" dirty="0"/>
          </a:p>
          <a:p>
            <a:r>
              <a:rPr lang="en-US" dirty="0">
                <a:hlinkClick r:id="rId4"/>
              </a:rPr>
              <a:t>https://ru.wix.com/</a:t>
            </a:r>
            <a:endParaRPr lang="en-US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144"/>
            <a:ext cx="4077103" cy="306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70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196" y="692696"/>
            <a:ext cx="8280920" cy="52014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БАКАЛАВРИАТ: ИСТОРИЯ И СОВРЕМЕННОСТЬ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универсальная предуниверситетская программа International Baccalaureate (IB) была разработана в 1968 году в Швейцарии. IB задумывалась как идеальная программа полного общего образования, единая для всех стран. В ее разработке участвовали международные эксперты. Эта система обучения вобрала в себя лучшие элементы различных образовательных программ.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программы международного бакалавриата – развитие навыков самостоятельной работы у учащихся, навыков учения, умения планировать и проводить индивидуальные и коллективные эксперименты и исследования. Программа направлена на всестороннее развитие творческих способностей учащихся, формирование их личности.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6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206" y="1412776"/>
            <a:ext cx="799288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диплом IB DP можно получить в нескольких тысячах школ в 125 странах мира. И примерно столько же университетов готовы принять у себя студентов с дипломом международного образования. В их числе — Оксфорд и Гарвард,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Принстон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Кэмбридж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множество других университетов, пусть и не с такими громкими названиями.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33265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БАКАЛАВРИАТ: ИСТОРИЯ И СОВРЕМЕННОСТЬ</a:t>
            </a:r>
          </a:p>
          <a:p>
            <a:pPr algn="ctr"/>
            <a:endParaRPr lang="ru-RU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06" y="3624414"/>
            <a:ext cx="7992888" cy="222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61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2" y="1257299"/>
            <a:ext cx="8841666" cy="500844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611560" y="26064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 РАЗВИТИЯ МЕЖДУНАРОДНОГО БАКАЛАВРИАТА</a:t>
            </a:r>
          </a:p>
        </p:txBody>
      </p:sp>
    </p:spTree>
    <p:extLst>
      <p:ext uri="{BB962C8B-B14F-4D97-AF65-F5344CB8AC3E}">
        <p14:creationId xmlns:p14="http://schemas.microsoft.com/office/powerpoint/2010/main" val="2680596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5" y="1124744"/>
            <a:ext cx="8881479" cy="49228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251520" y="26064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УЧЕНЫЕ-ПЕДАГОГИ И ПЕДАГОГИЧЕСКИЕ ИДЕИ МБ</a:t>
            </a:r>
          </a:p>
        </p:txBody>
      </p:sp>
    </p:spTree>
    <p:extLst>
      <p:ext uri="{BB962C8B-B14F-4D97-AF65-F5344CB8AC3E}">
        <p14:creationId xmlns:p14="http://schemas.microsoft.com/office/powerpoint/2010/main" val="3522518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54507" cy="53472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251520" y="26064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СТАНОВЛЕНИЯ МБ</a:t>
            </a:r>
          </a:p>
        </p:txBody>
      </p:sp>
    </p:spTree>
    <p:extLst>
      <p:ext uri="{BB962C8B-B14F-4D97-AF65-F5344CB8AC3E}">
        <p14:creationId xmlns:p14="http://schemas.microsoft.com/office/powerpoint/2010/main" val="444773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781852" cy="48245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611560" y="26064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ИСТОКОВ МБ</a:t>
            </a:r>
          </a:p>
        </p:txBody>
      </p:sp>
    </p:spTree>
    <p:extLst>
      <p:ext uri="{BB962C8B-B14F-4D97-AF65-F5344CB8AC3E}">
        <p14:creationId xmlns:p14="http://schemas.microsoft.com/office/powerpoint/2010/main" val="224011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1781"/>
            <a:ext cx="8773327" cy="4825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395536" y="18864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становления МБ</a:t>
            </a:r>
          </a:p>
        </p:txBody>
      </p:sp>
    </p:spTree>
    <p:extLst>
      <p:ext uri="{BB962C8B-B14F-4D97-AF65-F5344CB8AC3E}">
        <p14:creationId xmlns:p14="http://schemas.microsoft.com/office/powerpoint/2010/main" val="3462701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272</TotalTime>
  <Words>593</Words>
  <Application>Microsoft Office PowerPoint</Application>
  <PresentationFormat>Экран (4:3)</PresentationFormat>
  <Paragraphs>131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Candara</vt:lpstr>
      <vt:lpstr>Symbol</vt:lpstr>
      <vt:lpstr>Times New Roman</vt:lpstr>
      <vt:lpstr>Wingdings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32</cp:revision>
  <dcterms:created xsi:type="dcterms:W3CDTF">2018-07-09T09:44:41Z</dcterms:created>
  <dcterms:modified xsi:type="dcterms:W3CDTF">2018-07-18T08:17:36Z</dcterms:modified>
</cp:coreProperties>
</file>