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8" r:id="rId3"/>
    <p:sldId id="260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3" autoAdjust="0"/>
    <p:restoredTop sz="95324" autoAdjust="0"/>
  </p:normalViewPr>
  <p:slideViewPr>
    <p:cSldViewPr snapToGrid="0">
      <p:cViewPr>
        <p:scale>
          <a:sx n="66" d="100"/>
          <a:sy n="66" d="100"/>
        </p:scale>
        <p:origin x="-72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800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ru-RU" smtClean="0"/>
              <a:pPr/>
              <a:t>25.09.2015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ru-RU" smtClean="0"/>
              <a:pPr/>
              <a:t>25.09.2015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7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учевые белые облака на фоне синего неба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 descr="Крупный план цветка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Рисунок 10" descr="Волны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873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22 июля 2012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Текст нижнего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070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22 июля 2012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Текст нижнего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101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22 июля 2012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Текст нижнего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5116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9" name="Рисунок 8" descr="Волны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Рисунок 10" descr="Крупный план зеленых насаждений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989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22 июля 2012 г.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Текст нижнего колонтитула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16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22 июля 2012 г.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Текст нижнего колонтитула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718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22 июля 2012 г.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Текст нижнего колонтитула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587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22 июля 2012 г.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Текст нижнего колонтитула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739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22 июля 2012 г.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Текст нижнего колонтитула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354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22 июля 2012 г.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Текст нижнего колонтитула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42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22 июля 2012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Текст нижнего колонтитула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7600" y="188687"/>
            <a:ext cx="6255657" cy="20029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Правительство Москвы</a:t>
            </a:r>
            <a:b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 города Москвы</a:t>
            </a:r>
            <a:b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ГОСУДАРСТВЕННОЕ ОБРАЗОВАТЕЛЬНОЕ УЧРЕЖДЕНИЕ</a:t>
            </a:r>
            <a:b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ВЫСШЕГО ПРОФЕССИОНАЛЬНОГО ОБРАЗОВАНИЯ</a:t>
            </a:r>
            <a:b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МОСКОВСКАЯ ГОСУДАРСТВЕННАЯ АКАДЕМИЯ ДЕЛОВОГО АДМИНИСТРИРОВАНИЯ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0" i="0" dirty="0">
              <a:solidFill>
                <a:schemeClr val="bg1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777" y="2394856"/>
            <a:ext cx="4692566" cy="446314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Государственный мониторинг земель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землеустройство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32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2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154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257" y="246743"/>
            <a:ext cx="10013045" cy="87085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Виды землеустройства: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171" y="1219200"/>
            <a:ext cx="5123542" cy="4847772"/>
          </a:xfrm>
        </p:spPr>
        <p:txBody>
          <a:bodyPr>
            <a:norm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Территориальное землеустройство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система мероприятий (действий) по изучению состояния земель, планированию и организации рационального использования и охраны земель, образованию новых и упорядочению существующих объектов землеустройства и установлению их границ на местности. Территориальное землеустройство распространяется на все земли независимо от целевого назначения, форм собственности и использования.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 июля 2012 г.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Текст нижнего колонтитула</a:t>
            </a:r>
            <a:endParaRPr lang="ru-RU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299200" y="1175658"/>
            <a:ext cx="49493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Внутрихозяйственное землеустройство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система мероприятий (действий) по организации рационального использования гражданами и юридическими лицами земельных участков для осуществления сельскохозяйственного производства, а также по организации территорий, используемых общинами коренных малочисленных народов Севера, Сибири и Дальнего Востока Российской Федерации и лиц, приравненных к ним, в целях обеспечения их традиционного образа жизни. Внутрихозяйственное землеустройство затрагивает сельскохозяйственные земли (в том числе земли, предоставленные для охоты и рыболовства).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543" y="696686"/>
            <a:ext cx="10230759" cy="59508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Субъекты землеустройства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6057" y="1814286"/>
            <a:ext cx="10216245" cy="416741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Российская Федерация в лице федеральных органов государственной власти; </a:t>
            </a:r>
          </a:p>
          <a:p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субъекты Российской Федерации в лице органов государственной власти;</a:t>
            </a:r>
          </a:p>
          <a:p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 (муниципальные и иные административно-территориальные образования); </a:t>
            </a:r>
          </a:p>
          <a:p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юридические лица (предприятия, учреждения, организации); </a:t>
            </a:r>
          </a:p>
          <a:p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граждане.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 июля 2012 г.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Текст нижнего колонтитула</a:t>
            </a:r>
            <a:endParaRPr lang="ru-RU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371" y="391886"/>
            <a:ext cx="9896931" cy="88537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Объекты землеустройства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1486" y="1422400"/>
            <a:ext cx="9780816" cy="4559301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территории всех  89 субъектов Российской Федерации (значит, в целом вся территория Российской Федерации).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территории всех муниципальных образований Российской Федерации, т.е. территории местного самоуправления. 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территории иных административно-территориальных образований. К ним относятся прежде всего закрытые административно-территориальные образования (ЗАТО).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территориальные зоны.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земельные участки.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е) части вышеуказанных территорий, зон и участков.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т.д.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 июля 2012 г.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Текст нижнего колонтитула</a:t>
            </a:r>
            <a:endParaRPr lang="ru-RU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22 июля 2012 г.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Текст нижнего колонтитула</a:t>
            </a:r>
            <a:endParaRPr lang="ru-RU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8" name="Рисунок 7" descr="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399" y="290286"/>
            <a:ext cx="10406743" cy="60669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026" y="478970"/>
            <a:ext cx="9371949" cy="1146629"/>
          </a:xfrm>
        </p:spPr>
        <p:txBody>
          <a:bodyPr>
            <a:normAutofit fontScale="90000"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ru-RU" sz="3400" b="1" i="1" dirty="0" smtClean="0">
                <a:solidFill>
                  <a:srgbClr val="8BAA00"/>
                </a:solidFill>
                <a:latin typeface="Times New Roman" pitchFamily="18" charset="0"/>
                <a:cs typeface="Times New Roman" pitchFamily="18" charset="0"/>
              </a:rPr>
              <a:t>Нормативно-правовые акты, регулирующие государственный мониторинг земель и землеустройство:</a:t>
            </a:r>
            <a:endParaRPr lang="ru-RU" sz="3400" b="1" i="1" dirty="0">
              <a:solidFill>
                <a:srgbClr val="8BA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«Земельный кодекс Российской Федерации» от 25.10.2001 № 136-ФЗ;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закон от 10.01.2002 № 7-ФЗ «Об охране окружающей среды»;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закон от 21.11.2011 № 331-ФЗ «О внесении изменений в Федеральный закон «Об охране окружающей среды» и отдельные законодательные акты Российской Федерации»;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от 03.03.2012     № 297-р «Об утверждении Основ государственной политики использования земельного фонда Российской Федерации на 2012-2017 годы»;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28.11.2002   № 846 «Об утверждении Положения об осуществлении государственного мониторинга земель».</a:t>
            </a:r>
          </a:p>
          <a:p>
            <a:pPr marL="210312" indent="-210312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endParaRPr lang="ru-RU" sz="2200" b="0" i="0" dirty="0">
              <a:solidFill>
                <a:srgbClr val="4D3E2F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22 июля 2012 г.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Текст нижнего колонтитула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ru-RU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715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797970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ru-RU" sz="4000" b="1" i="0" dirty="0" smtClean="0">
                <a:solidFill>
                  <a:srgbClr val="8BAA00"/>
                </a:solidFill>
                <a:latin typeface="Times New Roman" pitchFamily="18" charset="0"/>
                <a:cs typeface="Times New Roman" pitchFamily="18" charset="0"/>
              </a:rPr>
              <a:t>Понятие мониторинга земель</a:t>
            </a:r>
            <a:endParaRPr lang="ru-RU" sz="4000" b="1" i="0" dirty="0">
              <a:solidFill>
                <a:srgbClr val="8BA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22 июля 2012 г.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Текст нижнего колонтитула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ru-RU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422399" y="1088571"/>
            <a:ext cx="9884230" cy="5254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Мониторинг земель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является разновидностью государственных контрольных мероприятий и представляет собой комплексную систему наблюдений за состоянием земельного фонда, являющуюся составной частью мониторинга компонентов окружающей природной среды и выполняющую базовую, связующую роль между другими видами мониторинга природных ресурсов.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49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777" y="232230"/>
            <a:ext cx="4823194" cy="1553027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мониторинга земель:</a:t>
            </a:r>
            <a:endParaRPr lang="ru-RU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777" y="1988457"/>
            <a:ext cx="4846320" cy="3841493"/>
          </a:xfrm>
        </p:spPr>
        <p:txBody>
          <a:bodyPr/>
          <a:lstStyle/>
          <a:p>
            <a:pPr>
              <a:buSzPct val="150000"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диагностика состояния земельного фонда для своевременного выявления изменений, их оценки и выработки рекомендаций по предупреждению и устранению последствий негативных процессов;</a:t>
            </a:r>
          </a:p>
          <a:p>
            <a:pPr>
              <a:buSzPct val="150000"/>
              <a:buFont typeface="Wingdings" pitchFamily="2" charset="2"/>
              <a:buChar char="ü"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информационное обеспечение государственного земельного кадастра, рационального землепользования и землеустройства, контроля за использованием и охраной земель.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77" y="2119086"/>
            <a:ext cx="6949440" cy="74022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мониторинга земель:</a:t>
            </a:r>
            <a:endParaRPr lang="ru-RU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1776" y="2975429"/>
            <a:ext cx="7000337" cy="3207657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своевременное выявление изменений состояния земель, оценка этих изменений, прогноз и выработка рекомендаций о предупреждении и об устранении последствий негативных процессов;</a:t>
            </a:r>
          </a:p>
          <a:p>
            <a:endParaRPr lang="ru-RU" sz="26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информационное обеспечение ведения государственного земельного кадастра, государственного земельного контроля за использованием и охраной земель, иных функций государственного и муниципального управления земельными ресурсами, а также землеустройства;</a:t>
            </a:r>
          </a:p>
          <a:p>
            <a:endParaRPr lang="ru-RU" sz="26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граждан информацией о состоянии окружающей среды в части состояния земель.</a:t>
            </a:r>
          </a:p>
        </p:txBody>
      </p:sp>
    </p:spTree>
    <p:extLst>
      <p:ext uri="{BB962C8B-B14F-4D97-AF65-F5344CB8AC3E}">
        <p14:creationId xmlns:p14="http://schemas.microsoft.com/office/powerpoint/2010/main" xmlns="" val="375262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10128831" cy="2104256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помощью мониторинга происходит оценка качества земельных участков, их имущественной ценности.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09699" y="1625600"/>
            <a:ext cx="10129158" cy="45640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Все наблюдения подразделяются в зависимости от сроков их проведения на: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базовые (на момент начала ведения мониторинга);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периодические (через год и более);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оперативные (фиксирующие текущие изменения).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В зависимости от территории охвата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 федеральные, региональные и локальные.</a:t>
            </a: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22 июля 2012 г.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Текст нижнего колонтитула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ru-RU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pPr algn="r" defTabSz="914400">
                <a:buNone/>
              </a:pPr>
              <a:t>6</a:t>
            </a:fld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54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22 июля 2012 г.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Текст нижнего колонтитула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ru-RU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pPr algn="r" defTabSz="914400">
                <a:buNone/>
              </a:pPr>
              <a:t>7</a:t>
            </a:fld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899886" y="812800"/>
            <a:ext cx="9579428" cy="4717143"/>
          </a:xfrm>
          <a:prstGeom prst="wedgeEllipse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Мониторинг земель ведется Федеральным агентством кадастра объектов недвижимости, Федеральной службой по надзору в сфере экологии и природопользования при участии Минсельхоза России, Госстроя России и других заинтересованных федеральных органов исполнительной власти.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84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699" y="333829"/>
            <a:ext cx="9345387" cy="8273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Понятие землеустройства</a:t>
            </a:r>
            <a:endParaRPr lang="ru-RU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22 июля 2012 г.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Текст нижнего колонтитула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ru-RU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pPr algn="r" defTabSz="914400">
                <a:buNone/>
              </a:pPr>
              <a:t>8</a:t>
            </a:fld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96686" y="1654629"/>
            <a:ext cx="11146971" cy="404948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 землеустройством понимают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мероприятия по изучению состояния земель, планированию и организации рационального использования земель и их охраны, образованию новых и упорядочению существующих объектов землеустройства и установлению их границ на местности (территориальное землеустройство), организации рационального использования гражданами и юридическими лицами земельных участков для осуществления сельскохозяйственного производства, а также по организации территорий, используемых общинами коренных малочисленных народов Севера, Сибири и Дальнего Востока Российской Федерации и лицами, относящимися к коренным малочисленным народам Севера, Сибири и Дальнего Востока Российской Федерации, для обеспечения их традиционного образа жизни (внутрихозяйственное землеустройство).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04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24114"/>
            <a:ext cx="9563102" cy="85634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Задача землеустройства</a:t>
            </a:r>
            <a:endParaRPr lang="ru-RU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22 июля 2012 г.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ru-RU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Текст нижнего колонтитула</a:t>
            </a:r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ru-RU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pPr algn="r" defTabSz="914400">
                <a:buNone/>
              </a:pPr>
              <a:t>9</a:t>
            </a:fld>
            <a:endParaRPr lang="ru-RU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798286" y="972457"/>
            <a:ext cx="1828800" cy="2307772"/>
          </a:xfrm>
          <a:prstGeom prst="curvedRightArrow">
            <a:avLst/>
          </a:prstGeom>
          <a:blipFill>
            <a:blip r:embed="rId2" cstate="print"/>
            <a:tile tx="0" ty="0" sx="100000" sy="100000" flip="none" algn="tl"/>
          </a:blipFill>
          <a:ln>
            <a:gradFill>
              <a:gsLst>
                <a:gs pos="0">
                  <a:schemeClr val="accent1">
                    <a:lumMod val="50000"/>
                  </a:schemeClr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60914" y="2627085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организация рационального использования земель всех категорий, в том числе и сельскохозяйственного назначения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873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09888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TS103098889</Template>
  <TotalTime>0</TotalTime>
  <Words>744</Words>
  <Application>Microsoft Office PowerPoint</Application>
  <PresentationFormat>Произвольный</PresentationFormat>
  <Paragraphs>90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TS103098889</vt:lpstr>
      <vt:lpstr>Правительство Москвы Департамент образования города Москвы  ГОСУДАРСТВЕННОЕ ОБРАЗОВАТЕЛЬНОЕ УЧРЕЖДЕНИЕ ВЫСШЕГО ПРОФЕССИОНАЛЬНОГО ОБРАЗОВАНИЯ МОСКОВСКАЯ ГОСУДАРСТВЕННАЯ АКАДЕМИЯ ДЕЛОВОГО АДМИНИСТРИРОВАНИЯ </vt:lpstr>
      <vt:lpstr>Нормативно-правовые акты, регулирующие государственный мониторинг земель и землеустройство:</vt:lpstr>
      <vt:lpstr>Понятие мониторинга земель</vt:lpstr>
      <vt:lpstr>Цели мониторинга земель:</vt:lpstr>
      <vt:lpstr>Задачи мониторинга земель:</vt:lpstr>
      <vt:lpstr>С помощью мониторинга происходит оценка качества земельных участков, их имущественной ценности.  </vt:lpstr>
      <vt:lpstr>Слайд 7</vt:lpstr>
      <vt:lpstr>Слайд 8</vt:lpstr>
      <vt:lpstr>Задача землеустройства</vt:lpstr>
      <vt:lpstr>Виды землеустройства:</vt:lpstr>
      <vt:lpstr>Субъекты землеустройства</vt:lpstr>
      <vt:lpstr>Объекты землеустройства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2013-10-25T21:18:21Z</dcterms:created>
  <dcterms:modified xsi:type="dcterms:W3CDTF">2015-09-25T11:33:06Z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