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3" r:id="rId5"/>
    <p:sldId id="274" r:id="rId6"/>
    <p:sldId id="275" r:id="rId7"/>
    <p:sldId id="264" r:id="rId8"/>
    <p:sldId id="273" r:id="rId9"/>
    <p:sldId id="271" r:id="rId10"/>
    <p:sldId id="272" r:id="rId11"/>
    <p:sldId id="265" r:id="rId12"/>
    <p:sldId id="266" r:id="rId13"/>
    <p:sldId id="267" r:id="rId14"/>
    <p:sldId id="268" r:id="rId15"/>
    <p:sldId id="278" r:id="rId16"/>
    <p:sldId id="276" r:id="rId17"/>
    <p:sldId id="277" r:id="rId18"/>
    <p:sldId id="257" r:id="rId19"/>
    <p:sldId id="258" r:id="rId20"/>
    <p:sldId id="27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8D6A-76FF-4601-99EA-4232C3FE38DA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683-2D3A-4B54-ADFC-03842E040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srok_godnosti/" TargetMode="External"/><Relationship Id="rId2" Type="http://schemas.openxmlformats.org/officeDocument/2006/relationships/hyperlink" Target="https://pandia.ru/text/category/trebovaniya_bezopasnost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dia.ru/text/category/vitamin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standartizatciy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Гигиена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044608" y="6237312"/>
            <a:ext cx="3992488" cy="8309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9483" y="4306400"/>
            <a:ext cx="5885034" cy="292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3"/>
            <a:ext cx="4040135" cy="249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987824" cy="26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AC1D0-4BC1-75B7-4F67-9F6CEB2E83E7}"/>
              </a:ext>
            </a:extLst>
          </p:cNvPr>
          <p:cNvSpPr txBox="1"/>
          <p:nvPr/>
        </p:nvSpPr>
        <p:spPr>
          <a:xfrm>
            <a:off x="2286000" y="3108403"/>
            <a:ext cx="588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12</a:t>
            </a:r>
            <a:r>
              <a:rPr lang="ru-RU" sz="2400" dirty="0"/>
              <a:t> ч </a:t>
            </a:r>
            <a:r>
              <a:rPr lang="ru-RU" altLang="ru-RU" sz="2400" dirty="0"/>
              <a:t>л</a:t>
            </a:r>
            <a:r>
              <a:rPr lang="ru-RU" sz="2400" dirty="0"/>
              <a:t>екций 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12 часов </a:t>
            </a:r>
            <a:r>
              <a:rPr lang="ru-RU" altLang="ru-RU" sz="2400" dirty="0" err="1"/>
              <a:t>л</a:t>
            </a:r>
            <a:r>
              <a:rPr lang="ru-RU" sz="2400" b="0" i="0" u="none" strike="noStrike" dirty="0" err="1">
                <a:effectLst/>
                <a:latin typeface="Arial Cyr" panose="020B0604020202020204" pitchFamily="34" charset="0"/>
              </a:rPr>
              <a:t>б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 </a:t>
            </a:r>
          </a:p>
          <a:p>
            <a:pPr algn="ctr"/>
            <a:r>
              <a:rPr lang="ru-RU" sz="2400" dirty="0"/>
              <a:t> 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12 часов практических </a:t>
            </a:r>
            <a:r>
              <a:rPr lang="ru-RU" sz="2400" dirty="0"/>
              <a:t> </a:t>
            </a:r>
            <a:r>
              <a:rPr lang="ru-RU" sz="2400" b="0" i="0" u="none" strike="noStrike" dirty="0">
                <a:effectLst/>
                <a:latin typeface="Arial Cyr" panose="020B0604020202020204" pitchFamily="34" charset="0"/>
              </a:rPr>
              <a:t>           </a:t>
            </a:r>
            <a:r>
              <a:rPr lang="ru-RU" sz="2400" dirty="0"/>
              <a:t>ЗАЧЕТ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D77F9-B825-47E2-8845-FC4168E8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31229"/>
          </a:xfrm>
        </p:spPr>
        <p:txBody>
          <a:bodyPr/>
          <a:lstStyle/>
          <a:p>
            <a:r>
              <a:rPr lang="ru-RU" sz="4400" b="1" dirty="0"/>
              <a:t>Индийская кухня</a:t>
            </a:r>
            <a:r>
              <a:rPr lang="ru-RU" sz="4400" dirty="0"/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A654F-6335-4BA2-A9A3-B85917F8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3740"/>
            <a:ext cx="5194920" cy="636566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носит преимущественно вегетарианский характер. Блюда в основном острые и пряные в связи с употреблением большого количества специй, пряностей, приправ, соусов. Потребление мяса в Индии связано с делением населения по вероисповеданию на индусов и мусульман. Мусульмане не едят свинину, но очень любят баранину, козлятину. Индусы не едят говядину. У большинства индусов пища состоит из овощей, риса, бобовых, молока, молочных продуктов, яиц. Индийцы любят сладости, мороженое, фрукты, варенье, фруктовые соки и воду. Любимый напиток – крепкий горячий чай.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287FB-7598-4CBA-957C-878714B5E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276872"/>
            <a:ext cx="34245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420888"/>
            <a:ext cx="8136904" cy="3960441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/>
              <a:t>Япония </a:t>
            </a:r>
            <a:r>
              <a:rPr lang="ru-RU" dirty="0"/>
              <a:t>Особенности японской кухни - высокое содержание омега-3 кислот, крахмала, натуральных продуктов, но наблюдается дефицит омега-6 кислот. Почти всегда в Японии на столе присутствует рис, хотя такая крупа содержит больше всего быстрых углеводов, случаются частые инсулиновые скачки, что даже создает среду для развития диабета. </a:t>
            </a:r>
          </a:p>
          <a:p>
            <a:pPr fontAlgn="base"/>
            <a:r>
              <a:rPr lang="ru-RU" b="1" dirty="0"/>
              <a:t>Россияне </a:t>
            </a:r>
            <a:r>
              <a:rPr lang="ru-RU" dirty="0"/>
              <a:t> Особенности в российском рационе - это высокое содержание белка, простых углеводов, но недостаток овощей, </a:t>
            </a:r>
            <a:r>
              <a:rPr lang="ru-RU" dirty="0" err="1"/>
              <a:t>фруктов.В</a:t>
            </a:r>
            <a:r>
              <a:rPr lang="ru-RU" dirty="0"/>
              <a:t> холодильнике среднестатистического россиянина всегда есть сосиски, майонез, белый хлеб, сыр и сливочное масло. На 2015 год по данным опроса ВЦИОМ, основное блюдо - хлеб и крупы (в 85% холодильников), макароны (75% регулярного потребления). Об овощах сильно забывают, добавляя их только в супы.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0580"/>
            <a:ext cx="3240360" cy="22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43644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283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456384" cy="270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89040"/>
            <a:ext cx="3793629" cy="296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81461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Потребление основных продуктов питания населением России с разным уровнем доходов в 1997, 2001, 2006, 2010, 2012 годах, в кг в год на одного человека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509522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Necesitas-Bajar-de-Peso-R%C3%A1pid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154843" cy="376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574" y="836712"/>
            <a:ext cx="6669813" cy="52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2B54B-2ED1-2EBD-3B71-9251C9A3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AEBA46-CFD9-1CC7-7548-66838EBC6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8069"/>
            <a:ext cx="8276263" cy="590465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95638-642E-3154-CDD1-44500E15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316164"/>
            <a:ext cx="70008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3E14-EFD9-C17A-F420-C0B49813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C423B-E67B-B506-71E1-8D9620A1A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063AB8-C874-0FBD-8BE4-B94D8611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4287"/>
            <a:ext cx="8229600" cy="6413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515A70-CE1D-F3A1-C96D-B53F1A07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316164"/>
            <a:ext cx="70008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4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2AC50-B8FC-A816-255D-0CBAB2B7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01864-E651-5693-1B79-123A1BDE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91989A-2181-5871-0CF8-BE8677A4B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31837"/>
            <a:ext cx="8578427" cy="577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Нормативная документация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2.3.2.2401-08 «Гигиенические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2" tooltip="Требования безопасности"/>
              </a:rPr>
              <a:t>требования безопасности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и пищевой ценности пищевых продуктов».</a:t>
            </a:r>
          </a:p>
          <a:p>
            <a:pPr fontAlgn="base"/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2.3.2.2508-09 «Гигиенические требования по применению пищевых добавок».</a:t>
            </a:r>
          </a:p>
          <a:p>
            <a:pPr fontAlgn="base"/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2.3.2.1324-03 «Гигиенические требования к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3" tooltip="Срок годности"/>
              </a:rPr>
              <a:t>срокам годности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и условиям хранения пищевых продуктов».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организациям торговли и обороту в них продовольственного сырья и пищевых продуктов».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МУ 2.3.7.1064-01 «Контроль программы профилактики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йоддефицитных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заболеваний путём всеобщего йодирования соли».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МР 2.3.2.2571-10 «Обогащение </a:t>
            </a:r>
            <a:r>
              <a:rPr lang="ru-RU" sz="8000" dirty="0">
                <a:latin typeface="Times New Roman" pitchFamily="18" charset="0"/>
                <a:cs typeface="Times New Roman" pitchFamily="18" charset="0"/>
                <a:hlinkClick r:id="rId4" tooltip="Витамин"/>
              </a:rPr>
              <a:t>витаминно-минеральными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комплексами массовых сортов хлебобулочных изделий, вырабатываемых по национальным стандартам».</a:t>
            </a:r>
          </a:p>
          <a:p>
            <a:pPr fontAlgn="base"/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МР 2.3.1.2432-08 «Нормы физиологических потребностей в энергии и пищевых веществах для различных групп населения Российской Федерации».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Нормативная документация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«Правила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 tooltip="Стандартизация"/>
              </a:rPr>
              <a:t>стандартизации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оценки качества, медико-биологической и пищевой ценности пищевых продуктов и продовольственного сырья».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ФЗ - № 52 «О санитарно-эпидемиологическом благополучии человека», 1999.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ФЗ «О качестве и безопасности пищевых продуктов».</a:t>
            </a:r>
          </a:p>
          <a:p>
            <a:pPr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2.3.2.1153-02 «Гигиенические требования безопасности и пищевой ценности пищевых продуктов»</a:t>
            </a:r>
          </a:p>
          <a:p>
            <a:pPr fontAlgn="base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2.3.2.1078-01 «Гигиенические требования безопасности и пищевой ценности пищевых продуктов».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5.3.1.15. МУК 4.2.1847-04 «Санитарно-эпидемиологическая оценка обоснования сроков годности и условий хранения пищевых продуктов»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5.3.1.18. МУ 2.3.2.1830-04 «Микробиологическая и молекулярно-генетическая оценка пищевой продукции, полученной с использованием генетически модифицированных микроорганизмов»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.3.1.20.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2.3.4.551-96 «Производство молока и молочных продуктов»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5.3.1.22. . ГН 2.3.3.972-00 «Предельно допустимые количества химических веществ, выделяющихся из материалов, контактирующих с пищевыми продуктами»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5.3.1.23. СП 2.3«Санитарно-эпидемиологические требования к организациям общественного питания, изготовлению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оборотоспособности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них пищевых продуктов и продовольственного сырья»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/>
              <a:t>Гигиена питания –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51763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отрасль гигиены, изучающая проблемы полноценной пищи и рационального питания здорового человека.  </a:t>
            </a:r>
          </a:p>
          <a:p>
            <a:r>
              <a:rPr lang="ru-RU" dirty="0"/>
              <a:t> раздел гигиены, изучающий</a:t>
            </a:r>
          </a:p>
          <a:p>
            <a:pPr>
              <a:buNone/>
            </a:pPr>
            <a:r>
              <a:rPr lang="ru-RU" dirty="0"/>
              <a:t> а)влияние на организм пищевых рационов с </a:t>
            </a:r>
          </a:p>
          <a:p>
            <a:pPr>
              <a:buNone/>
            </a:pPr>
            <a:r>
              <a:rPr lang="ru-RU" dirty="0"/>
              <a:t>различным содержанием питательных веществ;</a:t>
            </a:r>
          </a:p>
          <a:p>
            <a:pPr>
              <a:buNone/>
            </a:pPr>
            <a:r>
              <a:rPr lang="ru-RU" dirty="0"/>
              <a:t> б)потребности организма в их количестве и</a:t>
            </a:r>
          </a:p>
          <a:p>
            <a:pPr>
              <a:buNone/>
            </a:pPr>
            <a:r>
              <a:rPr lang="ru-RU" dirty="0"/>
              <a:t> оптимальное соотношение в зависимости </a:t>
            </a:r>
          </a:p>
          <a:p>
            <a:pPr>
              <a:buNone/>
            </a:pPr>
            <a:r>
              <a:rPr lang="ru-RU" dirty="0"/>
              <a:t>от условий труда и быта; </a:t>
            </a:r>
          </a:p>
          <a:p>
            <a:pPr>
              <a:buNone/>
            </a:pPr>
            <a:r>
              <a:rPr lang="ru-RU" dirty="0"/>
              <a:t>в)меры профилактики алиментарных заболеваний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32362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1"/>
            <a:ext cx="3024336" cy="270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83746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Рациональное питание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/>
              <a:t>Основными компонентами рационального питания являются </a:t>
            </a:r>
            <a:r>
              <a:rPr lang="ru-RU" altLang="ja-JP" sz="2400" b="1"/>
              <a:t>пищевой рацион, режим питания и условия приема пиши.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Первый принцип </a:t>
            </a:r>
            <a:r>
              <a:rPr lang="ru-RU" altLang="ja-JP" sz="2400"/>
              <a:t>рационального питания: его энергетическая ценность должна соответствовать энергетическим затратам организма.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/>
              <a:t> </a:t>
            </a:r>
            <a:r>
              <a:rPr lang="ru-RU" altLang="ja-JP" sz="2400" b="1"/>
              <a:t>Второй принцип </a:t>
            </a:r>
            <a:r>
              <a:rPr lang="ru-RU" altLang="ja-JP" sz="2400"/>
              <a:t>рационального питания - соответствие химического состава пищевых веществ физиологическим потребностям организма.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Третий принцип </a:t>
            </a:r>
            <a:r>
              <a:rPr lang="ru-RU" altLang="ja-JP" sz="2400"/>
              <a:t>рационального питания - максимальное разнообразие питания 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/>
              <a:t>Четвертый принцип </a:t>
            </a:r>
            <a:r>
              <a:rPr lang="ru-RU" altLang="ja-JP" sz="2400"/>
              <a:t> - соблюдение оптимального режима питания . Под режимом питания</a:t>
            </a:r>
            <a:r>
              <a:rPr lang="ru-RU" altLang="ja-JP" sz="2400" b="1"/>
              <a:t> </a:t>
            </a:r>
            <a:r>
              <a:rPr lang="ru-RU" altLang="ja-JP" sz="2400"/>
              <a:t>подразумевается регулярность, кратность и чередование приемов пищи. </a:t>
            </a:r>
            <a:endParaRPr lang="ru-RU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Разделы гигиены 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0272" y="5445224"/>
            <a:ext cx="2252936" cy="7095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56792"/>
            <a:ext cx="36724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Принципы рационального питания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3645024"/>
            <a:ext cx="31683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Гигиена приготовления пищи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5373216"/>
            <a:ext cx="32403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Профилактика острых и хронических заболеваний, связанных с питанием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340768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Сущность питания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91683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 пищи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492896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Калорийность рациона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3212976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Режим и условия питания</a:t>
            </a:r>
          </a:p>
        </p:txBody>
      </p: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V="1">
            <a:off x="4355976" y="1700808"/>
            <a:ext cx="432048" cy="3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4364360" y="2069232"/>
            <a:ext cx="1287760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1"/>
          </p:cNvCxnSpPr>
          <p:nvPr/>
        </p:nvCxnSpPr>
        <p:spPr>
          <a:xfrm>
            <a:off x="4211960" y="1988840"/>
            <a:ext cx="20882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3"/>
            <a:endCxn id="10" idx="1"/>
          </p:cNvCxnSpPr>
          <p:nvPr/>
        </p:nvCxnSpPr>
        <p:spPr>
          <a:xfrm>
            <a:off x="4355976" y="2013992"/>
            <a:ext cx="2448272" cy="141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838" y="62068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История развития науки о правильном питании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036" y="3212976"/>
            <a:ext cx="6659614" cy="4525963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по рациональному питанию имелись уже в трудах Гиппократа, Галена, Авиценны (Ибн Сины) и других великих врачей древности.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40175"/>
            <a:ext cx="2449274" cy="34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3BB54B-B701-64B1-74EA-EA343EB6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-229190"/>
            <a:ext cx="2449273" cy="3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AE7B6-8D3F-9D52-510E-5BFDEFEB15CB}"/>
              </a:ext>
            </a:extLst>
          </p:cNvPr>
          <p:cNvSpPr txBox="1"/>
          <p:nvPr/>
        </p:nvSpPr>
        <p:spPr>
          <a:xfrm>
            <a:off x="3922333" y="5205854"/>
            <a:ext cx="52216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Умерен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будь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в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еде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—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вот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заповедь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одна,</a:t>
            </a:r>
          </a:p>
          <a:p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Вторая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заповедь: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поменьше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пей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вина</a:t>
            </a:r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 В еде не будь до всякой пищи падок,</a:t>
            </a:r>
          </a:p>
          <a:p>
            <a:r>
              <a:rPr lang="ru-RU" b="0" i="0" dirty="0">
                <a:solidFill>
                  <a:srgbClr val="FF0000"/>
                </a:solidFill>
                <a:effectLst/>
                <a:latin typeface="Verdana Pro SemiBold" panose="020B0604020202020204" pitchFamily="34" charset="0"/>
              </a:rPr>
              <a:t> Знай точно время, место и порядок.</a:t>
            </a:r>
            <a:endParaRPr lang="ru-RU" dirty="0">
              <a:solidFill>
                <a:srgbClr val="FF0000"/>
              </a:solidFill>
              <a:latin typeface="Verdana Pro SemiBold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5BFFD-6E90-8A5B-2239-EEF7124B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-171400"/>
            <a:ext cx="7283152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DF8FAC-447C-F75B-348A-AE5D38D0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7" y="1943100"/>
            <a:ext cx="6397911" cy="55183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конце V в. до н.э. в трактате «Питание» были сделаны первые попытки систематизировать знания о процессах пищеварения и обмене веществ. Гиппократ ввел понятие «энергетическая ценность (сила) питания», предлагая его в виде обобщающего показателя качества самого питания. В своем труде «О диете» Гиппократ утверждал о неминуемом возникновении болезни при нарушении питания.</a:t>
            </a:r>
          </a:p>
          <a:p>
            <a:r>
              <a:rPr lang="ru-RU" dirty="0"/>
              <a:t> Аристотель (IV в. до н.э.) ввел понятия необходимых и вредных веществ пищи, отнеся к последним жир, избыток которого откладывается в организме, затрудняя жизнь. Он рассматривал питание в основном как компенсацию регулярных потерь или затрат в процессе жизнедеятельности.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00DAE8-DDA9-0DF0-FEEA-82CD951F8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4943475" cy="1943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9AB74B-B3C4-8D3E-D2AA-E16BF4B0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03" y="-99392"/>
            <a:ext cx="2400300" cy="32480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C30C7F-702B-043E-A4A7-7C2D58A61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129" y="3566738"/>
            <a:ext cx="2636619" cy="20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EFDC-A8D9-51A9-4411-8176FA9C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9915" y="188640"/>
            <a:ext cx="8229600" cy="1143000"/>
          </a:xfrm>
        </p:spPr>
        <p:txBody>
          <a:bodyPr/>
          <a:lstStyle/>
          <a:p>
            <a:r>
              <a:rPr lang="ru-RU" dirty="0"/>
              <a:t>Надзор за питанием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C4BB2-5101-45D9-089D-2BBFDDB50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5" y="1224645"/>
            <a:ext cx="7715200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Практически санитарный надзор во времена  становления Русского государства сводился к надзору за  торговлей пищевыми продуктами (Указы Ивана Грозного, Петра I). Первые научные обобщения вопросов гигиены  питания относятся к началу XIX века. Они касались изучения химического состава пищевых продуктов и их роли в организме, вопросов обмена энергии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60CFCF-CEFD-5322-8BA5-6DD4B275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180459" cy="21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50EC006-0F30-FBAF-FAA3-70C086B8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9820" y="4725144"/>
            <a:ext cx="2028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404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0622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питания в мире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710595"/>
            <a:ext cx="5040560" cy="602128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Англичане</a:t>
            </a:r>
            <a:r>
              <a:rPr lang="ru-RU" sz="11200" dirty="0"/>
              <a:t> любят мясные натуральные блюда, птицу, рыбу. Рыба и овощи чаще употребляются в вареном виде, мясо – в закопченном или обжаренном (на углях, на сковороде). Из первых блюд наиболее распространены бульоны и супы-пюре. </a:t>
            </a:r>
            <a:br>
              <a:rPr lang="ru-RU" sz="11200" dirty="0"/>
            </a:br>
            <a:r>
              <a:rPr lang="ru-RU" sz="11200" dirty="0"/>
              <a:t>Жители </a:t>
            </a:r>
            <a:r>
              <a:rPr lang="ru-RU" sz="11200" b="1" dirty="0"/>
              <a:t>США, Канады</a:t>
            </a:r>
            <a:r>
              <a:rPr lang="ru-RU" sz="11200" dirty="0"/>
              <a:t> – предпочитают блюда, приготовленные из полуфабрикатов, готовых консервированных изделий. В качестве закуски широко применяются сандвичи и сосиски. </a:t>
            </a:r>
          </a:p>
          <a:p>
            <a:endParaRPr lang="ru-RU" sz="6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8AD16D5-78DB-4591-BC8E-F7FF6DF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499992" cy="29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CB507-E37E-41FA-AE5B-CB6C6B01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56207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Кухня народов </a:t>
            </a:r>
            <a:r>
              <a:rPr lang="ru-RU" sz="4400" b="1" dirty="0"/>
              <a:t>Арабских стран</a:t>
            </a:r>
            <a:r>
              <a:rPr lang="ru-RU" sz="4400" dirty="0"/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AFEB1-D836-42F0-AC2E-716D81B4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836712"/>
            <a:ext cx="5004048" cy="648072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характеризуется широким использованием баранины, козлятины, телятины, птицы, бобовых, риса, овощей, свежих и консервированных фруктов. Значительное место занимают блюда из рыбы, яиц, молочнокислые продукты, особенно сыры, напоминающие брынзу. В больших количествах применяется лук, чеснок, оливки, пере черный и красный, корица, ароматические травы. Для приготовления пищи используется оливковое масло. Из напитков – чай, кофе, кипяченую воду со льдом, различные соки.</a:t>
            </a:r>
            <a:br>
              <a:rPr lang="ru-RU" sz="3200" dirty="0"/>
            </a:b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7C7FDB-EF76-48B9-8483-C9A193B0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60800"/>
            <a:ext cx="3929919" cy="46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3147F-DEFD-4B25-B25B-8A86097F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Итальянская кухня</a:t>
            </a:r>
            <a:r>
              <a:rPr lang="ru-RU" sz="4400" dirty="0"/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296CB-3405-42AA-8D9C-7EDB639E8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573216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/>
              <a:t>характеризуется широким ассортиментом макаронных изделий. К ним подается масло, тертый сыр, а также различные соусы. При приготовлении блюд и салатов используется оливковое масло. В качестве гарнира подаются различные овощи, в том числе пряные. Итальянцы охотно едят блюда из натурального мяса, мясные блюда с соусами, блюда из различных нерыбных морепродуктов (крабы, омары, лангусты, осьминоги, каракатицы и др.), любят сыр, маслины свежие фрукты, орехи, финики, бисквитные торты и пирожные, мороженое, черный кофе. После десерта едят сыр и пьют черный кофе.</a:t>
            </a:r>
            <a:br>
              <a:rPr lang="ru-RU" sz="3200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967C4-6FF5-4DD3-9629-2EADF9CC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503" y="1270020"/>
            <a:ext cx="3684494" cy="2448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EBF451-FDFF-4F6D-8F22-D0308B84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950637"/>
            <a:ext cx="3779912" cy="24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58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6574</TotalTime>
  <Words>1189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Cyr</vt:lpstr>
      <vt:lpstr>Calibri</vt:lpstr>
      <vt:lpstr>Times New Roman</vt:lpstr>
      <vt:lpstr>Verdana Pro SemiBold</vt:lpstr>
      <vt:lpstr>Тема Office</vt:lpstr>
      <vt:lpstr>Гигиена питания</vt:lpstr>
      <vt:lpstr>Гигиена питания – </vt:lpstr>
      <vt:lpstr>Разделы гигиены питания</vt:lpstr>
      <vt:lpstr>История развития науки о правильном питании</vt:lpstr>
      <vt:lpstr>Презентация PowerPoint</vt:lpstr>
      <vt:lpstr>Надзор за питанием</vt:lpstr>
      <vt:lpstr>Особенности питания в мире</vt:lpstr>
      <vt:lpstr>Кухня народов Арабских стран </vt:lpstr>
      <vt:lpstr>Итальянская кухня </vt:lpstr>
      <vt:lpstr>Индийская кухня </vt:lpstr>
      <vt:lpstr>Презентация PowerPoint</vt:lpstr>
      <vt:lpstr>Презентация PowerPoint</vt:lpstr>
      <vt:lpstr>Потребление основных продуктов питания населением России с разным уровнем доходов в 1997, 2001, 2006, 2010, 2012 годах, в кг в год на одного человека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Нормативная документация </vt:lpstr>
      <vt:lpstr>Нормативная документация </vt:lpstr>
      <vt:lpstr>Презентация PowerPoint</vt:lpstr>
      <vt:lpstr>Рациональное питание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питания</dc:title>
  <dc:creator>Антон</dc:creator>
  <cp:lastModifiedBy>Зверева Марина Валентиновна</cp:lastModifiedBy>
  <cp:revision>32</cp:revision>
  <dcterms:created xsi:type="dcterms:W3CDTF">2019-09-09T07:42:55Z</dcterms:created>
  <dcterms:modified xsi:type="dcterms:W3CDTF">2022-09-04T20:29:09Z</dcterms:modified>
</cp:coreProperties>
</file>