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74" r:id="rId6"/>
    <p:sldId id="266" r:id="rId7"/>
    <p:sldId id="267" r:id="rId8"/>
    <p:sldId id="268" r:id="rId9"/>
    <p:sldId id="278" r:id="rId10"/>
    <p:sldId id="276" r:id="rId11"/>
    <p:sldId id="277" r:id="rId12"/>
    <p:sldId id="257" r:id="rId13"/>
    <p:sldId id="25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8D6A-76FF-4601-99EA-4232C3FE38D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srok_godnosti/" TargetMode="External"/><Relationship Id="rId2" Type="http://schemas.openxmlformats.org/officeDocument/2006/relationships/hyperlink" Target="https://pandia.ru/text/category/trebovaniya_bezopas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dia.ru/text/category/vitami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tandartizatciy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Гигиена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044608" y="6237312"/>
            <a:ext cx="3992488" cy="8309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483" y="4306400"/>
            <a:ext cx="5885034" cy="29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3"/>
            <a:ext cx="4040135" cy="24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87824" cy="2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AC1D0-4BC1-75B7-4F67-9F6CEB2E83E7}"/>
              </a:ext>
            </a:extLst>
          </p:cNvPr>
          <p:cNvSpPr txBox="1"/>
          <p:nvPr/>
        </p:nvSpPr>
        <p:spPr>
          <a:xfrm>
            <a:off x="2286000" y="3108403"/>
            <a:ext cx="58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2</a:t>
            </a:r>
            <a:r>
              <a:rPr lang="ru-RU" sz="2400" dirty="0"/>
              <a:t> ч </a:t>
            </a:r>
            <a:r>
              <a:rPr lang="ru-RU" altLang="ru-RU" sz="2400" dirty="0"/>
              <a:t>л</a:t>
            </a:r>
            <a:r>
              <a:rPr lang="ru-RU" sz="2400" dirty="0"/>
              <a:t>екций 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 </a:t>
            </a:r>
          </a:p>
          <a:p>
            <a:pPr algn="ctr"/>
            <a:r>
              <a:rPr lang="ru-RU" sz="2400" dirty="0"/>
              <a:t> 4 ч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 практических </a:t>
            </a:r>
            <a:r>
              <a:rPr lang="ru-RU" sz="2400" dirty="0"/>
              <a:t> 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           </a:t>
            </a:r>
            <a:r>
              <a:rPr lang="ru-RU" sz="2400" dirty="0"/>
              <a:t>ЗАЧЕТ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3E14-EFD9-C17A-F420-C0B49813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423B-E67B-B506-71E1-8D9620A1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63AB8-C874-0FBD-8BE4-B94D8611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287"/>
            <a:ext cx="8229600" cy="6413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515A70-CE1D-F3A1-C96D-B53F1A07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316164"/>
            <a:ext cx="7000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AC50-B8FC-A816-255D-0CBAB2B7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01864-E651-5693-1B79-123A1BDE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91989A-2181-5871-0CF8-BE8677A4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31837"/>
            <a:ext cx="8578427" cy="57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Нормативная документация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2.3.2.2401-08 «Гигиенические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2" tooltip="Требования безопасности"/>
              </a:rPr>
              <a:t>требования безопасности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и пищевой ценности пищевых продуктов».</a:t>
            </a:r>
          </a:p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2.3.2.2508-09 «Гигиенические требования по применению пищевых добавок».</a:t>
            </a:r>
          </a:p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2.3.2.1324-03 «Гигиенические требования к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3" tooltip="Срок годности"/>
              </a:rPr>
              <a:t>срокам годности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и условиям хранения пищевых продуктов».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организациям торговли и обороту в них продовольственного сырья и пищевых продуктов».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МУ 2.3.7.1064-01 «Контроль программы профилактики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йоддефицитных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заболеваний путём всеобщего йодирования соли».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МР 2.3.2.2571-10 «Обогащение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4" tooltip="Витамин"/>
              </a:rPr>
              <a:t>витаминно-минеральными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комплексами массовых сортов хлебобулочных изделий, вырабатываемых по национальным стандартам».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МР 2.3.1.2432-08 «Нормы физиологических потребностей в энергии и пищевых веществах для различных групп населения Российской Федерации».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Нормативная документация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«Правила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Стандартизация"/>
              </a:rPr>
              <a:t>стандартизации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оценки качества, медико-биологической и пищевой ценности пищевых продуктов и продовольственного сырья».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ФЗ - № 52 «О санитарно-эпидемиологическом благополучии человека», 1999.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ФЗ «О качестве и безопасности пищевых продуктов».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2.3.2.1153-02 «Гигиенические требования безопасности и пищевой ценности пищевых продуктов»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2.3.2.1078-01 «Гигиенические требования безопасности и пищевой ценности пищевых продуктов».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5.3.1.15. МУК 4.2.1847-04 «Санитарно-эпидемиологическая оценка обоснования сроков годности и условий хранения пищевых продуктов»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5.3.1.18. МУ 2.3.2.1830-04 «Микробиологическая и молекулярно-генетическая оценка пищевой продукции, полученной с использованием генетически модифицированных микроорганизмов»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.3.1.20.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2.3.4.551-96 «Производство молока и молочных продуктов»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5.3.1.22. . ГН 2.3.3.972-00 «Предельно допустимые количества химических веществ, выделяющихся из материалов, контактирующих с пищевыми продуктами»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5.3.1.23. СП 2.3«Санитарно-эпидемиологические требования к организациям общественного питания, изготовлению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оборотоспособности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них пищевых продуктов и продовольственного сырья»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3236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1"/>
            <a:ext cx="3024336" cy="27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83746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Рациональное питание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Основными компонентами рационального питания являются </a:t>
            </a:r>
            <a:r>
              <a:rPr lang="ru-RU" altLang="ja-JP" sz="2400" b="1"/>
              <a:t>пищевой рацион, режим питания и условия приема пиши.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Первый принцип </a:t>
            </a:r>
            <a:r>
              <a:rPr lang="ru-RU" altLang="ja-JP" sz="2400"/>
              <a:t>рационального питания: его энергетическая ценность должна соответствовать энергетическим затратам организма.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 </a:t>
            </a:r>
            <a:r>
              <a:rPr lang="ru-RU" altLang="ja-JP" sz="2400" b="1"/>
              <a:t>Второй принцип </a:t>
            </a:r>
            <a:r>
              <a:rPr lang="ru-RU" altLang="ja-JP" sz="2400"/>
              <a:t>рационального питания - соответствие химического состава пищевых веществ физиологическим потребностям организма.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Третий принцип </a:t>
            </a:r>
            <a:r>
              <a:rPr lang="ru-RU" altLang="ja-JP" sz="2400"/>
              <a:t>рационального питания - максимальное разнообразие питания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Четвертый принцип </a:t>
            </a:r>
            <a:r>
              <a:rPr lang="ru-RU" altLang="ja-JP" sz="2400"/>
              <a:t> - соблюдение оптимального режима питания . Под режимом питания</a:t>
            </a:r>
            <a:r>
              <a:rPr lang="ru-RU" altLang="ja-JP" sz="2400" b="1"/>
              <a:t> </a:t>
            </a:r>
            <a:r>
              <a:rPr lang="ru-RU" altLang="ja-JP" sz="2400"/>
              <a:t>подразумевается регулярность, кратность и чередование приемов пищи. </a:t>
            </a:r>
            <a:endParaRPr 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/>
              <a:t>Гигиена питания –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51763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отрасль гигиены, изучающая проблемы полноценной пищи и рационального питания здорового человека.  </a:t>
            </a:r>
          </a:p>
          <a:p>
            <a:r>
              <a:rPr lang="ru-RU" dirty="0"/>
              <a:t> раздел гигиены, изучающий</a:t>
            </a:r>
          </a:p>
          <a:p>
            <a:pPr>
              <a:buNone/>
            </a:pPr>
            <a:r>
              <a:rPr lang="ru-RU" dirty="0"/>
              <a:t> а)влияние на организм пищевых рационов с </a:t>
            </a:r>
          </a:p>
          <a:p>
            <a:pPr>
              <a:buNone/>
            </a:pPr>
            <a:r>
              <a:rPr lang="ru-RU" dirty="0"/>
              <a:t>различным содержанием питательных веществ;</a:t>
            </a:r>
          </a:p>
          <a:p>
            <a:pPr>
              <a:buNone/>
            </a:pPr>
            <a:r>
              <a:rPr lang="ru-RU" dirty="0"/>
              <a:t> б)потребности организма в их количестве и</a:t>
            </a:r>
          </a:p>
          <a:p>
            <a:pPr>
              <a:buNone/>
            </a:pPr>
            <a:r>
              <a:rPr lang="ru-RU" dirty="0"/>
              <a:t> оптимальное соотношение в зависимости </a:t>
            </a:r>
          </a:p>
          <a:p>
            <a:pPr>
              <a:buNone/>
            </a:pPr>
            <a:r>
              <a:rPr lang="ru-RU" dirty="0"/>
              <a:t>от условий труда и быта; </a:t>
            </a:r>
          </a:p>
          <a:p>
            <a:pPr>
              <a:buNone/>
            </a:pPr>
            <a:r>
              <a:rPr lang="ru-RU" dirty="0"/>
              <a:t>в)меры профилактики алиментарных заболеваний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Разделы гигиены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0272" y="5445224"/>
            <a:ext cx="2252936" cy="7095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Принципы рационального питания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3645024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Гигиена приготовления пищи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5373216"/>
            <a:ext cx="32403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острых и хронических заболеваний, связанных с питанием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340768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Сущность питания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91683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 пищи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492896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Калорийность рациона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3212976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Режим и условия питания</a:t>
            </a:r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4355976" y="1700808"/>
            <a:ext cx="432048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4364360" y="2069232"/>
            <a:ext cx="1287760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4211960" y="1988840"/>
            <a:ext cx="20882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  <a:endCxn id="10" idx="1"/>
          </p:cNvCxnSpPr>
          <p:nvPr/>
        </p:nvCxnSpPr>
        <p:spPr>
          <a:xfrm>
            <a:off x="4355976" y="2013992"/>
            <a:ext cx="2448272" cy="141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838" y="62068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История развития науки о правильном питании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036" y="3212976"/>
            <a:ext cx="6659614" cy="4525963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по рациональному питанию имелись уже в трудах Гиппократа, Галена, Авиценны (Ибн Сины) и других великих врачей древности.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40175"/>
            <a:ext cx="2449274" cy="34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3BB54B-B701-64B1-74EA-EA343EB6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-229190"/>
            <a:ext cx="2449273" cy="3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AE7B6-8D3F-9D52-510E-5BFDEFEB15CB}"/>
              </a:ext>
            </a:extLst>
          </p:cNvPr>
          <p:cNvSpPr txBox="1"/>
          <p:nvPr/>
        </p:nvSpPr>
        <p:spPr>
          <a:xfrm>
            <a:off x="3922333" y="5205854"/>
            <a:ext cx="52216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Умерен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будь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еде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—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вот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заповедь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одна,</a:t>
            </a:r>
          </a:p>
          <a:p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Вторая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заповедь: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поменьше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пей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вина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 В еде не будь до всякой пищи падок,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 Знай точно время, место и порядок.</a:t>
            </a:r>
            <a:endParaRPr lang="ru-RU" dirty="0">
              <a:solidFill>
                <a:srgbClr val="FF0000"/>
              </a:solidFill>
              <a:latin typeface="Verdana Pro SemiBold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5BFFD-6E90-8A5B-2239-EEF7124B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171400"/>
            <a:ext cx="7283152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F8FAC-447C-F75B-348A-AE5D38D0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7" y="1943100"/>
            <a:ext cx="6397911" cy="55183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конце V в. до н.э. в трактате «Питание» были сделаны первые попытки систематизировать знания о процессах пищеварения и обмене веществ. Гиппократ ввел понятие «энергетическая ценность (сила) питания», предлагая его в виде обобщающего показателя качества самого питания. В своем труде «О диете» Гиппократ утверждал о неминуемом возникновении болезни при нарушении питания.</a:t>
            </a:r>
          </a:p>
          <a:p>
            <a:r>
              <a:rPr lang="ru-RU" dirty="0"/>
              <a:t> Аристотель (IV в. до н.э.) ввел понятия необходимых и вредных веществ пищи, отнеся к последним жир, избыток которого откладывается в организме, затрудняя жизнь. Он рассматривал питание в основном как компенсацию регулярных потерь или затрат в процессе жизнедеятельности.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0DAE8-DDA9-0DF0-FEEA-82CD951F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4943475" cy="1943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9AB74B-B3C4-8D3E-D2AA-E16BF4B0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03" y="-99392"/>
            <a:ext cx="2400300" cy="3248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C30C7F-702B-043E-A4A7-7C2D58A6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9" y="3566738"/>
            <a:ext cx="2636619" cy="20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456384" cy="27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793629" cy="29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1461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Потребление основных продуктов питания населением России с разным уровнем доходов в 1997, 2001, 2006, 2010, 2012 годах, в кг в год на одного человека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0952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Necesitas-Bajar-de-Peso-R%C3%A1pid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54843" cy="376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574" y="836712"/>
            <a:ext cx="6669813" cy="52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2B54B-2ED1-2EBD-3B71-9251C9A3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AEBA46-CFD9-1CC7-7548-66838EBC6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8069"/>
            <a:ext cx="8276263" cy="590465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95638-642E-3154-CDD1-44500E15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316164"/>
            <a:ext cx="7000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6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6576</TotalTime>
  <Words>642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Cyr</vt:lpstr>
      <vt:lpstr>Calibri</vt:lpstr>
      <vt:lpstr>Times New Roman</vt:lpstr>
      <vt:lpstr>Verdana Pro SemiBold</vt:lpstr>
      <vt:lpstr>Тема Office</vt:lpstr>
      <vt:lpstr>Гигиена питания</vt:lpstr>
      <vt:lpstr>Гигиена питания – </vt:lpstr>
      <vt:lpstr>Разделы гигиены питания</vt:lpstr>
      <vt:lpstr>История развития науки о правильном питании</vt:lpstr>
      <vt:lpstr>Презентация PowerPoint</vt:lpstr>
      <vt:lpstr>Презентация PowerPoint</vt:lpstr>
      <vt:lpstr>Потребление основных продуктов питания населением России с разным уровнем доходов в 1997, 2001, 2006, 2010, 2012 годах, в кг в год на одного человека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документация </vt:lpstr>
      <vt:lpstr>Нормативная документация </vt:lpstr>
      <vt:lpstr>Презентация PowerPoint</vt:lpstr>
      <vt:lpstr>Рациональное питание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питания</dc:title>
  <dc:creator>Антон</dc:creator>
  <cp:lastModifiedBy>Зверева Марина Валентиновна</cp:lastModifiedBy>
  <cp:revision>34</cp:revision>
  <dcterms:created xsi:type="dcterms:W3CDTF">2019-09-09T07:42:55Z</dcterms:created>
  <dcterms:modified xsi:type="dcterms:W3CDTF">2024-01-16T23:39:10Z</dcterms:modified>
</cp:coreProperties>
</file>