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8" r:id="rId3"/>
    <p:sldId id="276" r:id="rId4"/>
    <p:sldId id="277" r:id="rId5"/>
    <p:sldId id="279" r:id="rId6"/>
    <p:sldId id="282" r:id="rId7"/>
    <p:sldId id="280" r:id="rId8"/>
    <p:sldId id="28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ADB4B-64F9-4CB6-B64D-AADC63D4EC32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359BCB-07B1-4130-BDF6-0A4CF682E5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545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5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25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772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42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389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81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360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541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82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47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90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143EC-08E6-4035-B18E-2A4208032AB6}" type="datetimeFigureOut">
              <a:rPr lang="ru-RU" smtClean="0"/>
              <a:t>26.10.2016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E87DC-C2BE-46BF-B6DF-D9A22E57C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76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>
            <a:normAutofit/>
          </a:bodyPr>
          <a:lstStyle/>
          <a:p>
            <a:r>
              <a:rPr lang="ru-RU" sz="2800" dirty="0" smtClean="0"/>
              <a:t>Правовое воспитание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032520"/>
          </a:xfrm>
          <a:blipFill>
            <a:blip r:embed="rId2"/>
            <a:tile tx="0" ty="0" sx="100000" sy="100000" flip="none" algn="tl"/>
          </a:blipFill>
          <a:ln>
            <a:gradFill>
              <a:gsLst>
                <a:gs pos="32000">
                  <a:schemeClr val="accent1">
                    <a:lumMod val="5000"/>
                    <a:lumOff val="95000"/>
                  </a:schemeClr>
                </a:gs>
                <a:gs pos="49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>
            <a:normAutofit/>
          </a:bodyPr>
          <a:lstStyle/>
          <a:p>
            <a:pPr algn="r"/>
            <a:r>
              <a:rPr lang="ru-RU" sz="2400" dirty="0">
                <a:solidFill>
                  <a:schemeClr val="tx1"/>
                </a:solidFill>
              </a:rPr>
              <a:t>Корчагина Тамара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Владимировна</a:t>
            </a:r>
          </a:p>
        </p:txBody>
      </p:sp>
    </p:spTree>
    <p:extLst>
      <p:ext uri="{BB962C8B-B14F-4D97-AF65-F5344CB8AC3E}">
        <p14:creationId xmlns:p14="http://schemas.microsoft.com/office/powerpoint/2010/main" val="3587586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 fontScale="90000"/>
          </a:bodyPr>
          <a:lstStyle/>
          <a:p>
            <a:pPr marL="342900" lvl="0" indent="450215" hangingPunct="0">
              <a:lnSpc>
                <a:spcPct val="107000"/>
              </a:lnSpc>
              <a:spcBef>
                <a:spcPct val="20000"/>
              </a:spcBef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 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учебника по педагогике!</a:t>
            </a:r>
            <a:r>
              <a:rPr lang="ru-RU" sz="1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9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47500" lnSpcReduction="20000"/>
          </a:bodyPr>
          <a:lstStyle/>
          <a:p>
            <a:pPr indent="0" algn="just" hangingPunct="0">
              <a:lnSpc>
                <a:spcPct val="107000"/>
              </a:lnSpc>
              <a:spcAft>
                <a:spcPts val="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базируется на целостном представлении о человеке, акцент на его личности, личном опыте, личностных свойствах таких как  - выбор, творчество, человеческое достоинство, установка на развитие потенциальных возможностей каждого.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hangingPunct="0">
              <a:lnSpc>
                <a:spcPct val="107000"/>
              </a:lnSpc>
              <a:spcAft>
                <a:spcPts val="0"/>
              </a:spcAft>
            </a:pPr>
            <a:r>
              <a:rPr lang="ru-RU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как многофакторный, многоструктурный процесс:</a:t>
            </a:r>
            <a:endParaRPr lang="ru-RU" sz="4000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hangingPunct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Цели.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hangingPunct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Закономерности.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hangingPunct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Принципы.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hangingPunct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hangingPunct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Методы.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hangingPunct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Средства.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hangingPunct="0">
              <a:lnSpc>
                <a:spcPct val="107000"/>
              </a:lnSpc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Этот процесс осуществляется во взаимодействии его участников друг с другом, с социальной средой, природной средой.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hangingPunct="0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способствует социализации молодого человека в реальном мире и представляет один из его путей. Именно воспитание дает ему возможность быстрее освоить комплекс наиболее значимых для общества ценностей и норм. Обладание знанием наук не всегда способствует тому, чтобы человек был вежлив в отношении других людей, не был эгоистом, не нарушал моральных и правовых норм.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98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gradFill flip="none" rotWithShape="1">
            <a:gsLst>
              <a:gs pos="0">
                <a:schemeClr val="tx2">
                  <a:lumMod val="40000"/>
                  <a:lumOff val="60000"/>
                  <a:tint val="66000"/>
                  <a:satMod val="160000"/>
                </a:schemeClr>
              </a:gs>
              <a:gs pos="50000">
                <a:schemeClr val="tx2">
                  <a:lumMod val="40000"/>
                  <a:lumOff val="60000"/>
                  <a:tint val="44500"/>
                  <a:satMod val="160000"/>
                </a:schemeClr>
              </a:gs>
              <a:gs pos="100000">
                <a:schemeClr val="tx2">
                  <a:lumMod val="40000"/>
                  <a:lumOff val="60000"/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Понятие правового воспитания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/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Правовое воспитание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является одной из важнейших составляющих правового образования. </a:t>
            </a:r>
            <a:endParaRPr lang="ru-RU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Правовое </a:t>
            </a: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воспитание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направлено на передачу правовых, гражданских ценностей и установок в процессе учебно-познавательной деятельности учащихся.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96384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dirty="0" smtClean="0"/>
              <a:t>Для обсуждения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Миф первый: «Воспитанием школьников надо заниматься после уроков, во второй половине дня. Это дело классного руководителя, социального педагога, школьного психолога, а задача учителя-предметника лишь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обучение».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Миф второй: «Для повышения эффективности воспитания в учебном процессе достаточно усилить воспитательные акценты в преподавании традиционных школьных предметов».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Миф третий: «Правовое образование — это лишь формирование у учащихся системы юридических знаний в рамках одного правоведческого курса (8—9-е классы), поэтому осуществление правового образования — задача лишь учителя данного предмета».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Миф четвертый: «Правовое образование можно осуществлять теми же методами и в тех же формах, что и в других обществоведческих курсах».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Миф пятый: «Введение правового образования дело не сложное, не требующее от руководителя школы специальных управленческих решений и действий, а от учителя специальной подготовки».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562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правового воспитания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pPr indent="450215" algn="just" hangingPunct="0">
              <a:spcAft>
                <a:spcPts val="0"/>
              </a:spcAft>
            </a:pPr>
            <a:r>
              <a:rPr lang="ru-RU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правового сознания и правовой культуры учащихся, ориентировано на воспитание уважительного отношения к законам и конституции, правам человека и критического отношения к тем, кто их нарушает.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401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90451"/>
              </p:ext>
            </p:extLst>
          </p:nvPr>
        </p:nvGraphicFramePr>
        <p:xfrm>
          <a:off x="1443037" y="332656"/>
          <a:ext cx="7161411" cy="6219730"/>
        </p:xfrm>
        <a:graphic>
          <a:graphicData uri="http://schemas.openxmlformats.org/drawingml/2006/table">
            <a:tbl>
              <a:tblPr firstRow="1" firstCol="1" bandRow="1"/>
              <a:tblGrid>
                <a:gridCol w="3580342">
                  <a:extLst>
                    <a:ext uri="{9D8B030D-6E8A-4147-A177-3AD203B41FA5}">
                      <a16:colId xmlns:a16="http://schemas.microsoft.com/office/drawing/2014/main" val="1444812174"/>
                    </a:ext>
                  </a:extLst>
                </a:gridCol>
                <a:gridCol w="3581069">
                  <a:extLst>
                    <a:ext uri="{9D8B030D-6E8A-4147-A177-3AD203B41FA5}">
                      <a16:colId xmlns:a16="http://schemas.microsoft.com/office/drawing/2014/main" val="4291244513"/>
                    </a:ext>
                  </a:extLst>
                </a:gridCol>
              </a:tblGrid>
              <a:tr h="291461"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методов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Приемы реализации </a:t>
                      </a:r>
                      <a:endParaRPr lang="ru-RU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332995918"/>
                  </a:ext>
                </a:extLst>
              </a:tr>
              <a:tr h="1868779">
                <a:tc>
                  <a:txBody>
                    <a:bodyPr/>
                    <a:lstStyle/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формирования социального опыта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Индивидуальное педагогическое требование (напоминание,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намек,предостережение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запрет и пр.)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коллективное требование ( устав </a:t>
                      </a:r>
                      <a:r>
                        <a:rPr lang="ru-RU" sz="16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о.о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.,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заповеди дежурного и пр.)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упражнения (прямые и косвенные)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поручение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 ( в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т.ч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великого человека)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ситуация свободного выбора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773766140"/>
                  </a:ext>
                </a:extLst>
              </a:tr>
              <a:tr h="1165844">
                <a:tc>
                  <a:txBody>
                    <a:bodyPr/>
                    <a:lstStyle/>
                    <a:p>
                      <a:pPr marL="0" lvl="0" indent="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 Методы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осмысления своего социального опыта, мотивации деятельности, поведения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Рассказ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лекция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беседа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диспут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744272565"/>
                  </a:ext>
                </a:extLst>
              </a:tr>
              <a:tr h="1165844">
                <a:tc>
                  <a:txBody>
                    <a:bodyPr/>
                    <a:lstStyle/>
                    <a:p>
                      <a:pPr marL="0" lvl="0" indent="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 Методы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самоопределения личности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обучающегося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самопознания и понимания цели в работе над собой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дневник добрых дел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задание самому себе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2246935874"/>
                  </a:ext>
                </a:extLst>
              </a:tr>
              <a:tr h="874383">
                <a:tc>
                  <a:txBody>
                    <a:bodyPr/>
                    <a:lstStyle/>
                    <a:p>
                      <a:pPr marL="0" lvl="0" indent="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 Методы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стимулирования и коррекции действий и отношений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Соревнование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поощрение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 hangingPunc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наказание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464627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936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dirty="0" smtClean="0"/>
              <a:t>Школа </a:t>
            </a:r>
            <a:r>
              <a:rPr lang="ru-RU" sz="3200" dirty="0" err="1" smtClean="0"/>
              <a:t>Караковского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>
            <a:normAutofit fontScale="47500" lnSpcReduction="20000"/>
          </a:bodyPr>
          <a:lstStyle/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школе отказались от прямого воспитательного и идеологического воздействия на личность школьника, свойственного советской системе воспитания. С первого класса каждый ученик ведет о себе книгу «Кто я?», куда вкладываются стихи, сочинения, рисунки и т.п., которые отражают рост личности, талантов и развитие способностей ребенка.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В.А.Караковский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систематизировал накопленный в школе арсенал методов, форм и средств гражданского воспитания. Он выделил: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словом (на первый план при этом выходит личная гражданская убежденность воспитателя),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делом (активный опыт гражданского поведения, который приобретают ученики, участвуя в школьном самоуправлении),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примером (работа всей школы по «оживлению» книг из серии «Жизнь замечательных людей», когда каждый класс должен представить по одной персоналии),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ситуацией, в которой школьник должен совершить гражданский выбор и поступок,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игрой («Читай-город», тимуровская работа),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общением (круговые беседы, загадывание желаний и т.п.),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buFont typeface="Wingdings" panose="05000000000000000000" pitchFamily="2" charset="2"/>
              <a:buChar char=""/>
              <a:tabLst>
                <a:tab pos="9144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отношением.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742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8100000" scaled="1"/>
            <a:tileRect/>
          </a:gradFill>
        </p:spPr>
        <p:txBody>
          <a:bodyPr>
            <a:normAutofit/>
          </a:bodyPr>
          <a:lstStyle/>
          <a:p>
            <a:r>
              <a:rPr lang="ru-RU" sz="3200" dirty="0" smtClean="0"/>
              <a:t>Школа </a:t>
            </a:r>
            <a:r>
              <a:rPr lang="ru-RU" sz="3200" dirty="0" err="1" smtClean="0"/>
              <a:t>Тубельского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Ученики и учителя на равных правах участвуют в создании норм, законов, правил общей жизни, а потому становятся их активными носителями и защитниками. Вся деятельность «школы самоопределения» регулируется конституцией, где определены права и обязанности граждан и функции органов «школы самоопределения». Высшим органом самоуправления признан общий сбор, который решает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внутришкольные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проблемы и конфликты. Руководящим органом является совет «школы самоопределения», куда входят родители, ученики, сотрудники, студенты, педагоги, директор и один из его заместителей. В школе действуют законы о самоуправлении в классах, о правах и обязанностях граждан школы, о защите чести и достоинства.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Уклад деятельности школы распространяется не только на внеклассную, внеурочную работу, но и на весь учебный процесс. Особенностью содержания учебных занятий по всем предметам, в том числе и по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граждановедению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является их вариативный характер, наличие огромного количества курсов по выбору, форму и содержание которых определяет учитель совместно с учениками. Занятия обычно проводятся методом погружения или в форме мастерских. Кроме обязательных предметов, выделяется время для работы над собственным проектом или темой. Для оценки результата обучения в конце года проводится творческий экзамен – защита в присутствии педагогов, родителей, товарищей, приглашенных самим школьником, самостоятельно проведенного исследования. </a:t>
            </a:r>
            <a:endParaRPr lang="ru-RU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0022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830</Words>
  <Application>Microsoft Office PowerPoint</Application>
  <PresentationFormat>Экран (4:3)</PresentationFormat>
  <Paragraphs>59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Wingdings</vt:lpstr>
      <vt:lpstr>Office Theme</vt:lpstr>
      <vt:lpstr>Правовое воспитание </vt:lpstr>
      <vt:lpstr> Из учебника по педагогике! </vt:lpstr>
      <vt:lpstr>Понятие правового воспитания</vt:lpstr>
      <vt:lpstr>Для обсуждения</vt:lpstr>
      <vt:lpstr>Цель правового воспитания</vt:lpstr>
      <vt:lpstr>Презентация PowerPoint</vt:lpstr>
      <vt:lpstr>Школа Караковского</vt:lpstr>
      <vt:lpstr>Школа Тубельского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User_k</dc:creator>
  <cp:lastModifiedBy>Корчагина Тамара Владимировна</cp:lastModifiedBy>
  <cp:revision>41</cp:revision>
  <dcterms:created xsi:type="dcterms:W3CDTF">2012-12-07T13:24:15Z</dcterms:created>
  <dcterms:modified xsi:type="dcterms:W3CDTF">2016-10-26T10:30:00Z</dcterms:modified>
</cp:coreProperties>
</file>