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3" r:id="rId5"/>
    <p:sldId id="264" r:id="rId6"/>
    <p:sldId id="268" r:id="rId7"/>
    <p:sldId id="267" r:id="rId8"/>
    <p:sldId id="269" r:id="rId9"/>
    <p:sldId id="260" r:id="rId10"/>
    <p:sldId id="270" r:id="rId11"/>
    <p:sldId id="261" r:id="rId12"/>
    <p:sldId id="262" r:id="rId13"/>
    <p:sldId id="258" r:id="rId14"/>
    <p:sldId id="257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FECC89-5775-4397-A296-7424A08F1628}" type="datetimeFigureOut">
              <a:rPr lang="ru-RU" smtClean="0"/>
              <a:pPr/>
              <a:t>16.12.2019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DCB873-8858-469C-8644-7D15BD1886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iets.ru/data/cache/2015oct/30/49/2676850_83792-700x700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diets.ru/data/cache/2015oct/30/49/2676851_43975-700x70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diets.ru/data/cache/2015oct/30/49/2676852_57349-700x70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Пищевые добавки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diets.ru/data/cache/2015oct/30/49/2676850_83792thumb50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752975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нтон\Desktop\Марина 2019\Дипломы 2019-2020\1527072337183468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84" y="1196752"/>
            <a:ext cx="9047816" cy="4569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782" y="836712"/>
            <a:ext cx="7824642" cy="590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39" y="1124745"/>
            <a:ext cx="8098722" cy="519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БЕЗОПАСНОСТЬ И ЭФФЕКТИВНОСТЬ</a:t>
            </a:r>
            <a:br>
              <a:rPr lang="ru-RU" sz="2800" b="1" dirty="0"/>
            </a:br>
            <a:r>
              <a:rPr lang="ru-RU" sz="2800" b="1" dirty="0"/>
              <a:t>ПИЩЕВЫХ КОНСЕРВАНТОВ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84784"/>
            <a:ext cx="8784976" cy="557321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Любое вещество может быть как безвредным, так </a:t>
            </a:r>
            <a:r>
              <a:rPr lang="ru-RU" dirty="0" smtClean="0"/>
              <a:t>и токсичным</a:t>
            </a:r>
            <a:r>
              <a:rPr lang="ru-RU" dirty="0"/>
              <a:t>, что зависит от способа его применения</a:t>
            </a:r>
            <a:r>
              <a:rPr lang="ru-RU" dirty="0" smtClean="0"/>
              <a:t>.</a:t>
            </a:r>
          </a:p>
          <a:p>
            <a:r>
              <a:rPr lang="ru-RU" dirty="0"/>
              <a:t> Важное значение имеет также способность </a:t>
            </a:r>
            <a:r>
              <a:rPr lang="ru-RU" dirty="0" smtClean="0"/>
              <a:t>вещества проявлять </a:t>
            </a:r>
            <a:r>
              <a:rPr lang="ru-RU" dirty="0"/>
              <a:t>кумулятивные свойства, т.е. накапливаться </a:t>
            </a:r>
            <a:r>
              <a:rPr lang="ru-RU" dirty="0" smtClean="0"/>
              <a:t>в организме</a:t>
            </a:r>
            <a:r>
              <a:rPr lang="ru-RU" dirty="0"/>
              <a:t>.</a:t>
            </a:r>
          </a:p>
          <a:p>
            <a:r>
              <a:rPr lang="ru-RU" dirty="0"/>
              <a:t>Международными организациями (ВОЗ, ФАО) </a:t>
            </a:r>
            <a:r>
              <a:rPr lang="ru-RU" dirty="0" smtClean="0"/>
              <a:t>суммарный </a:t>
            </a:r>
            <a:r>
              <a:rPr lang="ru-RU" dirty="0"/>
              <a:t>токсикологический </a:t>
            </a:r>
            <a:r>
              <a:rPr lang="ru-RU" dirty="0" smtClean="0"/>
              <a:t>риск пищевых </a:t>
            </a:r>
            <a:r>
              <a:rPr lang="ru-RU" dirty="0"/>
              <a:t>добавок характеризуется величиной ДСП </a:t>
            </a:r>
            <a:r>
              <a:rPr lang="ru-RU" dirty="0" smtClean="0"/>
              <a:t>–допустимое </a:t>
            </a:r>
            <a:r>
              <a:rPr lang="ru-RU" dirty="0"/>
              <a:t>суточное поступление (ADI 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ДСП – количество вещества, выраженное в мг на 1 кг </a:t>
            </a:r>
            <a:r>
              <a:rPr lang="ru-RU" dirty="0" err="1" smtClean="0"/>
              <a:t>массытела</a:t>
            </a:r>
            <a:r>
              <a:rPr lang="ru-RU" dirty="0" smtClean="0"/>
              <a:t> </a:t>
            </a:r>
            <a:r>
              <a:rPr lang="ru-RU" dirty="0"/>
              <a:t>в сутки</a:t>
            </a:r>
            <a:r>
              <a:rPr lang="ru-RU" dirty="0" smtClean="0"/>
              <a:t>,</a:t>
            </a:r>
          </a:p>
          <a:p>
            <a:endParaRPr lang="ru-RU" dirty="0" smtClean="0"/>
          </a:p>
          <a:p>
            <a:r>
              <a:rPr lang="ru-RU" dirty="0" smtClean="0"/>
              <a:t>ДСП </a:t>
            </a:r>
            <a:r>
              <a:rPr lang="ru-RU" dirty="0"/>
              <a:t>(мг/кг веса тела в день) для отдельных консервантов</a:t>
            </a:r>
          </a:p>
          <a:p>
            <a:r>
              <a:rPr lang="ru-RU" dirty="0"/>
              <a:t>составляет [1]:</a:t>
            </a:r>
          </a:p>
          <a:p>
            <a:r>
              <a:rPr lang="ru-RU" baseline="0" dirty="0" smtClean="0"/>
              <a:t>− </a:t>
            </a:r>
            <a:r>
              <a:rPr lang="ru-RU" dirty="0"/>
              <a:t>аскорбиновая кислота и её соли – 15;</a:t>
            </a:r>
          </a:p>
          <a:p>
            <a:r>
              <a:rPr lang="ru-RU" baseline="0" dirty="0" smtClean="0"/>
              <a:t>− </a:t>
            </a:r>
            <a:r>
              <a:rPr lang="ru-RU" dirty="0"/>
              <a:t>бензойная кислота и её соли – 5;</a:t>
            </a:r>
          </a:p>
          <a:p>
            <a:r>
              <a:rPr lang="ru-RU" baseline="0" dirty="0" smtClean="0"/>
              <a:t>− </a:t>
            </a:r>
            <a:r>
              <a:rPr lang="ru-RU" dirty="0"/>
              <a:t>винная кислота </a:t>
            </a:r>
            <a:r>
              <a:rPr lang="en-US" dirty="0"/>
              <a:t>L (</a:t>
            </a:r>
            <a:r>
              <a:rPr lang="en-US" b="1" dirty="0"/>
              <a:t>+) – 30;</a:t>
            </a:r>
          </a:p>
          <a:p>
            <a:r>
              <a:rPr lang="ru-RU" baseline="0" dirty="0" smtClean="0"/>
              <a:t>− </a:t>
            </a:r>
            <a:r>
              <a:rPr lang="ru-RU" dirty="0"/>
              <a:t>гидросульфит натрия – 0,7;</a:t>
            </a:r>
          </a:p>
          <a:p>
            <a:r>
              <a:rPr lang="ru-RU" baseline="0" dirty="0" smtClean="0"/>
              <a:t>− </a:t>
            </a:r>
            <a:r>
              <a:rPr lang="ru-RU" dirty="0"/>
              <a:t>диоксид серы, или оксид серы (IV) – 0,7;</a:t>
            </a:r>
          </a:p>
          <a:p>
            <a:r>
              <a:rPr lang="ru-RU" baseline="0" dirty="0" smtClean="0"/>
              <a:t>− </a:t>
            </a:r>
            <a:r>
              <a:rPr lang="ru-RU" dirty="0"/>
              <a:t>муравьиная кислота – 3;</a:t>
            </a:r>
          </a:p>
          <a:p>
            <a:r>
              <a:rPr lang="ru-RU" baseline="0" dirty="0" smtClean="0"/>
              <a:t>− </a:t>
            </a:r>
            <a:r>
              <a:rPr lang="ru-RU" dirty="0"/>
              <a:t>низин – 0,8;</a:t>
            </a:r>
          </a:p>
          <a:p>
            <a:r>
              <a:rPr lang="ru-RU" baseline="0" dirty="0" smtClean="0"/>
              <a:t>− </a:t>
            </a:r>
            <a:r>
              <a:rPr lang="ru-RU" dirty="0"/>
              <a:t>нитраты – 0,5 (кроме детского питания);</a:t>
            </a:r>
          </a:p>
          <a:p>
            <a:r>
              <a:rPr lang="ru-RU" baseline="0" dirty="0" smtClean="0"/>
              <a:t>− </a:t>
            </a:r>
            <a:r>
              <a:rPr lang="ru-RU" dirty="0"/>
              <a:t>нитриты – 0,2 (временно);</a:t>
            </a:r>
          </a:p>
          <a:p>
            <a:r>
              <a:rPr lang="ru-RU" baseline="0" dirty="0" smtClean="0"/>
              <a:t>− </a:t>
            </a:r>
            <a:r>
              <a:rPr lang="ru-RU" dirty="0"/>
              <a:t>ортофосфорная кислота и её соли – 70</a:t>
            </a:r>
            <a:r>
              <a:rPr lang="ru-RU" dirty="0" smtClean="0"/>
              <a:t>;</a:t>
            </a:r>
          </a:p>
          <a:p>
            <a:r>
              <a:rPr lang="ru-RU" dirty="0"/>
              <a:t>Для лизоцима (Е1105), который является белком </a:t>
            </a:r>
            <a:r>
              <a:rPr lang="ru-RU" dirty="0" smtClean="0"/>
              <a:t>и молочной </a:t>
            </a:r>
            <a:r>
              <a:rPr lang="ru-RU" dirty="0"/>
              <a:t>кислоты (L, D и LD) опасность применения и ДСП </a:t>
            </a:r>
            <a:r>
              <a:rPr lang="ru-RU" dirty="0" smtClean="0"/>
              <a:t>не установлены</a:t>
            </a:r>
            <a:r>
              <a:rPr lang="ru-RU" dirty="0"/>
              <a:t>.</a:t>
            </a:r>
          </a:p>
        </p:txBody>
      </p:sp>
      <p:pic>
        <p:nvPicPr>
          <p:cNvPr id="4" name="Рисунок 3" descr="https://www.diets.ru/data/cache/2015oct/30/49/2676851_43975thumb50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4"/>
            <a:ext cx="3173338" cy="217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6207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700" b="1" dirty="0"/>
              <a:t>ОРГАНОМЕТРИЯ МОЗЖЕЧКА БЕЛЫХ КРЫС ПОСЛЕ ИНТОКСИКАЦИИ ПИЩЕВЫМ КОНСЕРВАНТОМ БЕНЗОАТОМ НАТРИЯ </a:t>
            </a:r>
            <a:endParaRPr lang="ru-RU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124744"/>
            <a:ext cx="39541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4953000"/>
            <a:ext cx="5524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960" y="1268760"/>
            <a:ext cx="49320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Бензоат</a:t>
            </a:r>
            <a:r>
              <a:rPr lang="ru-RU" dirty="0"/>
              <a:t> натрия, как консервант, широко применяется в </a:t>
            </a:r>
            <a:r>
              <a:rPr lang="ru-RU" dirty="0" smtClean="0"/>
              <a:t>пищевой</a:t>
            </a:r>
            <a:r>
              <a:rPr lang="ru-RU" dirty="0"/>
              <a:t>, в косметической и </a:t>
            </a:r>
            <a:r>
              <a:rPr lang="ru-RU" dirty="0" smtClean="0"/>
              <a:t>фармацевтической </a:t>
            </a:r>
            <a:r>
              <a:rPr lang="ru-RU" dirty="0"/>
              <a:t>промышленности. Ввиду </a:t>
            </a:r>
            <a:r>
              <a:rPr lang="ru-RU" dirty="0" smtClean="0"/>
              <a:t>недостаточных </a:t>
            </a:r>
            <a:r>
              <a:rPr lang="ru-RU" dirty="0"/>
              <a:t>исследований существует </a:t>
            </a:r>
            <a:r>
              <a:rPr lang="ru-RU" dirty="0" err="1"/>
              <a:t>двоя-кое</a:t>
            </a:r>
            <a:r>
              <a:rPr lang="ru-RU" dirty="0"/>
              <a:t> мнение о вреде и пользе этого </a:t>
            </a:r>
            <a:r>
              <a:rPr lang="ru-RU" dirty="0" smtClean="0"/>
              <a:t>средства</a:t>
            </a:r>
            <a:r>
              <a:rPr lang="ru-RU" dirty="0"/>
              <a:t>. В настоящее время регистрируется рост количества пациентов с болезнью Паркинсона и другими </a:t>
            </a:r>
            <a:r>
              <a:rPr lang="ru-RU" dirty="0" err="1" smtClean="0"/>
              <a:t>нейродегенеративными</a:t>
            </a:r>
            <a:r>
              <a:rPr lang="ru-RU" dirty="0" smtClean="0"/>
              <a:t> </a:t>
            </a:r>
            <a:r>
              <a:rPr lang="ru-RU" dirty="0"/>
              <a:t>заболеваниями, связанных с нарушением функционирования нервной системы, и в частности мозжечка, что может быть обусловлено значительным распространением пищевых добавок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ОПАСНО!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571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Самые серьезные претензии предъявляются к </a:t>
            </a:r>
            <a:r>
              <a:rPr lang="ru-RU" dirty="0" err="1" smtClean="0"/>
              <a:t>подсластителю</a:t>
            </a:r>
            <a:r>
              <a:rPr lang="ru-RU" dirty="0" smtClean="0"/>
              <a:t> </a:t>
            </a:r>
            <a:r>
              <a:rPr lang="ru-RU" dirty="0" err="1" smtClean="0"/>
              <a:t>аспартаму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Он входит в состав более 6000 продуктов. При 30 градусах по Цельсию </a:t>
            </a:r>
            <a:r>
              <a:rPr lang="ru-RU" dirty="0" err="1" smtClean="0"/>
              <a:t>аспартам</a:t>
            </a:r>
            <a:r>
              <a:rPr lang="ru-RU" dirty="0" smtClean="0"/>
              <a:t> начинает распадаться на метанол (метиловый спирт) и формальдегид, который считается канцерогеном. Постоянный прием </a:t>
            </a:r>
            <a:r>
              <a:rPr lang="ru-RU" dirty="0" err="1" smtClean="0"/>
              <a:t>аспартама</a:t>
            </a:r>
            <a:r>
              <a:rPr lang="ru-RU" dirty="0" smtClean="0"/>
              <a:t> нередко вызывает головную боль, звон в ушах, аллергию и депрессию.</a:t>
            </a:r>
            <a:br>
              <a:rPr lang="ru-RU" dirty="0" smtClean="0"/>
            </a:br>
            <a:r>
              <a:rPr lang="ru-RU" dirty="0" smtClean="0"/>
              <a:t>Другой </a:t>
            </a:r>
            <a:r>
              <a:rPr lang="ru-RU" dirty="0" err="1" smtClean="0"/>
              <a:t>подсластитель</a:t>
            </a:r>
            <a:r>
              <a:rPr lang="ru-RU" dirty="0" smtClean="0"/>
              <a:t> - </a:t>
            </a:r>
            <a:r>
              <a:rPr lang="ru-RU" dirty="0" err="1" smtClean="0"/>
              <a:t>цикламат</a:t>
            </a:r>
            <a:r>
              <a:rPr lang="ru-RU" dirty="0" smtClean="0"/>
              <a:t> - в США, Франции, Великобритании и еще в некоторых странах запрещен с 1969 года. Предполагается, что он провоцирует почечную недостаточность. Эти </a:t>
            </a:r>
            <a:r>
              <a:rPr lang="ru-RU" dirty="0" err="1" smtClean="0"/>
              <a:t>подсластители</a:t>
            </a:r>
            <a:r>
              <a:rPr lang="ru-RU" dirty="0" smtClean="0"/>
              <a:t> широко используются в производстве прохладительных напитков. Они повышают аппетит и вызывают жажду.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Е-добавки, запрещенные в России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Е121 - цитрусовый красный, краситель</a:t>
            </a:r>
            <a:br>
              <a:rPr lang="ru-RU" dirty="0" smtClean="0"/>
            </a:br>
            <a:r>
              <a:rPr lang="ru-RU" dirty="0" smtClean="0"/>
              <a:t>Е123 - красный амарант, краситель</a:t>
            </a:r>
            <a:br>
              <a:rPr lang="ru-RU" dirty="0" smtClean="0"/>
            </a:br>
            <a:r>
              <a:rPr lang="ru-RU" dirty="0" smtClean="0"/>
              <a:t>Е240 - формальдегид, консервант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Е-добавки, разрешенные в России, но считающиеся опасными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Вызывают рост злокачественных опухолей: Е103, Е105, Е121, Е123, Е125, Е126, Е130, Е131, Е143, Е152,</a:t>
            </a:r>
            <a:br>
              <a:rPr lang="ru-RU" dirty="0" smtClean="0"/>
            </a:br>
            <a:r>
              <a:rPr lang="ru-RU" dirty="0" smtClean="0"/>
              <a:t>Е210, Е211, Е213-217, Е240, Е330, Е447.</a:t>
            </a:r>
            <a:br>
              <a:rPr lang="ru-RU" dirty="0" smtClean="0"/>
            </a:br>
            <a:r>
              <a:rPr lang="ru-RU" dirty="0" smtClean="0"/>
              <a:t>Вызывают заболевания желудочно-кишечного тракта: Е221-226, Е320-322, Е338-341, Е407, Е450, Е461-466.</a:t>
            </a:r>
            <a:br>
              <a:rPr lang="ru-RU" dirty="0" smtClean="0"/>
            </a:br>
            <a:r>
              <a:rPr lang="ru-RU" dirty="0" smtClean="0"/>
              <a:t>Аллергены: Е230, Е231, Е232, Е239, Е311-313.</a:t>
            </a:r>
            <a:br>
              <a:rPr lang="ru-RU" dirty="0" smtClean="0"/>
            </a:br>
            <a:r>
              <a:rPr lang="ru-RU" dirty="0" smtClean="0"/>
              <a:t>Вызывают болезни печени и почек: Е171 173, Е320-322.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Пищевые добавки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416824" cy="5904656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 </a:t>
            </a:r>
            <a:r>
              <a:rPr lang="ru-RU" dirty="0" smtClean="0"/>
              <a:t>— </a:t>
            </a:r>
            <a:r>
              <a:rPr lang="ru-RU" i="1" dirty="0" smtClean="0"/>
              <a:t>разрешенные Минздравом РФ химические вещества и природные соединения, обычно неупотребляемые в качестве пищевого продукта или обычного компонента пищи, но которые преднамеренно добавляют в пищевой продукт по технологическим соображениям на различных этапах производства, хранения, транспортирования с целью улучшения или облегчения производственного процесса или отдельных операций, увеличения стойкости продукта к различным видам порчи, сохранения структуры и внешнего вида продукта или специального изменения его органолептических свойств.</a:t>
            </a:r>
            <a:endParaRPr lang="ru-RU" dirty="0" smtClean="0"/>
          </a:p>
          <a:p>
            <a:r>
              <a:rPr lang="ru-RU" b="1" dirty="0" smtClean="0"/>
              <a:t>Основные цели введения пищевых добавок </a:t>
            </a:r>
            <a:r>
              <a:rPr lang="ru-RU" i="1" dirty="0" smtClean="0"/>
              <a:t>(классификация пищевых добавок) </a:t>
            </a:r>
            <a:endParaRPr lang="ru-RU" dirty="0" smtClean="0"/>
          </a:p>
          <a:p>
            <a:r>
              <a:rPr lang="ru-RU" dirty="0" smtClean="0"/>
              <a:t>совершенствование технологии подготовки, переработки пищевого сырья, изготовления, </a:t>
            </a:r>
            <a:r>
              <a:rPr lang="ru-RU" dirty="0" err="1" smtClean="0"/>
              <a:t>фасования</a:t>
            </a:r>
            <a:r>
              <a:rPr lang="ru-RU" dirty="0" smtClean="0"/>
              <a:t>, транспортирования и хранения продуктов питания (применяемые при этом добавки не должны маскировать последствия использования испорченного сырья или проведения технологических операций в антисанитарных условиях);  </a:t>
            </a:r>
          </a:p>
          <a:p>
            <a:r>
              <a:rPr lang="ru-RU" dirty="0" smtClean="0"/>
              <a:t>сохранение природных качеств пищевого продукта;</a:t>
            </a:r>
          </a:p>
          <a:p>
            <a:r>
              <a:rPr lang="ru-RU" dirty="0" smtClean="0"/>
              <a:t>улучшение органолептических свойств пищевых продуктов и увеличение их стабильности при хранении. </a:t>
            </a:r>
          </a:p>
          <a:p>
            <a:r>
              <a:rPr lang="ru-RU" dirty="0" smtClean="0"/>
              <a:t>Пищевые добавки допускается применять только в том случае, если они даже при длительном использовании не угрожают здоровью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704088"/>
            <a:ext cx="34969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Число пищевых добавок</a:t>
            </a:r>
            <a:r>
              <a:rPr lang="ru-RU" dirty="0" smtClean="0"/>
              <a:t>, применяемых в производстве пищевых продуктов в разных странах, достигает сегодня 500, не считая комбинированных добавок, отдельных душистых веществ и </a:t>
            </a:r>
            <a:r>
              <a:rPr lang="ru-RU" dirty="0" err="1" smtClean="0"/>
              <a:t>ароматизаторов</a:t>
            </a:r>
            <a:r>
              <a:rPr lang="ru-RU" dirty="0" smtClean="0"/>
              <a:t>. В Европейском Союзе классифицировано около 300 пищевых добавок.</a:t>
            </a:r>
          </a:p>
          <a:p>
            <a:r>
              <a:rPr lang="ru-RU" b="1" dirty="0" smtClean="0"/>
              <a:t>Каждой пищевой добавке присвоен цифровой трех или четырехзначный номер </a:t>
            </a:r>
            <a:r>
              <a:rPr lang="ru-RU" dirty="0" smtClean="0"/>
              <a:t>(в Европе с предшествующей ему буквой Е). Эти номера (коды) используются в сочетании с названиями функциональных классов, отражающих группу пищевых добавок по технологическим функциям (подклассам).</a:t>
            </a:r>
          </a:p>
          <a:p>
            <a:r>
              <a:rPr lang="ru-RU" dirty="0" smtClean="0"/>
              <a:t>Букву Е специалисты отождествляют как со словом Европа, так и со словами </a:t>
            </a:r>
            <a:r>
              <a:rPr lang="ru-RU" dirty="0" err="1" smtClean="0"/>
              <a:t>Epbar</a:t>
            </a:r>
            <a:r>
              <a:rPr lang="ru-RU" dirty="0" smtClean="0"/>
              <a:t>/</a:t>
            </a:r>
            <a:r>
              <a:rPr lang="ru-RU" dirty="0" err="1" smtClean="0"/>
              <a:t>Edible</a:t>
            </a:r>
            <a:r>
              <a:rPr lang="ru-RU" dirty="0" smtClean="0"/>
              <a:t>, что в переводе на русский соответственно с немецкого и английского означает съедобный. </a:t>
            </a:r>
          </a:p>
          <a:p>
            <a:endParaRPr lang="ru-RU" dirty="0"/>
          </a:p>
        </p:txBody>
      </p:sp>
      <p:pic>
        <p:nvPicPr>
          <p:cNvPr id="4" name="Рисунок 3" descr="https://www.diets.ru/data/cache/2015oct/30/49/2676852_57349thumb500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3960440" cy="196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58429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Классификация пищевых добавок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50851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Обычно пищевые добавки разделяют на несколько групп </a:t>
            </a:r>
            <a:r>
              <a:rPr lang="ru-RU" i="1" dirty="0" smtClean="0"/>
              <a:t>(классификация пищевых добавок)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вещества, регулирующие вкус продукта (</a:t>
            </a:r>
            <a:r>
              <a:rPr lang="ru-RU" dirty="0" err="1" smtClean="0"/>
              <a:t>ароматизаторы</a:t>
            </a:r>
            <a:r>
              <a:rPr lang="ru-RU" dirty="0" smtClean="0"/>
              <a:t>, вкусовые добавки, подслащивающие вещества, кислоты и регуляторы кислотности);</a:t>
            </a:r>
          </a:p>
          <a:p>
            <a:r>
              <a:rPr lang="ru-RU" dirty="0" smtClean="0"/>
              <a:t>вещества, улучшающие внешний вид продукта (красители, стабилизаторы цвета, отбеливатели);</a:t>
            </a:r>
          </a:p>
          <a:p>
            <a:r>
              <a:rPr lang="ru-RU" dirty="0" smtClean="0"/>
              <a:t>вещества, регулирующие консистенцию и формирующие текстуру (загустители, </a:t>
            </a:r>
            <a:r>
              <a:rPr lang="ru-RU" dirty="0" err="1" smtClean="0"/>
              <a:t>гелеобразователи</a:t>
            </a:r>
            <a:r>
              <a:rPr lang="ru-RU" dirty="0" smtClean="0"/>
              <a:t>, стабилизаторы, эмульгаторы и др.);</a:t>
            </a:r>
          </a:p>
          <a:p>
            <a:r>
              <a:rPr lang="ru-RU" dirty="0" smtClean="0"/>
              <a:t>вещества, повышающие сохранность продуктов и увеличивающие сроки их хранения (консерванты, антиоксиданты и др.).</a:t>
            </a:r>
          </a:p>
          <a:p>
            <a:r>
              <a:rPr lang="ru-RU" b="1" dirty="0" smtClean="0"/>
              <a:t>Соединения</a:t>
            </a:r>
            <a:r>
              <a:rPr lang="ru-RU" dirty="0" smtClean="0"/>
              <a:t>, повышающие пищевую ценность продуктов, например, витамины, микроэлементы, аминокислоты, не относятся к пищевым добавкам.</a:t>
            </a:r>
          </a:p>
          <a:p>
            <a:endParaRPr lang="ru-RU" dirty="0"/>
          </a:p>
        </p:txBody>
      </p:sp>
      <p:pic>
        <p:nvPicPr>
          <p:cNvPr id="1026" name="Picture 2" descr="C:\Users\Антон\Desktop\Марина 2019\Дипломы 2019-2020\1fa6ff86c29ca243fd173c22c6e8c49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2749271" cy="2125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основные группы: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Е100 —: Е182,—красители;</a:t>
            </a:r>
          </a:p>
          <a:p>
            <a:r>
              <a:rPr lang="ru-RU" dirty="0" smtClean="0"/>
              <a:t>Е200 и далее — консерванты;</a:t>
            </a:r>
          </a:p>
          <a:p>
            <a:r>
              <a:rPr lang="ru-RU" dirty="0" smtClean="0"/>
              <a:t>Е300 и далее — антиокислители (антиоксиданты);</a:t>
            </a:r>
          </a:p>
          <a:p>
            <a:r>
              <a:rPr lang="ru-RU" dirty="0" smtClean="0"/>
              <a:t>Е400 И далее — стабилизаторы консистенции;</a:t>
            </a:r>
          </a:p>
          <a:p>
            <a:r>
              <a:rPr lang="ru-RU" dirty="0" smtClean="0"/>
              <a:t>Е450 и далее, Е1000 — эмульгаторы;</a:t>
            </a:r>
          </a:p>
          <a:p>
            <a:r>
              <a:rPr lang="ru-RU" dirty="0" smtClean="0"/>
              <a:t>Е500 и далее — регуляторы кислотности, разрыхлители;</a:t>
            </a:r>
          </a:p>
          <a:p>
            <a:r>
              <a:rPr lang="ru-RU" dirty="0" smtClean="0"/>
              <a:t>Е600 И далее — усилители вкуса и аромата;</a:t>
            </a:r>
          </a:p>
          <a:p>
            <a:r>
              <a:rPr lang="ru-RU" dirty="0" smtClean="0"/>
              <a:t>Е700 — Е800 — запасные индексы для другой возможной информации;</a:t>
            </a:r>
          </a:p>
          <a:p>
            <a:r>
              <a:rPr lang="ru-RU" dirty="0" smtClean="0"/>
              <a:t>Е900 и далее — глазирующие агенты, </a:t>
            </a:r>
            <a:r>
              <a:rPr lang="ru-RU" dirty="0" err="1" smtClean="0"/>
              <a:t>улучшители</a:t>
            </a:r>
            <a:r>
              <a:rPr lang="ru-RU" dirty="0" smtClean="0"/>
              <a:t> хлеба.</a:t>
            </a:r>
          </a:p>
          <a:p>
            <a:endParaRPr lang="ru-RU" dirty="0"/>
          </a:p>
        </p:txBody>
      </p:sp>
      <p:pic>
        <p:nvPicPr>
          <p:cNvPr id="11266" name="Picture 2" descr="Картинки по запросу пищевые добавки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6632"/>
            <a:ext cx="321623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Задание 1. Внимательно изучите предложенные ниже слова </a:t>
            </a:r>
            <a:endParaRPr lang="ru-RU" sz="28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Красители</a:t>
            </a:r>
          </a:p>
          <a:p>
            <a:r>
              <a:rPr lang="ru-RU" dirty="0" smtClean="0"/>
              <a:t>Продукты</a:t>
            </a:r>
          </a:p>
          <a:p>
            <a:r>
              <a:rPr lang="ru-RU" dirty="0" smtClean="0"/>
              <a:t>Консерванты</a:t>
            </a:r>
          </a:p>
          <a:p>
            <a:r>
              <a:rPr lang="ru-RU" dirty="0" smtClean="0"/>
              <a:t>Опасность</a:t>
            </a:r>
          </a:p>
          <a:p>
            <a:r>
              <a:rPr lang="ru-RU" dirty="0" smtClean="0"/>
              <a:t>Польза</a:t>
            </a:r>
          </a:p>
          <a:p>
            <a:r>
              <a:rPr lang="ru-RU" dirty="0" smtClean="0"/>
              <a:t>Натуральность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>
                <a:solidFill>
                  <a:srgbClr val="0070C0"/>
                </a:solidFill>
              </a:rPr>
              <a:t>Составьте одно предложение либо короткий рассказ из этих слов. Запишите.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u="sng" dirty="0" smtClean="0">
                <a:solidFill>
                  <a:schemeClr val="accent1"/>
                </a:solidFill>
              </a:rPr>
              <a:t>Задание 2.</a:t>
            </a:r>
            <a:r>
              <a:rPr lang="ru-RU" sz="2400" b="1" i="1" u="sng" dirty="0" smtClean="0"/>
              <a:t> </a:t>
            </a:r>
            <a:r>
              <a:rPr lang="ru-RU" sz="2400" dirty="0" smtClean="0">
                <a:solidFill>
                  <a:schemeClr val="accent1"/>
                </a:solidFill>
              </a:rPr>
              <a:t>Определите, пожалуйста, какие предложения содержат правильную информацию («+»), а какие неправильную («-»). Поставьте соответствующий значок и подготовьтесь к устной аргументации своего выбора.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Все пищевые добавки, разрешенные к употреблению, безопасны для человека.</a:t>
            </a:r>
          </a:p>
          <a:p>
            <a:r>
              <a:rPr lang="ru-RU" dirty="0" smtClean="0"/>
              <a:t>2. К пищевым добавкам относят </a:t>
            </a:r>
            <a:r>
              <a:rPr lang="ru-RU" dirty="0" err="1" smtClean="0"/>
              <a:t>ароматизаторы</a:t>
            </a:r>
            <a:r>
              <a:rPr lang="ru-RU" dirty="0" smtClean="0"/>
              <a:t>, красители, загустители, витамины.</a:t>
            </a:r>
          </a:p>
          <a:p>
            <a:r>
              <a:rPr lang="ru-RU" dirty="0" smtClean="0"/>
              <a:t>3. Цвет продуктов влияет на ощущения ее вкуса.</a:t>
            </a:r>
          </a:p>
          <a:p>
            <a:r>
              <a:rPr lang="ru-RU" dirty="0" smtClean="0"/>
              <a:t>4. Натуральные красители безвредны.</a:t>
            </a:r>
          </a:p>
          <a:p>
            <a:r>
              <a:rPr lang="ru-RU" dirty="0" smtClean="0"/>
              <a:t>5. В некоторых ягодах синтезируются природные консерванты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u="sng" dirty="0" smtClean="0">
                <a:solidFill>
                  <a:schemeClr val="accent1"/>
                </a:solidFill>
              </a:rPr>
              <a:t>Задание 4.</a:t>
            </a:r>
            <a:r>
              <a:rPr lang="ru-RU" sz="3100" dirty="0" smtClean="0"/>
              <a:t> </a:t>
            </a:r>
            <a:r>
              <a:rPr lang="ru-RU" sz="3100" dirty="0" smtClean="0">
                <a:solidFill>
                  <a:schemeClr val="accent1"/>
                </a:solidFill>
              </a:rPr>
              <a:t>Прочитайте, пожалуйста, текст «</a:t>
            </a:r>
            <a:r>
              <a:rPr lang="ru-RU" sz="3100" b="1" dirty="0" smtClean="0"/>
              <a:t>О пищевых добавках – польза или вред</a:t>
            </a:r>
            <a:r>
              <a:rPr lang="ru-RU" sz="3100" dirty="0" smtClean="0">
                <a:solidFill>
                  <a:schemeClr val="accent1"/>
                </a:solidFill>
              </a:rPr>
              <a:t>» и по ходу чтения делайте пометки.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78896" cy="4389120"/>
          </a:xfrm>
        </p:spPr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ru-RU" altLang="ru-RU" sz="2800" b="1" kern="0" dirty="0" smtClean="0">
                <a:solidFill>
                  <a:srgbClr val="0D5F30"/>
                </a:solidFill>
                <a:latin typeface="Calibri" pitchFamily="34" charset="0"/>
              </a:rPr>
              <a:t>«</a:t>
            </a:r>
            <a:r>
              <a:rPr lang="ru-RU" altLang="ru-RU" sz="2800" b="1" kern="0" dirty="0" err="1" smtClean="0">
                <a:solidFill>
                  <a:srgbClr val="0D5F30"/>
                </a:solidFill>
                <a:latin typeface="Calibri" pitchFamily="34" charset="0"/>
              </a:rPr>
              <a:t>v</a:t>
            </a:r>
            <a:r>
              <a:rPr lang="ru-RU" altLang="ru-RU" sz="2800" b="1" kern="0" dirty="0" smtClean="0">
                <a:solidFill>
                  <a:srgbClr val="0D5F30"/>
                </a:solidFill>
                <a:latin typeface="Calibri" pitchFamily="34" charset="0"/>
              </a:rPr>
              <a:t>» - уже знал (а);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ru-RU" altLang="ru-RU" sz="2800" b="1" kern="0" dirty="0" smtClean="0">
                <a:solidFill>
                  <a:srgbClr val="0D5F30"/>
                </a:solidFill>
                <a:latin typeface="Calibri" pitchFamily="34" charset="0"/>
              </a:rPr>
              <a:t>«+» - новая информация;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ru-RU" altLang="ru-RU" sz="2800" b="1" kern="0" dirty="0" smtClean="0">
                <a:solidFill>
                  <a:srgbClr val="0D5F30"/>
                </a:solidFill>
                <a:latin typeface="Calibri" pitchFamily="34" charset="0"/>
              </a:rPr>
              <a:t>«!» – интересная информация;</a:t>
            </a:r>
          </a:p>
          <a:p>
            <a:pPr marL="0" lvl="0" indent="0" eaLnBrk="0" fontAlgn="base" hangingPunct="0">
              <a:spcAft>
                <a:spcPct val="0"/>
              </a:spcAft>
              <a:buClrTx/>
              <a:buNone/>
            </a:pPr>
            <a:r>
              <a:rPr lang="ru-RU" altLang="ru-RU" sz="2800" b="1" kern="0" dirty="0" smtClean="0">
                <a:solidFill>
                  <a:srgbClr val="0D5F30"/>
                </a:solidFill>
                <a:latin typeface="Calibri" pitchFamily="34" charset="0"/>
              </a:rPr>
              <a:t>«?» – недостаточная, непонятная информация, есть вопросы.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4130582" cy="29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КОНСЕРВАНТЫ В ПИЩЕВОЙ ПРОМЫШЛЕННОСТИ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История применения </a:t>
            </a:r>
            <a:r>
              <a:rPr lang="ru-RU" dirty="0"/>
              <a:t>пищевых добавок (уксусная и молочная кислоты, поваренная соль, </a:t>
            </a:r>
            <a:r>
              <a:rPr lang="ru-RU" dirty="0" smtClean="0"/>
              <a:t>некоторые специи </a:t>
            </a:r>
            <a:r>
              <a:rPr lang="ru-RU" dirty="0"/>
              <a:t>и др.) насчитывает несколько тысячелетий. Однако только в 19–20 веках им </a:t>
            </a:r>
            <a:r>
              <a:rPr lang="ru-RU" dirty="0" smtClean="0"/>
              <a:t>стали уделять </a:t>
            </a:r>
            <a:r>
              <a:rPr lang="ru-RU" dirty="0"/>
              <a:t>особое внимание</a:t>
            </a:r>
            <a:r>
              <a:rPr lang="ru-RU" dirty="0" smtClean="0"/>
              <a:t>.</a:t>
            </a:r>
          </a:p>
          <a:p>
            <a:r>
              <a:rPr lang="ru-RU" dirty="0"/>
              <a:t>Вызвано это особенностями торговли с перевозкой скоропортящихся и </a:t>
            </a:r>
            <a:r>
              <a:rPr lang="ru-RU" dirty="0" smtClean="0"/>
              <a:t>быстро черствеющих </a:t>
            </a:r>
            <a:r>
              <a:rPr lang="ru-RU" dirty="0"/>
              <a:t>товаров на большие расстояния, что требует увеличения срока хранения.</a:t>
            </a:r>
          </a:p>
          <a:p>
            <a:r>
              <a:rPr lang="ru-RU" dirty="0"/>
              <a:t>Спрос современного потребителя на пищевую продукцию с привлекательным цветом </a:t>
            </a:r>
            <a:r>
              <a:rPr lang="ru-RU" dirty="0" smtClean="0"/>
              <a:t>и запахом </a:t>
            </a:r>
            <a:r>
              <a:rPr lang="ru-RU" dirty="0"/>
              <a:t>обеспечивают </a:t>
            </a:r>
            <a:r>
              <a:rPr lang="ru-RU" dirty="0" err="1"/>
              <a:t>ароматизаторы</a:t>
            </a:r>
            <a:r>
              <a:rPr lang="ru-RU" dirty="0"/>
              <a:t>, красители, консерванты и т.п.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627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Пищевые добавки</vt:lpstr>
      <vt:lpstr>Пищевые добавки</vt:lpstr>
      <vt:lpstr>Слайд 3</vt:lpstr>
      <vt:lpstr>Классификация пищевых добавок </vt:lpstr>
      <vt:lpstr>основные группы:</vt:lpstr>
      <vt:lpstr>Задание 1. Внимательно изучите предложенные ниже слова </vt:lpstr>
      <vt:lpstr>Задание 2. Определите, пожалуйста, какие предложения содержат правильную информацию («+»), а какие неправильную («-»). Поставьте соответствующий значок и подготовьтесь к устной аргументации своего выбора.</vt:lpstr>
      <vt:lpstr>Задание 4. Прочитайте, пожалуйста, текст «О пищевых добавках – польза или вред» и по ходу чтения делайте пометки. </vt:lpstr>
      <vt:lpstr>КОНСЕРВАНТЫ В ПИЩЕВОЙ ПРОМЫШЛЕННОСТИ</vt:lpstr>
      <vt:lpstr>Слайд 10</vt:lpstr>
      <vt:lpstr>Слайд 11</vt:lpstr>
      <vt:lpstr>Слайд 12</vt:lpstr>
      <vt:lpstr>БЕЗОПАСНОСТЬ И ЭФФЕКТИВНОСТЬ ПИЩЕВЫХ КОНСЕРВАНТОВ</vt:lpstr>
      <vt:lpstr>  ОРГАНОМЕТРИЯ МОЗЖЕЧКА БЕЛЫХ КРЫС ПОСЛЕ ИНТОКСИКАЦИИ ПИЩЕВЫМ КОНСЕРВАНТОМ БЕНЗОАТОМ НАТРИЯ </vt:lpstr>
      <vt:lpstr>ОПАСНО!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Пищевые добавки</dc:title>
  <dc:creator>Антон</dc:creator>
  <cp:lastModifiedBy>Антон</cp:lastModifiedBy>
  <cp:revision>10</cp:revision>
  <dcterms:created xsi:type="dcterms:W3CDTF">2019-12-16T19:12:45Z</dcterms:created>
  <dcterms:modified xsi:type="dcterms:W3CDTF">2019-12-16T20:31:53Z</dcterms:modified>
</cp:coreProperties>
</file>