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5" r:id="rId7"/>
    <p:sldId id="262" r:id="rId8"/>
    <p:sldId id="261" r:id="rId9"/>
    <p:sldId id="260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97A8"/>
    <a:srgbClr val="4C9AA2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58DD1-F3C2-418D-893E-C33D0A58083C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CB519-CD7A-48A3-A4A1-80103A303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3649-7D78-45EE-8889-28805EA53EDF}" type="datetime1">
              <a:rPr lang="ru-RU" smtClean="0"/>
              <a:pPr/>
              <a:t>25.09.2015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D15B-8C0B-4456-B8B2-76DAA85D0B5B}" type="datetime1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C4CF-A44D-45D1-9854-18717F85C6F2}" type="datetime1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20C8-E62A-479A-AB71-229A3949D082}" type="datetime1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6AD1-3E53-4EC3-9F82-690C49A753E3}" type="datetime1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90E6-6E18-46E3-B26A-0E0009E4CFB5}" type="datetime1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60FF-1B7A-4109-810F-CA16433A479A}" type="datetime1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72DF-90C3-4CC5-BF67-F6C1F30848ED}" type="datetime1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6BC8-0A54-4782-AE14-B7BEDD5F68BF}" type="datetime1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64D7-8B79-4160-915C-99FD1744A91E}" type="datetime1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C13848C-E80E-4269-95C1-724D4CD42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D768178-CB3E-4D93-982C-EC1CEAAA9422}" type="datetime1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213077-D5C5-48E6-9798-435A0D05E21A}" type="datetime1">
              <a:rPr lang="ru-RU" smtClean="0"/>
              <a:pPr/>
              <a:t>25.09.2015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C13848C-E80E-4269-95C1-724D4CD42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772400" cy="2786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Полномочия органов местного самоуправления</a:t>
            </a:r>
            <a:br>
              <a:rPr lang="ru-RU" dirty="0" smtClean="0"/>
            </a:br>
            <a:r>
              <a:rPr lang="ru-RU" dirty="0" smtClean="0"/>
              <a:t>в сфере земельных отношений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785926"/>
            <a:ext cx="79296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6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4297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928670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C9AA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Охрана земель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1538" y="2285992"/>
            <a:ext cx="70723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4297A8"/>
                </a:solidFill>
              </a:rPr>
              <a:t>В соответствии со статьёй 13 Земельного кодекса Российской Федерации местные программы охраны земель включают в себя перечень обязательных мероприятий по охране земель с учетом особенностей хозяйственной деятельности, природных и других условий. Финансирование муниципальных программ по охране земель, находящихся в муниципальной собственности, обеспечивается за счёт средств местного бюджета. Органам местного самоуправления необходимо производить систематическую оценку выполняемых мероприятий, а также учитывать соответствующие корректировки при разработке и принятии последующих природоохранных мероприятий.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428604"/>
            <a:ext cx="5929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Муниципальный земельный контроль</a:t>
            </a:r>
            <a:endParaRPr lang="ru-RU" sz="2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4297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857364"/>
            <a:ext cx="87154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4297A8"/>
                </a:solidFill>
              </a:rPr>
              <a:t>Проверка </a:t>
            </a:r>
            <a:r>
              <a:rPr lang="ru-RU" sz="1400" b="1" i="1" dirty="0">
                <a:solidFill>
                  <a:srgbClr val="4297A8"/>
                </a:solidFill>
              </a:rPr>
              <a:t>правил, за нарушение которых установлена ответственность в федеральном законодательстве:</a:t>
            </a:r>
          </a:p>
          <a:p>
            <a:endParaRPr lang="ru-RU" sz="1400" dirty="0" smtClean="0">
              <a:solidFill>
                <a:srgbClr val="4297A8"/>
              </a:solidFill>
            </a:endParaRPr>
          </a:p>
          <a:p>
            <a:r>
              <a:rPr lang="ru-RU" sz="1400" dirty="0" smtClean="0">
                <a:solidFill>
                  <a:srgbClr val="4297A8"/>
                </a:solidFill>
              </a:rPr>
              <a:t>- </a:t>
            </a:r>
            <a:r>
              <a:rPr lang="ru-RU" sz="1400" dirty="0">
                <a:solidFill>
                  <a:srgbClr val="4297A8"/>
                </a:solidFill>
              </a:rPr>
              <a:t>наличие правоустанавливающих документов на землю и, в случае необходимости, документов, разрешающих осуществление хозяйственной деятельности </a:t>
            </a:r>
            <a:r>
              <a:rPr lang="ru-RU" sz="1400" dirty="0" smtClean="0">
                <a:solidFill>
                  <a:srgbClr val="4297A8"/>
                </a:solidFill>
              </a:rPr>
              <a:t>(ст</a:t>
            </a:r>
            <a:r>
              <a:rPr lang="ru-RU" sz="1400" dirty="0">
                <a:solidFill>
                  <a:srgbClr val="4297A8"/>
                </a:solidFill>
              </a:rPr>
              <a:t>. 7.1 </a:t>
            </a:r>
            <a:r>
              <a:rPr lang="ru-RU" sz="1400" dirty="0" err="1" smtClean="0">
                <a:solidFill>
                  <a:srgbClr val="4297A8"/>
                </a:solidFill>
              </a:rPr>
              <a:t>КРФобАП</a:t>
            </a:r>
            <a:r>
              <a:rPr lang="ru-RU" sz="1400" dirty="0" smtClean="0">
                <a:solidFill>
                  <a:srgbClr val="4297A8"/>
                </a:solidFill>
              </a:rPr>
              <a:t>); </a:t>
            </a:r>
            <a:endParaRPr lang="ru-RU" sz="1400" dirty="0">
              <a:solidFill>
                <a:srgbClr val="4297A8"/>
              </a:solidFill>
            </a:endParaRPr>
          </a:p>
          <a:p>
            <a:r>
              <a:rPr lang="ru-RU" sz="1400" dirty="0">
                <a:solidFill>
                  <a:srgbClr val="4297A8"/>
                </a:solidFill>
              </a:rPr>
              <a:t>- наличие межевых знаков границ земельных участков </a:t>
            </a:r>
            <a:r>
              <a:rPr lang="ru-RU" sz="1400" dirty="0" smtClean="0">
                <a:solidFill>
                  <a:srgbClr val="4297A8"/>
                </a:solidFill>
              </a:rPr>
              <a:t>(1 </a:t>
            </a:r>
            <a:r>
              <a:rPr lang="ru-RU" sz="1400" dirty="0">
                <a:solidFill>
                  <a:srgbClr val="4297A8"/>
                </a:solidFill>
              </a:rPr>
              <a:t>ст. </a:t>
            </a:r>
            <a:r>
              <a:rPr lang="ru-RU" sz="1400" dirty="0" smtClean="0">
                <a:solidFill>
                  <a:srgbClr val="4297A8"/>
                </a:solidFill>
              </a:rPr>
              <a:t>7.2 </a:t>
            </a:r>
            <a:r>
              <a:rPr lang="ru-RU" sz="1400" dirty="0" err="1" smtClean="0">
                <a:solidFill>
                  <a:srgbClr val="4297A8"/>
                </a:solidFill>
              </a:rPr>
              <a:t>КРФобАП</a:t>
            </a:r>
            <a:r>
              <a:rPr lang="ru-RU" sz="1400" dirty="0" smtClean="0">
                <a:solidFill>
                  <a:srgbClr val="4297A8"/>
                </a:solidFill>
              </a:rPr>
              <a:t>);</a:t>
            </a:r>
            <a:endParaRPr lang="ru-RU" sz="1400" dirty="0">
              <a:solidFill>
                <a:srgbClr val="4297A8"/>
              </a:solidFill>
            </a:endParaRPr>
          </a:p>
          <a:p>
            <a:r>
              <a:rPr lang="ru-RU" sz="1400" dirty="0">
                <a:solidFill>
                  <a:srgbClr val="4297A8"/>
                </a:solidFill>
              </a:rPr>
              <a:t>- отсутствие самовольной переуступки права пользования землей, а равно самовольного обмена земельного участка </a:t>
            </a:r>
            <a:r>
              <a:rPr lang="ru-RU" sz="1400" dirty="0" smtClean="0">
                <a:solidFill>
                  <a:srgbClr val="4297A8"/>
                </a:solidFill>
              </a:rPr>
              <a:t>(ст</a:t>
            </a:r>
            <a:r>
              <a:rPr lang="ru-RU" sz="1400" dirty="0">
                <a:solidFill>
                  <a:srgbClr val="4297A8"/>
                </a:solidFill>
              </a:rPr>
              <a:t>. 7.10 </a:t>
            </a:r>
            <a:r>
              <a:rPr lang="ru-RU" sz="1400" dirty="0" err="1" smtClean="0">
                <a:solidFill>
                  <a:srgbClr val="4297A8"/>
                </a:solidFill>
              </a:rPr>
              <a:t>КРФобАП</a:t>
            </a:r>
            <a:r>
              <a:rPr lang="ru-RU" sz="1400" dirty="0" smtClean="0">
                <a:solidFill>
                  <a:srgbClr val="4297A8"/>
                </a:solidFill>
              </a:rPr>
              <a:t>);</a:t>
            </a:r>
            <a:endParaRPr lang="ru-RU" sz="1400" dirty="0">
              <a:solidFill>
                <a:srgbClr val="4297A8"/>
              </a:solidFill>
            </a:endParaRPr>
          </a:p>
          <a:p>
            <a:r>
              <a:rPr lang="ru-RU" sz="1400" dirty="0">
                <a:solidFill>
                  <a:srgbClr val="4297A8"/>
                </a:solidFill>
              </a:rPr>
              <a:t>- своевременное, полное, достоверное информирование о состоянии земель </a:t>
            </a:r>
            <a:r>
              <a:rPr lang="ru-RU" sz="1400" dirty="0" smtClean="0">
                <a:solidFill>
                  <a:srgbClr val="4297A8"/>
                </a:solidFill>
              </a:rPr>
              <a:t>(ст</a:t>
            </a:r>
            <a:r>
              <a:rPr lang="ru-RU" sz="1400" dirty="0">
                <a:solidFill>
                  <a:srgbClr val="4297A8"/>
                </a:solidFill>
              </a:rPr>
              <a:t>. 8.5 </a:t>
            </a:r>
            <a:r>
              <a:rPr lang="ru-RU" sz="1400" dirty="0" err="1" smtClean="0">
                <a:solidFill>
                  <a:srgbClr val="4297A8"/>
                </a:solidFill>
              </a:rPr>
              <a:t>КРФобАП</a:t>
            </a:r>
            <a:r>
              <a:rPr lang="ru-RU" sz="1400" dirty="0" smtClean="0">
                <a:solidFill>
                  <a:srgbClr val="4297A8"/>
                </a:solidFill>
              </a:rPr>
              <a:t>); </a:t>
            </a:r>
            <a:endParaRPr lang="ru-RU" sz="1400" dirty="0">
              <a:solidFill>
                <a:srgbClr val="4297A8"/>
              </a:solidFill>
            </a:endParaRPr>
          </a:p>
          <a:p>
            <a:r>
              <a:rPr lang="ru-RU" sz="1400" dirty="0">
                <a:solidFill>
                  <a:srgbClr val="4297A8"/>
                </a:solidFill>
              </a:rPr>
              <a:t>- отсутствие порчи земель (статья 8.6 </a:t>
            </a:r>
            <a:r>
              <a:rPr lang="ru-RU" sz="1400" dirty="0" err="1" smtClean="0">
                <a:solidFill>
                  <a:srgbClr val="4297A8"/>
                </a:solidFill>
              </a:rPr>
              <a:t>КРФобАП</a:t>
            </a:r>
            <a:r>
              <a:rPr lang="ru-RU" sz="1400" dirty="0" smtClean="0">
                <a:solidFill>
                  <a:srgbClr val="4297A8"/>
                </a:solidFill>
              </a:rPr>
              <a:t>, </a:t>
            </a:r>
            <a:r>
              <a:rPr lang="ru-RU" sz="1400" dirty="0">
                <a:solidFill>
                  <a:srgbClr val="4297A8"/>
                </a:solidFill>
              </a:rPr>
              <a:t>ст. 254 УК </a:t>
            </a:r>
            <a:r>
              <a:rPr lang="ru-RU" sz="1400" dirty="0" smtClean="0">
                <a:solidFill>
                  <a:srgbClr val="4297A8"/>
                </a:solidFill>
              </a:rPr>
              <a:t>РФ)</a:t>
            </a:r>
            <a:endParaRPr lang="ru-RU" sz="1400" dirty="0">
              <a:solidFill>
                <a:srgbClr val="4297A8"/>
              </a:solidFill>
            </a:endParaRPr>
          </a:p>
          <a:p>
            <a:r>
              <a:rPr lang="ru-RU" sz="1400" dirty="0">
                <a:solidFill>
                  <a:srgbClr val="4297A8"/>
                </a:solidFill>
              </a:rPr>
              <a:t>- выполнение обязанностей по приведению земель в состояние, пригодное для использования по целевому назначению или по их рекультивации после завершения разработки месторождений полезных ископаемых, включая общераспространенные полезные ископаемые, строительных, мелиоративных, лесозаготовительных, изыскательских и иных работ, в том числе осуществляемых для внутрихозяйственных или собственных надобностей (</a:t>
            </a:r>
            <a:r>
              <a:rPr lang="ru-RU" sz="1400" dirty="0" smtClean="0">
                <a:solidFill>
                  <a:srgbClr val="4297A8"/>
                </a:solidFill>
              </a:rPr>
              <a:t>ст. </a:t>
            </a:r>
            <a:r>
              <a:rPr lang="ru-RU" sz="1400" dirty="0">
                <a:solidFill>
                  <a:srgbClr val="4297A8"/>
                </a:solidFill>
              </a:rPr>
              <a:t>8.7 </a:t>
            </a:r>
            <a:r>
              <a:rPr lang="ru-RU" sz="1400" dirty="0" err="1" smtClean="0">
                <a:solidFill>
                  <a:srgbClr val="4297A8"/>
                </a:solidFill>
              </a:rPr>
              <a:t>КРФобАП</a:t>
            </a:r>
            <a:r>
              <a:rPr lang="ru-RU" sz="1400" dirty="0" smtClean="0">
                <a:solidFill>
                  <a:srgbClr val="4297A8"/>
                </a:solidFill>
              </a:rPr>
              <a:t>);</a:t>
            </a:r>
            <a:endParaRPr lang="ru-RU" sz="1400" dirty="0">
              <a:solidFill>
                <a:srgbClr val="4297A8"/>
              </a:solidFill>
            </a:endParaRPr>
          </a:p>
          <a:p>
            <a:r>
              <a:rPr lang="ru-RU" sz="1400" dirty="0">
                <a:solidFill>
                  <a:srgbClr val="4297A8"/>
                </a:solidFill>
              </a:rPr>
              <a:t>- использование земель по целевому назначению, использование земельного участка, предназначенного для сельскохозяйственного производства либо жилищного или иного строительства, выполнение обязательных мероприятий по улучшению земель и охране почв (</a:t>
            </a:r>
            <a:r>
              <a:rPr lang="ru-RU" sz="1400" dirty="0" smtClean="0">
                <a:solidFill>
                  <a:srgbClr val="4297A8"/>
                </a:solidFill>
              </a:rPr>
              <a:t>ст. </a:t>
            </a:r>
            <a:r>
              <a:rPr lang="ru-RU" sz="1400" dirty="0">
                <a:solidFill>
                  <a:srgbClr val="4297A8"/>
                </a:solidFill>
              </a:rPr>
              <a:t>8.8 </a:t>
            </a:r>
            <a:r>
              <a:rPr lang="ru-RU" sz="1400" dirty="0" err="1" smtClean="0">
                <a:solidFill>
                  <a:srgbClr val="4297A8"/>
                </a:solidFill>
              </a:rPr>
              <a:t>КРФобАП</a:t>
            </a:r>
            <a:r>
              <a:rPr lang="ru-RU" sz="1400" dirty="0" smtClean="0">
                <a:solidFill>
                  <a:srgbClr val="4297A8"/>
                </a:solidFill>
              </a:rPr>
              <a:t>);</a:t>
            </a:r>
            <a:endParaRPr lang="ru-RU" sz="1400" dirty="0">
              <a:solidFill>
                <a:srgbClr val="4297A8"/>
              </a:solidFill>
            </a:endParaRPr>
          </a:p>
          <a:p>
            <a:r>
              <a:rPr lang="ru-RU" sz="1400" dirty="0">
                <a:solidFill>
                  <a:srgbClr val="4297A8"/>
                </a:solidFill>
              </a:rPr>
              <a:t>- возмещение вреда, причиненного земельными правонарушениями (</a:t>
            </a:r>
            <a:r>
              <a:rPr lang="ru-RU" sz="1400" dirty="0" smtClean="0">
                <a:solidFill>
                  <a:srgbClr val="4297A8"/>
                </a:solidFill>
              </a:rPr>
              <a:t>ст. </a:t>
            </a:r>
            <a:r>
              <a:rPr lang="ru-RU" sz="1400" dirty="0">
                <a:solidFill>
                  <a:srgbClr val="4297A8"/>
                </a:solidFill>
              </a:rPr>
              <a:t>76 </a:t>
            </a:r>
            <a:r>
              <a:rPr lang="ru-RU" sz="1400" dirty="0" smtClean="0">
                <a:solidFill>
                  <a:srgbClr val="4297A8"/>
                </a:solidFill>
              </a:rPr>
              <a:t>ЗК </a:t>
            </a:r>
            <a:r>
              <a:rPr lang="ru-RU" sz="1400" dirty="0">
                <a:solidFill>
                  <a:srgbClr val="4297A8"/>
                </a:solidFill>
              </a:rPr>
              <a:t>РФ).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1439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положении </a:t>
            </a:r>
            <a:r>
              <a:rPr lang="ru-RU" sz="2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 порядке осуществления муниципального земельного </a:t>
            </a:r>
            <a:r>
              <a:rPr lang="ru-RU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контроля должны регулироваться следующие вопросы</a:t>
            </a:r>
            <a:r>
              <a:rPr lang="en-US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ru-RU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2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4297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000240"/>
            <a:ext cx="821537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4297A8"/>
                </a:solidFill>
              </a:rPr>
              <a:t>1) </a:t>
            </a:r>
            <a:r>
              <a:rPr lang="ru-RU" sz="2000" i="1" dirty="0">
                <a:solidFill>
                  <a:srgbClr val="4297A8"/>
                </a:solidFill>
              </a:rPr>
              <a:t>Основные </a:t>
            </a:r>
            <a:r>
              <a:rPr lang="ru-RU" sz="2000" i="1" dirty="0" smtClean="0">
                <a:solidFill>
                  <a:srgbClr val="4297A8"/>
                </a:solidFill>
              </a:rPr>
              <a:t>понятия</a:t>
            </a:r>
            <a:endParaRPr lang="ru-RU" sz="2000" dirty="0">
              <a:solidFill>
                <a:srgbClr val="4297A8"/>
              </a:solidFill>
            </a:endParaRPr>
          </a:p>
          <a:p>
            <a:r>
              <a:rPr lang="ru-RU" sz="2000" dirty="0">
                <a:solidFill>
                  <a:srgbClr val="4297A8"/>
                </a:solidFill>
              </a:rPr>
              <a:t>2) </a:t>
            </a:r>
            <a:r>
              <a:rPr lang="ru-RU" sz="2000" i="1" dirty="0">
                <a:solidFill>
                  <a:srgbClr val="4297A8"/>
                </a:solidFill>
              </a:rPr>
              <a:t>Перечень органов</a:t>
            </a:r>
            <a:r>
              <a:rPr lang="ru-RU" sz="2000" b="1" i="1" dirty="0">
                <a:solidFill>
                  <a:srgbClr val="4297A8"/>
                </a:solidFill>
              </a:rPr>
              <a:t> </a:t>
            </a:r>
            <a:r>
              <a:rPr lang="ru-RU" sz="2000" i="1" dirty="0">
                <a:solidFill>
                  <a:srgbClr val="4297A8"/>
                </a:solidFill>
              </a:rPr>
              <a:t>муниципального </a:t>
            </a:r>
            <a:r>
              <a:rPr lang="ru-RU" sz="2000" i="1" dirty="0" smtClean="0">
                <a:solidFill>
                  <a:srgbClr val="4297A8"/>
                </a:solidFill>
              </a:rPr>
              <a:t>земельного</a:t>
            </a:r>
            <a:endParaRPr lang="ru-RU" sz="2000" dirty="0" smtClean="0">
              <a:solidFill>
                <a:srgbClr val="4297A8"/>
              </a:solidFill>
            </a:endParaRPr>
          </a:p>
          <a:p>
            <a:r>
              <a:rPr lang="ru-RU" sz="2000" dirty="0">
                <a:solidFill>
                  <a:srgbClr val="4297A8"/>
                </a:solidFill>
              </a:rPr>
              <a:t>3) </a:t>
            </a:r>
            <a:r>
              <a:rPr lang="ru-RU" sz="2000" i="1" dirty="0">
                <a:solidFill>
                  <a:srgbClr val="4297A8"/>
                </a:solidFill>
              </a:rPr>
              <a:t>Задачи (функции)</a:t>
            </a:r>
            <a:r>
              <a:rPr lang="ru-RU" sz="2000" dirty="0">
                <a:solidFill>
                  <a:srgbClr val="4297A8"/>
                </a:solidFill>
              </a:rPr>
              <a:t> </a:t>
            </a:r>
            <a:r>
              <a:rPr lang="ru-RU" sz="2000" i="1" dirty="0">
                <a:solidFill>
                  <a:srgbClr val="4297A8"/>
                </a:solidFill>
              </a:rPr>
              <a:t>муниципального земельного контроля</a:t>
            </a:r>
            <a:r>
              <a:rPr lang="ru-RU" sz="2000" dirty="0" smtClean="0">
                <a:solidFill>
                  <a:srgbClr val="4297A8"/>
                </a:solidFill>
              </a:rPr>
              <a:t>.</a:t>
            </a:r>
          </a:p>
          <a:p>
            <a:r>
              <a:rPr lang="ru-RU" sz="2000" dirty="0">
                <a:solidFill>
                  <a:srgbClr val="4297A8"/>
                </a:solidFill>
              </a:rPr>
              <a:t>4) </a:t>
            </a:r>
            <a:r>
              <a:rPr lang="ru-RU" sz="2000" i="1" dirty="0">
                <a:solidFill>
                  <a:srgbClr val="4297A8"/>
                </a:solidFill>
              </a:rPr>
              <a:t>Принципы осуществления</a:t>
            </a:r>
            <a:r>
              <a:rPr lang="ru-RU" sz="2000" b="1" dirty="0">
                <a:solidFill>
                  <a:srgbClr val="4297A8"/>
                </a:solidFill>
              </a:rPr>
              <a:t> </a:t>
            </a:r>
            <a:r>
              <a:rPr lang="ru-RU" sz="2000" i="1" dirty="0">
                <a:solidFill>
                  <a:srgbClr val="4297A8"/>
                </a:solidFill>
              </a:rPr>
              <a:t>муниципального земельного </a:t>
            </a:r>
            <a:r>
              <a:rPr lang="ru-RU" sz="2000" i="1" dirty="0" smtClean="0">
                <a:solidFill>
                  <a:srgbClr val="4297A8"/>
                </a:solidFill>
              </a:rPr>
              <a:t>контроля</a:t>
            </a:r>
          </a:p>
          <a:p>
            <a:r>
              <a:rPr lang="ru-RU" sz="2000" dirty="0">
                <a:solidFill>
                  <a:srgbClr val="4297A8"/>
                </a:solidFill>
              </a:rPr>
              <a:t>5) </a:t>
            </a:r>
            <a:r>
              <a:rPr lang="ru-RU" sz="2000" i="1" dirty="0">
                <a:solidFill>
                  <a:srgbClr val="4297A8"/>
                </a:solidFill>
              </a:rPr>
              <a:t>Содержание</a:t>
            </a:r>
            <a:r>
              <a:rPr lang="ru-RU" sz="2000" dirty="0">
                <a:solidFill>
                  <a:srgbClr val="4297A8"/>
                </a:solidFill>
              </a:rPr>
              <a:t> </a:t>
            </a:r>
            <a:r>
              <a:rPr lang="ru-RU" sz="2000" i="1" dirty="0">
                <a:solidFill>
                  <a:srgbClr val="4297A8"/>
                </a:solidFill>
              </a:rPr>
              <a:t>муниципального земельного контроля и полномочия муниципальных </a:t>
            </a:r>
            <a:r>
              <a:rPr lang="ru-RU" sz="2000" i="1" dirty="0" smtClean="0">
                <a:solidFill>
                  <a:srgbClr val="4297A8"/>
                </a:solidFill>
              </a:rPr>
              <a:t>инспекторов</a:t>
            </a:r>
          </a:p>
          <a:p>
            <a:r>
              <a:rPr lang="ru-RU" sz="2000" dirty="0">
                <a:solidFill>
                  <a:srgbClr val="4297A8"/>
                </a:solidFill>
              </a:rPr>
              <a:t>6) </a:t>
            </a:r>
            <a:r>
              <a:rPr lang="ru-RU" sz="2000" i="1" dirty="0">
                <a:solidFill>
                  <a:srgbClr val="4297A8"/>
                </a:solidFill>
              </a:rPr>
              <a:t>Объекты муниципального земельного контроля</a:t>
            </a:r>
            <a:r>
              <a:rPr lang="ru-RU" sz="2000" i="1" dirty="0" smtClean="0">
                <a:solidFill>
                  <a:srgbClr val="4297A8"/>
                </a:solidFill>
              </a:rPr>
              <a:t>.</a:t>
            </a:r>
          </a:p>
          <a:p>
            <a:r>
              <a:rPr lang="ru-RU" sz="2000" dirty="0">
                <a:solidFill>
                  <a:srgbClr val="4297A8"/>
                </a:solidFill>
              </a:rPr>
              <a:t>7) </a:t>
            </a:r>
            <a:r>
              <a:rPr lang="ru-RU" sz="2000" i="1" dirty="0">
                <a:solidFill>
                  <a:srgbClr val="4297A8"/>
                </a:solidFill>
              </a:rPr>
              <a:t>Порядок проведения мероприятий по</a:t>
            </a:r>
            <a:r>
              <a:rPr lang="ru-RU" sz="2000" dirty="0">
                <a:solidFill>
                  <a:srgbClr val="4297A8"/>
                </a:solidFill>
              </a:rPr>
              <a:t> </a:t>
            </a:r>
            <a:r>
              <a:rPr lang="ru-RU" sz="2000" i="1" dirty="0">
                <a:solidFill>
                  <a:srgbClr val="4297A8"/>
                </a:solidFill>
              </a:rPr>
              <a:t>муниципальному земельному </a:t>
            </a:r>
            <a:r>
              <a:rPr lang="ru-RU" sz="2000" i="1" dirty="0" smtClean="0">
                <a:solidFill>
                  <a:srgbClr val="4297A8"/>
                </a:solidFill>
              </a:rPr>
              <a:t>контролю.</a:t>
            </a:r>
          </a:p>
          <a:p>
            <a:r>
              <a:rPr lang="ru-RU" sz="2000" dirty="0">
                <a:solidFill>
                  <a:srgbClr val="4297A8"/>
                </a:solidFill>
              </a:rPr>
              <a:t>8) </a:t>
            </a:r>
            <a:r>
              <a:rPr lang="ru-RU" sz="2000" i="1" dirty="0">
                <a:solidFill>
                  <a:srgbClr val="4297A8"/>
                </a:solidFill>
              </a:rPr>
              <a:t>Порядок оформления результатов</a:t>
            </a:r>
            <a:r>
              <a:rPr lang="ru-RU" sz="2000" b="1" dirty="0">
                <a:solidFill>
                  <a:srgbClr val="4297A8"/>
                </a:solidFill>
              </a:rPr>
              <a:t> </a:t>
            </a:r>
            <a:r>
              <a:rPr lang="ru-RU" sz="2000" i="1" dirty="0">
                <a:solidFill>
                  <a:srgbClr val="4297A8"/>
                </a:solidFill>
              </a:rPr>
              <a:t>муниципального земельного </a:t>
            </a:r>
            <a:r>
              <a:rPr lang="ru-RU" sz="2000" i="1" dirty="0" smtClean="0">
                <a:solidFill>
                  <a:srgbClr val="4297A8"/>
                </a:solidFill>
              </a:rPr>
              <a:t>контроля.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714356"/>
            <a:ext cx="800105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Рекомендуется прикладывать </a:t>
            </a:r>
            <a:r>
              <a:rPr lang="ru-RU" sz="2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положениям о порядке осуществления муниципального земельного контроля примерные формы следующих </a:t>
            </a:r>
            <a:r>
              <a:rPr lang="ru-RU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документов</a:t>
            </a:r>
            <a:r>
              <a:rPr lang="en-US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ru-RU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4297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4297A8"/>
                </a:solidFill>
              </a:rPr>
              <a:t>- </a:t>
            </a:r>
            <a:r>
              <a:rPr lang="ru-RU" dirty="0">
                <a:solidFill>
                  <a:srgbClr val="4297A8"/>
                </a:solidFill>
              </a:rPr>
              <a:t>распоряжение о проведении проверки соблюдения земельного законодательства;</a:t>
            </a:r>
          </a:p>
          <a:p>
            <a:r>
              <a:rPr lang="ru-RU" dirty="0">
                <a:solidFill>
                  <a:srgbClr val="4297A8"/>
                </a:solidFill>
              </a:rPr>
              <a:t>- акт проверки соблюдения земельного законодательства;</a:t>
            </a:r>
          </a:p>
          <a:p>
            <a:r>
              <a:rPr lang="ru-RU" dirty="0">
                <a:solidFill>
                  <a:srgbClr val="4297A8"/>
                </a:solidFill>
              </a:rPr>
              <a:t>- </a:t>
            </a:r>
            <a:r>
              <a:rPr lang="ru-RU" dirty="0" err="1">
                <a:solidFill>
                  <a:srgbClr val="4297A8"/>
                </a:solidFill>
              </a:rPr>
              <a:t>фототаблица</a:t>
            </a:r>
            <a:r>
              <a:rPr lang="ru-RU" dirty="0">
                <a:solidFill>
                  <a:srgbClr val="4297A8"/>
                </a:solidFill>
              </a:rPr>
              <a:t> (приложение к акту проверки соблюдения земельного законодательства);</a:t>
            </a:r>
          </a:p>
          <a:p>
            <a:r>
              <a:rPr lang="ru-RU" dirty="0">
                <a:solidFill>
                  <a:srgbClr val="4297A8"/>
                </a:solidFill>
              </a:rPr>
              <a:t>- обмер площади земельного участка (приложение к акту проверки соблюдения земельного законодательства);</a:t>
            </a:r>
          </a:p>
          <a:p>
            <a:r>
              <a:rPr lang="ru-RU" dirty="0">
                <a:solidFill>
                  <a:srgbClr val="4297A8"/>
                </a:solidFill>
              </a:rPr>
              <a:t>- схематический чертёж земельного участка;</a:t>
            </a:r>
          </a:p>
          <a:p>
            <a:r>
              <a:rPr lang="ru-RU" dirty="0">
                <a:solidFill>
                  <a:srgbClr val="4297A8"/>
                </a:solidFill>
              </a:rPr>
              <a:t>- уведомление о необходимости прибыть в управление </a:t>
            </a:r>
            <a:r>
              <a:rPr lang="ru-RU" dirty="0" err="1">
                <a:solidFill>
                  <a:srgbClr val="4297A8"/>
                </a:solidFill>
              </a:rPr>
              <a:t>Роснедвижимости</a:t>
            </a:r>
            <a:r>
              <a:rPr lang="ru-RU" dirty="0">
                <a:solidFill>
                  <a:srgbClr val="4297A8"/>
                </a:solidFill>
              </a:rPr>
              <a:t> для проведения мероприятий по осуществлению государственного земельного контроля;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4297A8"/>
                </a:solidFill>
              </a:rPr>
              <a:t>предписание </a:t>
            </a:r>
            <a:r>
              <a:rPr lang="ru-RU" dirty="0">
                <a:solidFill>
                  <a:srgbClr val="4297A8"/>
                </a:solidFill>
              </a:rPr>
              <a:t>об устранении административного правонарушения;</a:t>
            </a:r>
            <a:r>
              <a:rPr lang="ru-RU" dirty="0" smtClean="0">
                <a:solidFill>
                  <a:srgbClr val="4297A8"/>
                </a:solidFill>
              </a:rPr>
              <a:t> </a:t>
            </a:r>
            <a:endParaRPr lang="en-US" dirty="0" smtClean="0">
              <a:solidFill>
                <a:srgbClr val="4297A8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4297A8"/>
                </a:solidFill>
              </a:rPr>
              <a:t>таблица </a:t>
            </a:r>
            <a:r>
              <a:rPr lang="ru-RU" dirty="0">
                <a:solidFill>
                  <a:srgbClr val="4297A8"/>
                </a:solidFill>
              </a:rPr>
              <a:t>учёта сделанных проверок и их результаты.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857232"/>
            <a:ext cx="692948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ru-RU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оглашения между органом местного самоуправления и территориальным органом </a:t>
            </a:r>
            <a:r>
              <a:rPr lang="ru-RU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Роснедвижимости</a:t>
            </a:r>
            <a:r>
              <a:rPr lang="ru-RU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 следующим вопросам: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>
                <a:solidFill>
                  <a:srgbClr val="4297A8"/>
                </a:solidFill>
              </a:rPr>
              <a:t>-порядок вручения уведомления о необходимости прибыть в территориальный орган </a:t>
            </a:r>
            <a:r>
              <a:rPr lang="ru-RU" dirty="0" err="1" smtClean="0">
                <a:solidFill>
                  <a:srgbClr val="4297A8"/>
                </a:solidFill>
              </a:rPr>
              <a:t>Роснедвижимости</a:t>
            </a:r>
            <a:r>
              <a:rPr lang="ru-RU" dirty="0" smtClean="0">
                <a:solidFill>
                  <a:srgbClr val="4297A8"/>
                </a:solidFill>
              </a:rPr>
              <a:t> для проведения мероприятий по осуществлению государственного земельного контроля (в случае обнаружения достаточных данных, указывающих на наличие события административного правонарушения);</a:t>
            </a:r>
          </a:p>
          <a:p>
            <a:r>
              <a:rPr lang="ru-RU" dirty="0" smtClean="0">
                <a:solidFill>
                  <a:srgbClr val="4297A8"/>
                </a:solidFill>
              </a:rPr>
              <a:t>-порядок сообщения органам, осуществляющим государственный земельный контроль, о состоявшемся уведомлении;</a:t>
            </a:r>
          </a:p>
          <a:p>
            <a:r>
              <a:rPr lang="ru-RU" dirty="0" smtClean="0">
                <a:solidFill>
                  <a:srgbClr val="4297A8"/>
                </a:solidFill>
              </a:rPr>
              <a:t>-порядок направления в орган государственного земельного контроля полученных в ходе проверки материалов с документами, подтверждающими наличие нарушения земельного законодательства.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52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Компетенция органов земельного контроля может быть представлена в виде полномочий инспекторов муниципального земельного контроля и государственного земельного контроля: </a:t>
            </a:r>
            <a:endParaRPr lang="ru-RU" b="1" i="1" dirty="0">
              <a:ln w="12700">
                <a:solidFill>
                  <a:schemeClr val="tx1"/>
                </a:solidFill>
                <a:prstDash val="solid"/>
              </a:ln>
              <a:solidFill>
                <a:srgbClr val="4297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4" y="1247187"/>
          <a:ext cx="8143932" cy="5182209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4071966"/>
                <a:gridCol w="4071966"/>
              </a:tblGrid>
              <a:tr h="29251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Муниципальный инспектор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glow rad="635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A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Государственный инспектор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glow rad="635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AA2"/>
                    </a:solidFill>
                  </a:tcPr>
                </a:tc>
              </a:tr>
              <a:tr h="48896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-проводит </a:t>
                      </a: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плановые проверки в соответствии с планами работ на основании распоряжения руководителя (его заместителя) органа муниципального земельного контроля не чаще 1 раза в год;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-проводит </a:t>
                      </a: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внеплановые проверки в случаях: а) проверки исполнения предписаний об устранении нарушений земельного законодательства, вынесенных государственными инспекторами; б) обнаружения муниципальными инспекторами достаточных данных, указывающих на наличие земельных правонарушений;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-по </a:t>
                      </a: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результатам каждой проведенной проверки составляет акт;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-в </a:t>
                      </a: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случае обнаружения достаточных данных, указывающих на наличие события административного правонарушения, вместе с актом вручает уведомление о необходимости прибыть в орган государственного земельного контроля для проведения мероприятий по осуществлению государственного земельного контроля (протокола об административном правонарушении);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-осуществляет </a:t>
                      </a: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проверки исполнения предписаний, вынесенных на основании материалов проверок, проведенных муниципальными инспекторами;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-ведет </a:t>
                      </a: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учёт проверок соблюдения земельного законодательства.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glow rad="635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AA2"/>
                    </a:solidFill>
                  </a:tcPr>
                </a:tc>
                <a:tc>
                  <a:txBody>
                    <a:bodyPr/>
                    <a:lstStyle/>
                    <a:p>
                      <a:pPr indent="-44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-рассматривает </a:t>
                      </a: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материалы проверки органа муниципального земельного контроля в присутствии лица, в отношении которого была проведена проверка соблюдения земельного законодательства либо в отсутствии лиц при надлежащем уведомлении;</a:t>
                      </a:r>
                    </a:p>
                    <a:p>
                      <a:pPr indent="-44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-выносит </a:t>
                      </a: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определение о возвращении </a:t>
                      </a:r>
                    </a:p>
                    <a:p>
                      <a:pPr indent="-44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материалов проверки органу муниципального земельного контроля в случае необходимости их доработки;</a:t>
                      </a:r>
                    </a:p>
                    <a:p>
                      <a:pPr indent="-44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-выносит </a:t>
                      </a: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мотивированное определение об отказе в возбуждении административного дела в случае отсутствия состава административного правонарушения;</a:t>
                      </a:r>
                    </a:p>
                    <a:p>
                      <a:pPr indent="-44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-выдаёт </a:t>
                      </a: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нарушителю предписание об устранении нарушений земельного законодательства;</a:t>
                      </a:r>
                    </a:p>
                    <a:p>
                      <a:pPr indent="-44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-рассматривает </a:t>
                      </a: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материалы проверки и в случае выявления достаточных данных, указывающих на наличие события административного правонарушения, составляет протокол об административном правонарушении в присутствии лица, в отношении которого была проведена проверка исполнения предписания, </a:t>
                      </a:r>
                    </a:p>
                    <a:p>
                      <a:pPr indent="-44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-рассматривает </a:t>
                      </a: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дела об административных правонарушениях (ст. 23.21 </a:t>
                      </a:r>
                      <a:r>
                        <a:rPr lang="ru-RU" sz="1200" b="0" cap="none" spc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КРФобАП</a:t>
                      </a:r>
                      <a:r>
                        <a:rPr lang="ru-RU" sz="12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)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glow rad="635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indent="-44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-направляет </a:t>
                      </a: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glow rad="635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в суд протокол об административном правонарушении в составе административного дела.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glow rad="635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AA2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7153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 содержания статей 15.1, 16.1, 19, 20 Федерального закона «Об общих принципах организации местного самоуправления в Российской Федерации» органы местного самоуправления могут решать вопросы, не отнесенные к вопросам местного значения в следующих случаях: </a:t>
            </a:r>
          </a:p>
          <a:p>
            <a:endParaRPr lang="en-US" dirty="0" smtClean="0"/>
          </a:p>
          <a:p>
            <a:r>
              <a:rPr lang="ru-RU" dirty="0" smtClean="0">
                <a:solidFill>
                  <a:srgbClr val="4297A8"/>
                </a:solidFill>
              </a:rPr>
              <a:t>- такое участие предусмотрено федеральным законом (осуществление полномочий за счёт собственных средств органов местного самоуправления) (п. 2 ст. 15.1, п. 2 ст. 16.1);</a:t>
            </a:r>
          </a:p>
          <a:p>
            <a:endParaRPr lang="ru-RU" dirty="0" smtClean="0">
              <a:solidFill>
                <a:srgbClr val="4297A8"/>
              </a:solidFill>
            </a:endParaRPr>
          </a:p>
          <a:p>
            <a:r>
              <a:rPr lang="ru-RU" dirty="0" smtClean="0">
                <a:solidFill>
                  <a:srgbClr val="4297A8"/>
                </a:solidFill>
              </a:rPr>
              <a:t>- вопросы не исключены из компетенции муниципальных образований федеральными законами и законами субъектов РФ (за счёт собственных средств органов местного самоуправления) (п. 2 ст. 15.1, п. 2 ст. 16.1);</a:t>
            </a:r>
          </a:p>
          <a:p>
            <a:endParaRPr lang="ru-RU" dirty="0" smtClean="0">
              <a:solidFill>
                <a:srgbClr val="4297A8"/>
              </a:solidFill>
            </a:endParaRPr>
          </a:p>
          <a:p>
            <a:r>
              <a:rPr lang="ru-RU" dirty="0" smtClean="0">
                <a:solidFill>
                  <a:srgbClr val="4297A8"/>
                </a:solidFill>
              </a:rPr>
              <a:t>- наделение органов местного самоуправления отдельными государственными полномочиями на основе федеральных законов и законов субъектов Российской Федерации (за счёт средств либо федерального бюджета либо бюджета субъекта Российской Федерации) (ст.ст. 19, 20).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071546"/>
            <a:ext cx="77867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4297A8"/>
                </a:solidFill>
              </a:rPr>
              <a:t>В соответствии с частью 2 статьи 19 Федерального закона «Об общих принципах организации местного самоуправления в Российской Федерации» наделение органов местного самоуправления отдельными государственными полномочиями по предметам совместного ведения Российской Федерации и субъектов Российской Федерации законами субъектов Российской Федерации допускается, если это не противоречит федеральным законам. </a:t>
            </a:r>
          </a:p>
          <a:p>
            <a:endParaRPr lang="ru-RU" dirty="0" smtClean="0"/>
          </a:p>
          <a:p>
            <a:r>
              <a:rPr lang="ru-RU" b="1" i="1" u="sng" dirty="0" smtClean="0">
                <a:solidFill>
                  <a:srgbClr val="4297A8"/>
                </a:solidFill>
              </a:rPr>
              <a:t>Вывод</a:t>
            </a:r>
            <a:r>
              <a:rPr lang="en-US" b="1" i="1" dirty="0" smtClean="0">
                <a:solidFill>
                  <a:srgbClr val="4297A8"/>
                </a:solidFill>
              </a:rPr>
              <a:t>:</a:t>
            </a:r>
            <a:r>
              <a:rPr lang="ru-RU" b="1" i="1" dirty="0" smtClean="0">
                <a:solidFill>
                  <a:srgbClr val="4297A8"/>
                </a:solidFill>
              </a:rPr>
              <a:t> </a:t>
            </a:r>
            <a:r>
              <a:rPr lang="ru-RU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наделение законом субъекта Российской Федерации органов местного самоуправления полномочиями по привлечению к административной ответственности не допускается, так как </a:t>
            </a:r>
            <a:r>
              <a:rPr lang="ru-RU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КРФобАП</a:t>
            </a:r>
            <a:r>
              <a:rPr lang="ru-RU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4297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установил, что такими полномочиями обладают только органы государственной власти.</a:t>
            </a:r>
            <a:endParaRPr lang="ru-RU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4297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48C-E80E-4269-95C1-724D4CD42AD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</TotalTime>
  <Words>1066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Полномочия органов местного самоуправления в сфере земельных отношений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Полномочия органов местного самоуправления в сфере земельных отношений </dc:title>
  <dc:creator>monk</dc:creator>
  <cp:lastModifiedBy>User</cp:lastModifiedBy>
  <cp:revision>13</cp:revision>
  <dcterms:created xsi:type="dcterms:W3CDTF">2013-11-15T04:22:51Z</dcterms:created>
  <dcterms:modified xsi:type="dcterms:W3CDTF">2015-09-25T11:33:19Z</dcterms:modified>
</cp:coreProperties>
</file>