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74" r:id="rId14"/>
    <p:sldId id="275" r:id="rId15"/>
    <p:sldId id="269" r:id="rId16"/>
    <p:sldId id="270" r:id="rId17"/>
    <p:sldId id="271" r:id="rId18"/>
    <p:sldId id="272" r:id="rId19"/>
    <p:sldId id="268" r:id="rId20"/>
    <p:sldId id="27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E5669E-0392-4F63-BBDA-ED0655D0D86A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429354-BD3D-4F58-93E4-AD82C839B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пищи и энергетический баланс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1"/>
            <a:ext cx="544846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71592" y="-128528"/>
            <a:ext cx="36724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Главная роль жиров заключается в доставке энергии (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энергетическая функция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При окислении 1 г жира в организме человек получает в 2,2 раза больше энергии (9,1 ккал), чем при окислении углеводов и белков. За счет жиров организм получает в среднем 30-33% энергии.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Жиры выполняют и 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строительную функцию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являясь структурным элементом протоплазмы клеток. В жирах находятся необходимые для жизни жирорастворимые витамины A, D, Е, К.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Липоиды входят также в состав клеточных мембран, гормонов, нервных волокон и оказывают существенное влияние на регуляцию жирового обмена. Из жироподобных веществ (холестерин) синтезируются гормоны - кортикостероиды, половые гормоны (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гормональная функция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Жиры обладают низкой теплопроводностью, благодаря чему, находясь в подкожно-жировой клетчатке, предохраняют организм от охлаждения, что вместе с механическими свойствами определяет их 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защитную функцию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25888"/>
            <a:ext cx="2665475" cy="27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6445344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жиров: растительные и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6984776" cy="47525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Растительные</a:t>
            </a:r>
            <a:r>
              <a:rPr lang="ru-RU" dirty="0" smtClean="0"/>
              <a:t> жиры часто называют </a:t>
            </a:r>
            <a:r>
              <a:rPr lang="ru-RU" b="1" dirty="0" smtClean="0"/>
              <a:t>маслами</a:t>
            </a:r>
            <a:r>
              <a:rPr lang="ru-RU" dirty="0" smtClean="0"/>
              <a:t> (подсолнечное, кукурузное, оливковое, рапсовое). При комнатной температуре они находятся в </a:t>
            </a:r>
            <a:r>
              <a:rPr lang="ru-RU" b="1" dirty="0" smtClean="0"/>
              <a:t>жидком </a:t>
            </a:r>
            <a:r>
              <a:rPr lang="ru-RU" dirty="0" smtClean="0"/>
              <a:t>агрегатном состоянии. Но есть и исключения. Например, кокосовое масло при обычных условиях — твёрдый жир.</a:t>
            </a:r>
          </a:p>
          <a:p>
            <a:r>
              <a:rPr lang="ru-RU" dirty="0" smtClean="0"/>
              <a:t>  Жиры </a:t>
            </a:r>
            <a:r>
              <a:rPr lang="ru-RU" b="1" dirty="0" smtClean="0"/>
              <a:t>животного</a:t>
            </a:r>
            <a:r>
              <a:rPr lang="ru-RU" dirty="0" smtClean="0"/>
              <a:t> происхождения при комнатной температуре, как правило, находятся в </a:t>
            </a:r>
            <a:r>
              <a:rPr lang="ru-RU" b="1" dirty="0" smtClean="0"/>
              <a:t>твёрдом</a:t>
            </a:r>
            <a:r>
              <a:rPr lang="ru-RU" dirty="0" smtClean="0"/>
              <a:t> агрегатном состоянии, но при небольшом нагревании становятся жидкими. Реже встречаются жидкие животные жиры, например, рыбий жир. Твёрдые жиры не имеют кристаллического строения и представляют собой </a:t>
            </a:r>
            <a:r>
              <a:rPr lang="ru-RU" dirty="0" err="1" smtClean="0"/>
              <a:t>мазеподобные</a:t>
            </a:r>
            <a:r>
              <a:rPr lang="ru-RU" dirty="0" smtClean="0"/>
              <a:t> субстанции.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1071" y="980728"/>
            <a:ext cx="221292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573076" cy="139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23432" cy="10515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Жироподобные вещества.</a:t>
            </a:r>
            <a:r>
              <a:rPr lang="ru-RU" dirty="0" smtClean="0"/>
              <a:t> Наибольшее значение из них имеют </a:t>
            </a:r>
            <a:r>
              <a:rPr lang="ru-RU" dirty="0" err="1" smtClean="0"/>
              <a:t>фосфатиды</a:t>
            </a:r>
            <a:r>
              <a:rPr lang="ru-RU" dirty="0" smtClean="0"/>
              <a:t> и стерины. </a:t>
            </a:r>
            <a:r>
              <a:rPr lang="ru-RU" dirty="0" err="1" smtClean="0"/>
              <a:t>Фосфатиды</a:t>
            </a:r>
            <a:r>
              <a:rPr lang="ru-RU" dirty="0" smtClean="0"/>
              <a:t> содержат соли фосфорной кислоты, в частности лецитин, который наряду с другими </a:t>
            </a:r>
            <a:r>
              <a:rPr lang="ru-RU" dirty="0" err="1" smtClean="0"/>
              <a:t>фосфатидами</a:t>
            </a:r>
            <a:r>
              <a:rPr lang="ru-RU" dirty="0" smtClean="0"/>
              <a:t> входит в состав нервной ткани, клеточных оболочек. Основными источниками </a:t>
            </a:r>
            <a:r>
              <a:rPr lang="ru-RU" dirty="0" err="1" smtClean="0"/>
              <a:t>фосфатидов</a:t>
            </a:r>
            <a:r>
              <a:rPr lang="ru-RU" dirty="0" smtClean="0"/>
              <a:t> служат говядина, сливки, печень, яичный белок, бобовые.</a:t>
            </a:r>
          </a:p>
          <a:p>
            <a:r>
              <a:rPr lang="ru-RU" dirty="0" smtClean="0"/>
              <a:t>Стерины участвуют в образовании гормонов, желчных кислот и некоторых других биологически ценных веществ. Наиболее важен из них холестерин, который входит в состав всех клеток и придает им </a:t>
            </a:r>
            <a:r>
              <a:rPr lang="ru-RU" dirty="0" err="1" smtClean="0"/>
              <a:t>гидрофильность</a:t>
            </a:r>
            <a:r>
              <a:rPr lang="ru-RU" dirty="0" smtClean="0"/>
              <a:t>, т. е. способность удерживать воду. Холестерин является структурным элементом нервных волокон.</a:t>
            </a:r>
          </a:p>
          <a:p>
            <a:r>
              <a:rPr lang="ru-RU" dirty="0" smtClean="0"/>
              <a:t>У здоровых людей около 80 % необходимого холестерина синтезируется печенью и лишь 20 % поступает извне с пищей, а поэтому излишнее ограничение содержащих его продуктов (масла, яиц, печени) нецелесообразно. Это необходимо лишь больным с определенными заболеваниями и лицам старшего и пожилого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взрослого человека требуется получать углеводы, жиры и белки в соотношении 3,5 (4):1(0,9):1. Поскольку у детей обменные процессы идут интенсивнее, причем главным образом — за счет метаболической активности мозга, который питается почти исключительно углеводами, дети должны получать больше углеводной пищи — </a:t>
            </a:r>
            <a:r>
              <a:rPr lang="ru-RU" smtClean="0"/>
              <a:t>в соотношении </a:t>
            </a:r>
            <a:r>
              <a:rPr lang="ru-RU" dirty="0" smtClean="0"/>
              <a:t>5:1:1.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Энергетическая ценность рациона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согласии с принципами рационального питания энергетическая ценность пищевого рациона должна соответствовать энергетическим затратам организма. Вся энергия, которую тратит человек в процессе обычной жизнедеятельности в течение суток, носит название </a:t>
            </a:r>
            <a:r>
              <a:rPr lang="ru-RU" b="1" dirty="0" smtClean="0"/>
              <a:t>общий обмен. </a:t>
            </a:r>
            <a:endParaRPr lang="ru-RU" b="1" dirty="0" smtClean="0"/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Общий расход энергии (общий обмен) у человека за сутки складывается </a:t>
            </a:r>
            <a:r>
              <a:rPr lang="ru-RU" dirty="0" smtClean="0"/>
              <a:t>из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энергии основного обмена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энергии специфически динамического действия пищи (энергия, затраченная на пищеварение)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энергии, затраченной на механическую работу (рабочая прибавка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Величина основного обмена зависит от индивидуальных особенностей человека, его массы, пола, возраста, состояния эндокринного аппарата. Так, у женщин основной обмен на 5 - 10% ниже, чем у мужчин. У детей выше, чем у взрослых на 15%. У пожилых людей на 10 -15% ниже, чем у молодых.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</a:t>
            </a:r>
            <a:r>
              <a:rPr lang="ru-RU" dirty="0" smtClean="0"/>
              <a:t>обмен (по М.Безруких)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62" y="332656"/>
            <a:ext cx="798578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err="1" smtClean="0"/>
              <a:t>футильные</a:t>
            </a:r>
            <a:r>
              <a:rPr lang="ru-RU" sz="2000" i="1" dirty="0" smtClean="0"/>
              <a:t> циклы, процессы, сохраняющие ≪бое</a:t>
            </a:r>
            <a:r>
              <a:rPr lang="ru-RU" sz="2000" dirty="0" smtClean="0"/>
              <a:t>способность≫ клеточных структур при отсутствии реальной функциональной задачи.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Базальный метаболизм — </a:t>
            </a:r>
            <a:r>
              <a:rPr lang="ru-RU" dirty="0" smtClean="0"/>
              <a:t>это тот минимальный уровень </a:t>
            </a:r>
            <a:r>
              <a:rPr lang="ru-RU" dirty="0" err="1" smtClean="0"/>
              <a:t>энергопродукции</a:t>
            </a:r>
            <a:r>
              <a:rPr lang="ru-RU" dirty="0" smtClean="0"/>
              <a:t>, который существует всегда, вне зависимости от</a:t>
            </a:r>
          </a:p>
          <a:p>
            <a:r>
              <a:rPr lang="ru-RU" dirty="0" smtClean="0"/>
              <a:t>функциональной активности органов и систем, и никогда не равен нулю. Базальный метаболизм складывается из трех основных</a:t>
            </a:r>
          </a:p>
          <a:p>
            <a:r>
              <a:rPr lang="ru-RU" dirty="0" smtClean="0"/>
              <a:t>видов </a:t>
            </a:r>
            <a:r>
              <a:rPr lang="ru-RU" dirty="0" err="1" smtClean="0"/>
              <a:t>энергозатрат</a:t>
            </a:r>
            <a:r>
              <a:rPr lang="ru-RU" dirty="0" smtClean="0"/>
              <a:t>: минимальный уровень функций, </a:t>
            </a:r>
            <a:r>
              <a:rPr lang="ru-RU" dirty="0" err="1" smtClean="0"/>
              <a:t>футильные</a:t>
            </a:r>
            <a:endParaRPr lang="ru-RU" dirty="0" smtClean="0"/>
          </a:p>
          <a:p>
            <a:r>
              <a:rPr lang="ru-RU" dirty="0" smtClean="0"/>
              <a:t>циклы и </a:t>
            </a:r>
            <a:r>
              <a:rPr lang="ru-RU" dirty="0" err="1" smtClean="0"/>
              <a:t>репаративные</a:t>
            </a:r>
            <a:r>
              <a:rPr lang="ru-RU" dirty="0" smtClean="0"/>
              <a:t> процессы.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базальные </a:t>
            </a:r>
            <a:r>
              <a:rPr lang="ru-RU" sz="3100" dirty="0" err="1" smtClean="0"/>
              <a:t>энергозатраты</a:t>
            </a:r>
            <a:r>
              <a:rPr lang="ru-RU" sz="3100" dirty="0" smtClean="0"/>
              <a:t> и расход</a:t>
            </a:r>
            <a:br>
              <a:rPr lang="ru-RU" sz="3100" dirty="0" smtClean="0"/>
            </a:br>
            <a:r>
              <a:rPr lang="ru-RU" sz="3100" dirty="0" smtClean="0"/>
              <a:t>энергии на процессы роста и развития обычно рассматривают</a:t>
            </a:r>
            <a:br>
              <a:rPr lang="ru-RU" sz="3100" dirty="0" smtClean="0"/>
            </a:br>
            <a:r>
              <a:rPr lang="ru-RU" sz="3100" dirty="0" smtClean="0"/>
              <a:t>совместно под названием </a:t>
            </a:r>
            <a:r>
              <a:rPr lang="ru-RU" sz="3100" i="1" dirty="0" smtClean="0"/>
              <a:t>≪основной обмен≫.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Для развивающегося организма важной статьей </a:t>
            </a:r>
            <a:r>
              <a:rPr lang="ru-RU" dirty="0" err="1" smtClean="0"/>
              <a:t>энергозатрат</a:t>
            </a:r>
            <a:r>
              <a:rPr lang="ru-RU" dirty="0" smtClean="0"/>
              <a:t> является собственно рост и развитие. Для любого организма не менее энергоемкими по объему и весьма близкими по существу являются процессы адаптивных перестроек. Здесь расходы энергии направлены на активацию генома, деструкцию устаревших структур (катаболизм) и синтезы (анаболизм).</a:t>
            </a:r>
          </a:p>
          <a:p>
            <a:endParaRPr lang="ru-RU" dirty="0" smtClean="0"/>
          </a:p>
          <a:p>
            <a:r>
              <a:rPr lang="ru-RU" dirty="0" smtClean="0"/>
              <a:t>Затраты на базальный метаболизм и затраты на рост и развитие с возрастом существенно снижаются, а затраты на осуществление функций становятся качественно иными.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064896" cy="42484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млекопитающих по мере возрастания массы тела интенсивность теплопродукции в расчете на единицу массы снижается; тогда как величина обмена, рассчитанная на единицу поверхности, остается постоянной (≪правило поверхности≫).</a:t>
            </a:r>
          </a:p>
          <a:p>
            <a:r>
              <a:rPr lang="ru-RU" dirty="0" smtClean="0"/>
              <a:t> Для млекопитающих, включая и человека, в настоящее время чаще всего пользуются формулой М. </a:t>
            </a:r>
            <a:r>
              <a:rPr lang="ru-RU" dirty="0" err="1" smtClean="0"/>
              <a:t>Клайбера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13176"/>
            <a:ext cx="8568952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возрастные изменения основного обмена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51628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548680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Однако возрастные изменения основного обмена не всегда могут</a:t>
            </a:r>
            <a:br>
              <a:rPr lang="ru-RU" dirty="0" smtClean="0"/>
            </a:br>
            <a:r>
              <a:rPr lang="ru-RU" dirty="0" smtClean="0"/>
              <a:t>быть описаны с помощью этого уравнения. Лишь в годовалом возрасте достигается примерно та интенсивность обмена (55 ккал/</a:t>
            </a:r>
            <a:r>
              <a:rPr lang="ru-RU" dirty="0" err="1" smtClean="0"/>
              <a:t>кг-сут</a:t>
            </a:r>
            <a:r>
              <a:rPr lang="ru-RU" dirty="0" smtClean="0"/>
              <a:t>), которая ≪полагается≫ по уравнению </a:t>
            </a:r>
            <a:r>
              <a:rPr lang="ru-RU" dirty="0" err="1" smtClean="0"/>
              <a:t>Клайбера</a:t>
            </a:r>
            <a:r>
              <a:rPr lang="ru-RU" dirty="0" smtClean="0"/>
              <a:t> для организма массой 10 кг. Только</a:t>
            </a:r>
            <a:br>
              <a:rPr lang="ru-RU" dirty="0" smtClean="0"/>
            </a:br>
            <a:r>
              <a:rPr lang="ru-RU" dirty="0" smtClean="0"/>
              <a:t>с 3-летнего возраста интенсивность основного обмена начинает</a:t>
            </a:r>
            <a:br>
              <a:rPr lang="ru-RU" dirty="0" smtClean="0"/>
            </a:br>
            <a:r>
              <a:rPr lang="ru-RU" dirty="0" smtClean="0"/>
              <a:t>постепенно снижаться, а достигает уровня взрослого человека —25 ккал/</a:t>
            </a:r>
            <a:r>
              <a:rPr lang="ru-RU" dirty="0" err="1" smtClean="0"/>
              <a:t>кг-сут</a:t>
            </a:r>
            <a:r>
              <a:rPr lang="ru-RU" dirty="0" smtClean="0"/>
              <a:t> — лишь к периоду половой зрелости.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557" y="0"/>
            <a:ext cx="9480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Энергетическая стоимость процессов роста 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317552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Обычно повышенную интенсивность основного обмена у детей связывают с затратами на рост. Однако точные измерения и расчеты, проведенные в последние годы, показали, что даже самые интенсивные ростовые процессы в первые 3 месяца жизни не требуют более 7—8 % от суточного потребления энергии, а после 12 месяцев они не превышают 1 %. Больше того, наивысший уровень </a:t>
            </a:r>
            <a:r>
              <a:rPr lang="ru-RU" dirty="0" err="1" smtClean="0"/>
              <a:t>энергозатрат</a:t>
            </a:r>
            <a:r>
              <a:rPr lang="ru-RU" dirty="0" smtClean="0"/>
              <a:t> организма ребенка отмечен в возрасте 1 года, когда скорость его роста становится в 10 раз ниже, чем в полугодовалом возрасте. </a:t>
            </a:r>
          </a:p>
          <a:p>
            <a:r>
              <a:rPr lang="ru-RU" dirty="0" smtClean="0"/>
              <a:t>Значительно более ≪энергоемкими≫ оказались те этапы онтогенеза, когда скорость роста снижается, а в органах и тканях происходят существенные качественные изменения, обусловленные процессами клеточных дифференцировок. Специальные исследования биохимиков показали, что в тканях, которые вступают в этап </a:t>
            </a:r>
            <a:r>
              <a:rPr lang="ru-RU" dirty="0" err="1" smtClean="0"/>
              <a:t>дифференцировочных</a:t>
            </a:r>
            <a:r>
              <a:rPr lang="ru-RU" dirty="0" smtClean="0"/>
              <a:t> процессов (например, в мозге),резко увеличивается содержание митохондрий, а следовательно, усиливается окислительный обмен и теплопродукция. Биологический смысл этого явления состоит в том, что в процессе клеточной дифференцировки образуются новые структуры, новые белки и</a:t>
            </a:r>
          </a:p>
          <a:p>
            <a:r>
              <a:rPr lang="ru-RU" dirty="0" smtClean="0"/>
              <a:t>другие крупные молекулы.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5575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ja-JP" sz="2000" dirty="0" smtClean="0"/>
              <a:t>Нормы физиологической потребности взрослого трудоспособного населения в энергии, разработанные</a:t>
            </a:r>
            <a:br>
              <a:rPr lang="ru-RU" altLang="ja-JP" sz="2000" dirty="0" smtClean="0"/>
            </a:br>
            <a:r>
              <a:rPr lang="ru-RU" altLang="ja-JP" sz="2000" dirty="0" smtClean="0"/>
              <a:t> по 5 группам интенсивности труда</a:t>
            </a:r>
            <a:r>
              <a:rPr lang="ru-RU" altLang="ja-JP" sz="4000" dirty="0" smtClean="0"/>
              <a:t> </a:t>
            </a:r>
            <a:endParaRPr lang="ru-RU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5760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I. Работники преимущественно умственного труда: руководители предприятий и организаций, медицинские работники, кроме врачей-хирургов, медицинских сестер, санитарок; педагоги; воспитатели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</a:t>
            </a:r>
            <a:r>
              <a:rPr lang="en-US" sz="1600" dirty="0" smtClean="0"/>
              <a:t>II</a:t>
            </a:r>
            <a:r>
              <a:rPr lang="ru-RU" sz="1600" dirty="0" smtClean="0"/>
              <a:t>. Работники, занятые легким физическим трудом: инженерно-технические работники, труд которых связан с некоторыми физическими усилиями; работники, занятые на автоматизированных процессах; медсестры и санитарки; работники сферы обслуживания; работники связи и телеграфа; преподаватели; инструкторы физкультуры и спорта, тренеры.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III. Работники среднего по тяжести труда: слесари, наладчики, настройщики; врачи-хирурги; водители различных видов транспорта; работники пищевой промышленности; работники коммунально-бытового обслуживания и общественного питания; железнодорожники, водники; работники авто - и электротранспорта.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IV. Работники тяжелого физического труда: строительные рабочие; основная масса сельскохозяйственных рабочих и механизаторов; металлурги, плотники; работники промышленности строительных материалов, кроме лиц, отнесенных к группе 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V. Работники, занятые особо тяжелым физическим трудом: каменщики; бетонщики; землекопы; грузчики, труд которых не механизирован; работники, занятые в производстве строительных материалов, труд которых не механизирован.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Установлено, что потребность в энергии на 1 кг идеальной массы у мужчин и женщин практически одинакова и составляет для группы I интенсивности труда 167,4 кДж (40 ккал), для группы II—179,9 кДж (43 ккал), для группы III—192,5 кДж (46 ккал), для IV группы—221,7 кДж (53 ккал), для группы V —255,2 кДж (61 ккал).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324528" cy="534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34204" cy="55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99392"/>
            <a:ext cx="6012160" cy="39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597666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822" y="2564904"/>
            <a:ext cx="2553178" cy="14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204" y="1"/>
            <a:ext cx="421479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белков: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5688632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/>
              <a:t>1)строительная </a:t>
            </a:r>
            <a:r>
              <a:rPr lang="ru-RU" sz="5500" dirty="0"/>
              <a:t>(построение мышечной, костной, хрящевой и других тканей). В процессе жизнедеятельности происходит постоянное старение и отмирание отдельных клеточных структур, и белки пищи служат строительным материалом для их восстановления;</a:t>
            </a:r>
          </a:p>
          <a:p>
            <a:r>
              <a:rPr lang="ru-RU" sz="5500" dirty="0"/>
              <a:t>2)ферментативная (ферменты желудочного, поджелудочного, кишечного сока, внутриклеточные ферменты…);</a:t>
            </a:r>
          </a:p>
          <a:p>
            <a:r>
              <a:rPr lang="ru-RU" sz="5500" dirty="0"/>
              <a:t>3)энергетическая - окисление в организме 1 г белка дает 4,1 ккал энергии  (12-14% энергии, используемой организмом);</a:t>
            </a:r>
          </a:p>
          <a:p>
            <a:r>
              <a:rPr lang="ru-RU" sz="5500" dirty="0"/>
              <a:t>4)транспортная (гемоглобин, переносчики жиров и т.д.);</a:t>
            </a:r>
          </a:p>
          <a:p>
            <a:r>
              <a:rPr lang="ru-RU" sz="5500" dirty="0"/>
              <a:t>5)регуляторная (гормон роста, инсулин, др.);</a:t>
            </a:r>
          </a:p>
          <a:p>
            <a:r>
              <a:rPr lang="ru-RU" sz="5500" dirty="0"/>
              <a:t>6)защитная (антитела, интерферон</a:t>
            </a:r>
            <a:r>
              <a:rPr lang="ru-RU" sz="5500" dirty="0" smtClean="0"/>
              <a:t>).</a:t>
            </a:r>
          </a:p>
          <a:p>
            <a:endParaRPr lang="ru-RU" sz="5500" dirty="0"/>
          </a:p>
          <a:p>
            <a:r>
              <a:rPr lang="ru-RU" sz="5500" dirty="0" smtClean="0"/>
              <a:t> </a:t>
            </a:r>
            <a:r>
              <a:rPr lang="ru-RU" sz="5500" dirty="0"/>
              <a:t>Под влиянием белковой недостаточности могут развиваться такие патологические состояния, как отек и ожирение печени; нарушение функционального состояния органов внутренней секреции, особенно половых желез, надпочечников и гипофиза; нарушение условно-рефлекторной деятельности и процессов внутреннего торможения; алиментарная дистрофия, замедляются рост и развитие организма;  снижаются реактивность и устойчивость организма к инфекциям и интоксикациям.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983480"/>
            <a:ext cx="5482952" cy="1051560"/>
          </a:xfrm>
        </p:spPr>
        <p:txBody>
          <a:bodyPr/>
          <a:lstStyle/>
          <a:p>
            <a:r>
              <a:rPr lang="ru-RU" dirty="0" smtClean="0"/>
              <a:t>Виды белков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79296" cy="49685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Белки делятся на животные и растительные.</a:t>
            </a:r>
          </a:p>
          <a:p>
            <a:r>
              <a:rPr lang="ru-RU" dirty="0" smtClean="0"/>
              <a:t> В зависимости от содержания заменимых и незаменимых аминокислот пищевые белки разделяются на полноценные, аминокислотный состав которых близок к аминокислотному составу белков человеческого тела и содержит в достаточном количестве все незаменимые аминокислоты, и на неполноценные, в которых отсутствуют одна или несколько незаменимых аминокислот. Наиболее полноценны белки животного происхождения, особенно белки желтка куриного яйца, мяса и рыбы. Из растительных белков высокой биологической ценностью обладают белки сои и в несколько меньшей степени — фасоли, картофеля и риса. Неполноценные белки содержатся в горохе, хлебе, кукурузе и некоторых других растительных продуктах.</a:t>
            </a:r>
          </a:p>
          <a:p>
            <a:endParaRPr lang="ru-RU" dirty="0" smtClean="0"/>
          </a:p>
          <a:p>
            <a:r>
              <a:rPr lang="ru-RU" dirty="0" smtClean="0"/>
              <a:t>Важно правильное сочетание животных и растительных белков в пище - 50-60% животных, остальное - растительные. Белки животного происхождения в суточном рационе детей должны занимать— 60—80%. Избыточное потребление белков вредно для организма, так как затрудняются процессы пищеварения и выделения продуктов распада (аммиака, мочевины) через почки.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025" y="4789623"/>
            <a:ext cx="2345975" cy="20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248471" cy="4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183880" cy="1051560"/>
          </a:xfrm>
        </p:spPr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340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90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2"/>
            <a:ext cx="367240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736" y="260648"/>
            <a:ext cx="50982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413745" cy="26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4836016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углеводов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1"/>
            <a:ext cx="692855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2204864"/>
            <a:ext cx="23526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092280" y="548680"/>
            <a:ext cx="197971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 углеводов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884368" y="1412776"/>
            <a:ext cx="4126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262</TotalTime>
  <Words>1394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Состав пищи и энергетический баланс</vt:lpstr>
      <vt:lpstr>Слайд 2</vt:lpstr>
      <vt:lpstr>Слайд 3</vt:lpstr>
      <vt:lpstr>Слайд 4</vt:lpstr>
      <vt:lpstr>Функции белков: </vt:lpstr>
      <vt:lpstr>Виды белков</vt:lpstr>
      <vt:lpstr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vt:lpstr>
      <vt:lpstr>углеводы</vt:lpstr>
      <vt:lpstr>Классификация углеводов</vt:lpstr>
      <vt:lpstr>Слайд 10</vt:lpstr>
      <vt:lpstr>Виды жиров: растительные и животные</vt:lpstr>
      <vt:lpstr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vt:lpstr>
      <vt:lpstr>Слайд 13</vt:lpstr>
      <vt:lpstr>Энергетическая ценность рациона</vt:lpstr>
      <vt:lpstr>Энергетический обмен (по М.Безруких)</vt:lpstr>
      <vt:lpstr>футильные циклы, процессы, сохраняющие ≪боеспособность≫ клеточных структур при отсутствии реальной функциональной задачи.</vt:lpstr>
      <vt:lpstr>базальные энергозатраты и расход энергии на процессы роста и развития обычно рассматривают совместно под названием ≪основной обмен≫. </vt:lpstr>
      <vt:lpstr>Слайд 18</vt:lpstr>
      <vt:lpstr>возрастные изменения основного обмена</vt:lpstr>
      <vt:lpstr>Энергетическая стоимость процессов роста и развития</vt:lpstr>
      <vt:lpstr>Нормы физиологической потребности взрослого трудоспособного населения в энергии, разработанные  по 5 группам интенсивности труда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34</cp:revision>
  <dcterms:created xsi:type="dcterms:W3CDTF">2019-09-22T13:33:10Z</dcterms:created>
  <dcterms:modified xsi:type="dcterms:W3CDTF">2019-09-23T20:52:19Z</dcterms:modified>
</cp:coreProperties>
</file>