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57" r:id="rId9"/>
    <p:sldId id="268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FF53-EDCF-4475-BFEB-C9D37F90640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D860-CC71-46AE-ADB3-0FEE92CB85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cd.who.int/browse11/l-m/en#/http%3a%2f%2fid.who.int%2ficd%2fentity%2f141238753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8207"/>
            <a:ext cx="7772400" cy="1470025"/>
          </a:xfrm>
        </p:spPr>
        <p:txBody>
          <a:bodyPr/>
          <a:lstStyle/>
          <a:p>
            <a:r>
              <a:rPr lang="ru-RU" dirty="0"/>
              <a:t>Гастрит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www.likar.info/uploads/6d/cd/31/6dcd3148-cef7-4ea7-8144-31eeb7f0d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68562"/>
            <a:ext cx="5715000" cy="261937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0DF5D7-DB55-4C86-9A47-332C6E49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2348880"/>
            <a:ext cx="422910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4BC0D-8ECE-4ED1-95C9-26FD6444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Расстройства пищевого поведения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98D5D-F461-4D53-A258-CBD479FA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это психические расстройства, которые проявляются в нарушении пищевых привычек и искажении восприятия собственного тела.</a:t>
            </a:r>
          </a:p>
          <a:p>
            <a:r>
              <a:rPr lang="ru-RU" dirty="0"/>
              <a:t>Самые известные и опасные расстройства пищевого поведения — анорексия и булимия, но ими список расстройств не ограничивается. Последняя редакция Международной классификации болезней (</a:t>
            </a:r>
            <a:r>
              <a:rPr lang="ru-RU" u="sng" dirty="0">
                <a:hlinkClick r:id="rId2"/>
              </a:rPr>
              <a:t>МКБ-11</a:t>
            </a:r>
            <a:r>
              <a:rPr lang="ru-RU" dirty="0"/>
              <a:t>) включает в него психогенное переедание, пику, </a:t>
            </a:r>
            <a:r>
              <a:rPr lang="ru-RU" dirty="0" err="1"/>
              <a:t>руминацию</a:t>
            </a:r>
            <a:r>
              <a:rPr lang="ru-RU" dirty="0"/>
              <a:t> и ограничивающее пищевое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8318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66EEE-AC95-4733-8AAE-1AD2C1CD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2511126-3420-407E-96AC-AF0243CD2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76673"/>
            <a:ext cx="7776863" cy="62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5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6F5CE-DCDC-4FE5-91E6-5BCA754B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A29B5E-3BD2-4EA9-8A3F-217C58C68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51" y="380288"/>
            <a:ext cx="8400432" cy="60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Гастрит представляет собой воспаление слизистой оболочки желудка.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Согласно некоторым данным, более 80% всех людей страдает гастритом, а среди пожилых людей хронический гастрит встречается почти в 90% случаев. При гастрите пища плохо переваривается, что в целом приводит к упадку сил. Как и большинство болезней, гастрит бывает острым и хроническим. Кроме того, эта болезнь может протекать на фоне повышенной или пониженной кислотности. Для каждого из этих разновидностей гастрита характерна своя симптоматика.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/>
              <a:t>ГАСТРИТ: ПРИЧИНЫ И ФАКТОРЫ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124744"/>
            <a:ext cx="6840760" cy="604867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Бактерия </a:t>
            </a:r>
            <a:r>
              <a:rPr lang="ru-RU" b="1" dirty="0" err="1"/>
              <a:t>Helicobacter</a:t>
            </a:r>
            <a:r>
              <a:rPr lang="ru-RU" b="1" dirty="0"/>
              <a:t> </a:t>
            </a:r>
            <a:r>
              <a:rPr lang="ru-RU" b="1" dirty="0" err="1"/>
              <a:t>pylori</a:t>
            </a:r>
            <a:r>
              <a:rPr lang="ru-RU" b="1" dirty="0"/>
              <a:t> </a:t>
            </a:r>
            <a:r>
              <a:rPr lang="ru-RU" dirty="0"/>
              <a:t>- в 2005 году за открытие этого инфекционного агента ученым присудили Нобелевскую премию. Этот микроб выживает в агрессивной кислотной среде желудка, там, где другие бактерии не выживают. </a:t>
            </a:r>
          </a:p>
          <a:p>
            <a:r>
              <a:rPr lang="ru-RU" b="1" dirty="0"/>
              <a:t>Нарушение питания. </a:t>
            </a:r>
            <a:r>
              <a:rPr lang="ru-RU" dirty="0"/>
              <a:t>Известно, что несбалансированное питание может стать причиной воспаления слизистой оболочки желудка. В частности, недоедание и переедание является серьезным фактором в развитии воспалительных заболеваний в желудке. </a:t>
            </a:r>
          </a:p>
          <a:p>
            <a:r>
              <a:rPr lang="ru-RU" b="1" dirty="0"/>
              <a:t>Злоупотребление алкоголем. П</a:t>
            </a:r>
            <a:r>
              <a:rPr lang="ru-RU" dirty="0"/>
              <a:t>ри попадании больших порций алкоголя в организм нарушается кислотно-щелочной баланс. Более того, злоупотребление алкогольными напитками оказывает повреждающее действие и на другие органы системы пищеварения, в частности, на печень и поджелудочную железу. </a:t>
            </a:r>
          </a:p>
          <a:p>
            <a:r>
              <a:rPr lang="ru-RU" b="1" dirty="0"/>
              <a:t>Некоторые лекарственные препараты</a:t>
            </a:r>
            <a:r>
              <a:rPr lang="ru-RU" dirty="0"/>
              <a:t>. Частый прием некоторых лекарств, предотвращающих свертывание крови, и противовоспалительных средств может привести к поражению слизистой оболочки желудочно-кишечного тракта. Часто гастрит развивается на фоне длительного приема нестероидных противовоспалительных средств и </a:t>
            </a:r>
            <a:r>
              <a:rPr lang="ru-RU" dirty="0" err="1"/>
              <a:t>глюкокортикоидов</a:t>
            </a:r>
            <a:r>
              <a:rPr lang="ru-RU" dirty="0"/>
              <a:t>. </a:t>
            </a:r>
          </a:p>
          <a:p>
            <a:r>
              <a:rPr lang="ru-RU" b="1" dirty="0"/>
              <a:t>Глисты. </a:t>
            </a:r>
            <a:r>
              <a:rPr lang="ru-RU" dirty="0"/>
              <a:t>Некоторые исследователи отмечают связь гастрита с некоторыми глистными инвазиями.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7958C1-7C3C-4E27-9D6E-ED12995A3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71912"/>
            <a:ext cx="2376264" cy="16694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CDEC30-2585-43D4-AA18-24A9F205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8" y="2055379"/>
            <a:ext cx="1945078" cy="14438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К основным внутренним причинам, приводящим к воспалительным заболеваниям желудочно-кишечного тракта (в том числе и гастрита) относятся: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8661648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Врожденная предрасположенность к заболеваниям желудочно-кишечного тракта. </a:t>
            </a:r>
          </a:p>
          <a:p>
            <a:r>
              <a:rPr lang="ru-RU" sz="2800" dirty="0"/>
              <a:t>Дуоденальный </a:t>
            </a:r>
            <a:r>
              <a:rPr lang="ru-RU" sz="2800" dirty="0" err="1"/>
              <a:t>рефлюкс</a:t>
            </a:r>
            <a:r>
              <a:rPr lang="ru-RU" sz="2800" dirty="0"/>
              <a:t> – выбрасывание желчи из двенадцатиперстной кишки в желудок. </a:t>
            </a:r>
          </a:p>
          <a:p>
            <a:r>
              <a:rPr lang="ru-RU" sz="2800" dirty="0"/>
              <a:t>Аутоиммунные процессы – когда клетки иммунной системы начинают атаковать собственные клетки организма. </a:t>
            </a:r>
          </a:p>
          <a:p>
            <a:r>
              <a:rPr lang="ru-RU" sz="2800" dirty="0"/>
              <a:t>Нарушение гормонального фона.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ЗАБОЛЕВАНИЯ: КЛАССИФИКАЦИЯ ГАСТРИТА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 этиологии различают:</a:t>
            </a:r>
          </a:p>
          <a:p>
            <a:r>
              <a:rPr lang="ru-RU" dirty="0"/>
              <a:t>Аутоиммунный (тип A) — </a:t>
            </a:r>
            <a:r>
              <a:rPr lang="ru-RU" dirty="0" err="1"/>
              <a:t>фундальный</a:t>
            </a:r>
            <a:r>
              <a:rPr lang="ru-RU" dirty="0"/>
              <a:t> гастрит; воспаление вызвано антителами к париетальным клеткам желудка. Как правило, сопровождается развитием пернициозной анемии; </a:t>
            </a:r>
          </a:p>
          <a:p>
            <a:r>
              <a:rPr lang="ru-RU" dirty="0"/>
              <a:t>Бактериальный (тип B) — </a:t>
            </a:r>
            <a:r>
              <a:rPr lang="ru-RU" dirty="0" err="1"/>
              <a:t>антральный</a:t>
            </a:r>
            <a:r>
              <a:rPr lang="ru-RU" dirty="0"/>
              <a:t> гастрит, связанный с обсеменением слизистой оболочки желудка бактериями </a:t>
            </a:r>
            <a:r>
              <a:rPr lang="ru-RU" dirty="0" err="1"/>
              <a:t>Helicobacter</a:t>
            </a:r>
            <a:r>
              <a:rPr lang="ru-RU" dirty="0"/>
              <a:t> </a:t>
            </a:r>
            <a:r>
              <a:rPr lang="ru-RU" dirty="0" err="1"/>
              <a:t>pylori</a:t>
            </a:r>
            <a:r>
              <a:rPr lang="ru-RU" dirty="0"/>
              <a:t>; </a:t>
            </a:r>
          </a:p>
          <a:p>
            <a:r>
              <a:rPr lang="ru-RU" dirty="0"/>
              <a:t>Химический (тип С) — развивается вследствие заброса желчи и </a:t>
            </a:r>
            <a:r>
              <a:rPr lang="ru-RU" dirty="0" err="1"/>
              <a:t>лизолецитина</a:t>
            </a:r>
            <a:r>
              <a:rPr lang="ru-RU" dirty="0"/>
              <a:t> в желудок при </a:t>
            </a:r>
            <a:r>
              <a:rPr lang="ru-RU" dirty="0" err="1"/>
              <a:t>дуоденогастральном</a:t>
            </a:r>
            <a:r>
              <a:rPr lang="ru-RU" dirty="0"/>
              <a:t> </a:t>
            </a:r>
            <a:r>
              <a:rPr lang="ru-RU" dirty="0" err="1"/>
              <a:t>рефлюксе</a:t>
            </a:r>
            <a:r>
              <a:rPr lang="ru-RU" dirty="0"/>
              <a:t> или в результате приема некоторых классов лекарств.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763F6-F854-421B-8746-A195CAA8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характеру течения гастрит бывает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88A9A-367A-4214-AD79-C06C25DF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100" b="1" dirty="0"/>
              <a:t>Острый </a:t>
            </a:r>
          </a:p>
          <a:p>
            <a:pPr marL="0" indent="0">
              <a:buNone/>
            </a:pPr>
            <a:r>
              <a:rPr lang="ru-RU" dirty="0"/>
              <a:t>Острый гастрит сопровождается общей слабостью, тошнотой, многократной рвотой. Характерны спастические боли, дискомфорт в верхних отделах живота. В случаях инфекционного гастрита возможно появление лихорадки. Общее состояние ухудшается, возникает общая слабость, головокружение. Язык обложен грязно-желтым или серовато-белым налетом. </a:t>
            </a:r>
          </a:p>
          <a:p>
            <a:endParaRPr lang="ru-RU" dirty="0"/>
          </a:p>
          <a:p>
            <a:r>
              <a:rPr lang="ru-RU" sz="4100" b="1" dirty="0"/>
              <a:t> Хронический</a:t>
            </a:r>
          </a:p>
          <a:p>
            <a:r>
              <a:rPr lang="ru-RU" dirty="0"/>
              <a:t> </a:t>
            </a:r>
            <a:r>
              <a:rPr lang="ru-RU" dirty="0" err="1"/>
              <a:t>гиперацидный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гипоацидный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B1315-ACDA-4751-B2D2-4EF2B2D4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638389"/>
            <a:ext cx="2699792" cy="22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Симптомы гастрита с повышенной кислотностью: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Длительные болевые ощущения в области солнечного сплетения – голодные и ночные боли. Как правило, такие боли исчезают после приема пищи. </a:t>
            </a:r>
          </a:p>
          <a:p>
            <a:r>
              <a:rPr lang="ru-RU" dirty="0"/>
              <a:t>Частая диарея (поносы). </a:t>
            </a:r>
          </a:p>
          <a:p>
            <a:r>
              <a:rPr lang="ru-RU" dirty="0"/>
              <a:t>Изжога, которая возникает после употребления кислой пищи. </a:t>
            </a:r>
          </a:p>
          <a:p>
            <a:r>
              <a:rPr lang="ru-RU" dirty="0"/>
              <a:t>Частая отрыжка.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СИМПТОМЫ ПОНИЖЕННОЙ КИСЛОТНОСТИ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гнилостный запах изо рта, запах тухлого яйца; </a:t>
            </a:r>
          </a:p>
          <a:p>
            <a:r>
              <a:rPr lang="ru-RU" dirty="0"/>
              <a:t>расстройства стула (диарея, запор). Могут возникать вследствие попадания в кишечник патогенной микрофлоры. Происходит это из-за того, что кислотность желудочного сока недостаточна для нейтрализации патогенной микрофлоры; </a:t>
            </a:r>
          </a:p>
          <a:p>
            <a:r>
              <a:rPr lang="ru-RU" dirty="0"/>
              <a:t>метеоризм и боли в кишечнике. Возникают вследствие дезактивации некоторых кишечных ферментов, например, пепсина. Таким образом, нарушается процесс переваривания белков, что ведет к началу процессов брожения; </a:t>
            </a:r>
          </a:p>
          <a:p>
            <a:r>
              <a:rPr lang="ru-RU" dirty="0"/>
              <a:t>нарушения усвояемости витаминов и минералов, что приводит к ломкости волос и ногтей, а также сухости кожи. </a:t>
            </a:r>
          </a:p>
          <a:p>
            <a:r>
              <a:rPr lang="ru-RU" dirty="0"/>
              <a:t>В этой связи возможно развитие железодефицитной анемии, угревой сыпи; наличие не перевариваемых остатков пищи в кале.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8FBC-1A3A-4B52-A899-ABF128F8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при гастрите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D13558-DBE9-4244-8CFE-3836F4BE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635" y="1600200"/>
            <a:ext cx="76667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658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Гастрит</vt:lpstr>
      <vt:lpstr>Гастрит представляет собой воспаление слизистой оболочки желудка.</vt:lpstr>
      <vt:lpstr>ГАСТРИТ: ПРИЧИНЫ И ФАКТОРЫ РАЗВИТИЯ</vt:lpstr>
      <vt:lpstr>К основным внутренним причинам, приводящим к воспалительным заболеваниям желудочно-кишечного тракта (в том числе и гастрита) относятся:</vt:lpstr>
      <vt:lpstr>ВИДЫ ЗАБОЛЕВАНИЯ: КЛАССИФИКАЦИЯ ГАСТРИТА</vt:lpstr>
      <vt:lpstr>По характеру течения гастрит бывает </vt:lpstr>
      <vt:lpstr>Симптомы гастрита с повышенной кислотностью:</vt:lpstr>
      <vt:lpstr>СИМПТОМЫ ПОНИЖЕННОЙ КИСЛОТНОСТИ</vt:lpstr>
      <vt:lpstr>Питание при гастрите</vt:lpstr>
      <vt:lpstr>Расстройства пищевого поведения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Гастрит</dc:title>
  <dc:creator>Антон</dc:creator>
  <cp:lastModifiedBy>1 1</cp:lastModifiedBy>
  <cp:revision>17</cp:revision>
  <dcterms:created xsi:type="dcterms:W3CDTF">2019-11-16T20:49:07Z</dcterms:created>
  <dcterms:modified xsi:type="dcterms:W3CDTF">2019-11-18T19:45:33Z</dcterms:modified>
</cp:coreProperties>
</file>