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5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58AD65-6D93-4C65-BDA6-AB658E79BCA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Гигиена приготовления пищи в 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оборудование кухни в образовательных учреждениях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8293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условиям и технологии изготовления</a:t>
            </a:r>
            <a:br>
              <a:rPr lang="ru-RU" b="1" dirty="0"/>
            </a:br>
            <a:r>
              <a:rPr lang="ru-RU" b="1" dirty="0"/>
              <a:t>кулинарной продукции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506916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8.6. Для сырых продуктов и продуктов, прошедших технологическую обработку, должно быть предусмотрено разное механическое оборудование и инвентарь, который маркируют в соответствии с его назначением. Не допускается использование механического оборудования (мясорубок, протирочных машин и т.п.) для обработки разных видов продуктов (сырья и продуктов, прошедших тепловую обработку), оборудования, моечных, производственных ванн и инвентаря не по назначению.</a:t>
            </a:r>
          </a:p>
          <a:p>
            <a:r>
              <a:rPr lang="ru-RU" dirty="0"/>
              <a:t>8.7. Не используют для обработки сырой продукции (неочищенных овощей, мяса, рыбы и т.п.) и полуфабрикатов моечные ванны, предназначенные для мытья кухонной или столовой посуды, оборотной тары, раковины для мытья рук.</a:t>
            </a:r>
          </a:p>
          <a:p>
            <a:r>
              <a:rPr lang="ru-RU" dirty="0"/>
              <a:t>8.8. Размораживание (дефростацию) и первичную обработку мяса и мяса птицы проводят в соответствии с требованиями санитарных правил для организаций общественного питания.</a:t>
            </a:r>
          </a:p>
          <a:p>
            <a:r>
              <a:rPr lang="ru-RU" dirty="0"/>
              <a:t>8.9. Для обработки сырой птицы выделяют отдельные столы, разделочный и производственный инвентарь.</a:t>
            </a:r>
          </a:p>
          <a:p>
            <a:r>
              <a:rPr lang="ru-RU" dirty="0"/>
              <a:t>8.6. Для сырых продуктов и продуктов, прошедших технологическую обработку, должно быть предусмотрено разное механическое оборудование и инвентарь, который маркируют в соответствии с его назначением. Не допускается использование механического оборудования (мясорубок, протирочных машин и т.п.) для обработки разных видов продуктов (сырья и продуктов, прошедших тепловую обработку), оборудования, моечных, производственных ванн и инвентаря не по назначению.</a:t>
            </a:r>
          </a:p>
          <a:p>
            <a:r>
              <a:rPr lang="ru-RU" dirty="0"/>
              <a:t>8.7. Не используют для обработки сырой продукции (неочищенных овощей, мяса, рыбы и т.п.) и полуфабрикатов моечные ванны, предназначенные для мытья кухонной или столовой посуды, оборотной тары, раковины для мытья рук.</a:t>
            </a:r>
          </a:p>
          <a:p>
            <a:r>
              <a:rPr lang="ru-RU" dirty="0"/>
              <a:t>8.8. Размораживание (дефростацию) и первичную обработку мяса и мяса птицы проводят в соответствии с требованиями санитарных правил для организаций общественного питания.</a:t>
            </a:r>
          </a:p>
          <a:p>
            <a:r>
              <a:rPr lang="ru-RU" dirty="0"/>
              <a:t>8.9. Для обработки сырой птицы выделяют отдельные столы, разделочный и производственный инвентарь.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условиям и технологии изготовления</a:t>
            </a:r>
            <a:br>
              <a:rPr lang="ru-RU" b="1" dirty="0"/>
            </a:br>
            <a:r>
              <a:rPr lang="ru-RU" b="1" dirty="0"/>
              <a:t>кулинарной продукции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8.14. Обработку яиц проводят в отдельном помещении либо в специально отведенном месте </a:t>
            </a:r>
            <a:r>
              <a:rPr lang="ru-RU" dirty="0" err="1"/>
              <a:t>мясо-рыбного</a:t>
            </a:r>
            <a:r>
              <a:rPr lang="ru-RU" dirty="0"/>
              <a:t> цеха. Для этих целей используются промаркированные ванны и (или) емкости; возможно использование перфорированных емкостей.</a:t>
            </a:r>
          </a:p>
          <a:p>
            <a:r>
              <a:rPr lang="ru-RU" dirty="0"/>
              <a:t>Обработка яиц проводится при условии полного их погружения в раствор в следующем порядке:</a:t>
            </a:r>
          </a:p>
          <a:p>
            <a:r>
              <a:rPr lang="ru-RU" dirty="0"/>
              <a:t>- I - обработка в 1 - 2% теплом растворе кальцинированной соды;</a:t>
            </a:r>
          </a:p>
          <a:p>
            <a:r>
              <a:rPr lang="ru-RU" dirty="0"/>
              <a:t>- II - обработка в 0,5% растворе хлорамина или других разрешенных в установленном порядке дезинфицирующих средств;</a:t>
            </a:r>
          </a:p>
          <a:p>
            <a:r>
              <a:rPr lang="ru-RU" dirty="0"/>
              <a:t>- III - ополаскивание проточной водой в течение не менее 5 минут с последующим выкладыванием в чистую промаркированную посуду.</a:t>
            </a:r>
          </a:p>
          <a:p>
            <a:r>
              <a:rPr lang="ru-RU" dirty="0"/>
              <a:t>8.15. Крупы не должны содержать посторонних примесей. Перед использованием крупы промывают проточной водой.</a:t>
            </a:r>
          </a:p>
          <a:p>
            <a:r>
              <a:rPr lang="ru-RU" dirty="0"/>
              <a:t> 8.17. Для обеспечения сохранности витаминов в блюдах овощи, подлежащие отвариванию в очищенном виде, чистят непосредственно перед варкой и варят в подсоленной воде (кроме свеклы). Не допускается предварительная заготовка очищенного картофеля и других овощей с длительным замачиванием их в холодной воде более 2 часов. Отваренные для салатов овощи хранят в холодильнике не более 6 часов при температуре плюс 4 +/- 2 °C.</a:t>
            </a:r>
          </a:p>
          <a:p>
            <a:r>
              <a:rPr lang="ru-RU" dirty="0"/>
              <a:t>8.18. Очищенные картофель, корнеплоды и другие овощи во избежание их потемнения и высушивания рекомендуется хранить в холодной воде не более 2 часов.</a:t>
            </a:r>
          </a:p>
          <a:p>
            <a:r>
              <a:rPr lang="ru-RU" dirty="0"/>
              <a:t>8.19. Сырые овощи и зелень, предназначенные для приготовления холодных закусок без последующей термической обработки, рекомендуется выдерживать в 3%-м растворе уксусной кислоты или в 10% растворе поваренной соли в течение 10 минут с последующим ополаскиванием проточной водой.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условиям и технологии изготовления</a:t>
            </a:r>
            <a:br>
              <a:rPr lang="ru-RU" b="1" dirty="0"/>
            </a:br>
            <a:r>
              <a:rPr lang="ru-RU" b="1" dirty="0"/>
              <a:t>кулинарной продукции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8.22. При приготовлении кулинарного изделия, представляющего собой пищевой продукт или сочетание продуктов, доведенного до кулинарной готовности, должны соблюдаться следующие требования:</a:t>
            </a:r>
          </a:p>
          <a:p>
            <a:r>
              <a:rPr lang="ru-RU" dirty="0"/>
              <a:t>- при изготовлении вторых блюд из вареного мяса, птицы, рыбы или отпуске вареного мяса (птицы) к первым блюдам </a:t>
            </a:r>
            <a:r>
              <a:rPr lang="ru-RU" dirty="0" err="1"/>
              <a:t>порционированное</a:t>
            </a:r>
            <a:r>
              <a:rPr lang="ru-RU" dirty="0"/>
              <a:t> мясо обязательно подвергают вторичному кипячению в бульоне в течение 5 - 7 минут;</a:t>
            </a:r>
          </a:p>
          <a:p>
            <a:r>
              <a:rPr lang="ru-RU" dirty="0"/>
              <a:t>- при перемешивании ингредиентов, входящих в состав блюд, необходимо пользоваться кухонным инвентарем, не касаясь продукта руками;</a:t>
            </a:r>
          </a:p>
          <a:p>
            <a:r>
              <a:rPr lang="ru-RU" dirty="0"/>
              <a:t>- при изготовлении картофельного (овощного) пюре следует использовать механическое оборудование;</a:t>
            </a:r>
          </a:p>
          <a:p>
            <a:r>
              <a:rPr lang="ru-RU" dirty="0"/>
              <a:t>- масло сливочное, используемое для заправки гарниров и других блюд, должно предварительно подвергаться термической обработке (растапливаться и доводиться до кипения);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D5496-D0CE-44EA-BC9C-ABBEAE70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B05D7-64C4-43AF-B7EF-1E20114925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 яйцо варят в течение 10 минут после закипания воды;</a:t>
            </a:r>
          </a:p>
          <a:p>
            <a:r>
              <a:rPr lang="ru-RU" dirty="0"/>
              <a:t>- яйцо рекомендуется использовать для приготовления блюд из яиц, а также в качестве компонента в составе блюд;</a:t>
            </a:r>
          </a:p>
          <a:p>
            <a:r>
              <a:rPr lang="ru-RU" dirty="0"/>
              <a:t>- омлеты и запеканки, в рецептуру которых входит яйцо, готовят в жарочном шкафу, омлеты - в течение 8 - 10 минут при температуре 180 - 200 °C слоем не более 2,5 - 3 см; запеканки - 20 - 30 минут при температуре 220 - 280 °C слоем не более 3 - 4 см; хранение яичной массы осуществляется не более 30 минут при температуре не выше 4 +/- 2 °C;</a:t>
            </a:r>
          </a:p>
          <a:p>
            <a:r>
              <a:rPr lang="ru-RU" dirty="0"/>
              <a:t>- вареные колбасы, сардельки и сосиски варят не менее 5 минут после закипания;</a:t>
            </a:r>
          </a:p>
          <a:p>
            <a:r>
              <a:rPr lang="ru-RU" dirty="0"/>
              <a:t>- гарниры из риса и макаронных изделий варят в большом объеме воды (в соотношении не менее 1:6) без последующей промывки;</a:t>
            </a:r>
          </a:p>
          <a:p>
            <a:r>
              <a:rPr lang="ru-RU" dirty="0"/>
              <a:t>- салаты заправляют непосредственно перед раздачей.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26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условиям и технологии изготовления</a:t>
            </a:r>
            <a:br>
              <a:rPr lang="ru-RU" b="1" dirty="0"/>
            </a:br>
            <a:r>
              <a:rPr lang="ru-RU" b="1" dirty="0"/>
              <a:t>кулинарной продукции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8.23. 8.24. Горячие блюда (супы, соусы, напитки) при раздаче должны иметь температуру не ниже 75 °C, вторые блюда и гарниры - не ниже 65 °C, холодные супы, напитки - не выше 14 °C.</a:t>
            </a:r>
          </a:p>
          <a:p>
            <a:r>
              <a:rPr lang="ru-RU" dirty="0"/>
              <a:t>8.25. Холодные закуски должны выставляться в </a:t>
            </a:r>
            <a:r>
              <a:rPr lang="ru-RU" dirty="0" err="1"/>
              <a:t>порционированном</a:t>
            </a:r>
            <a:r>
              <a:rPr lang="ru-RU" dirty="0"/>
              <a:t> виде в охлаждаемый прилавок-витрину и реализовываться в течение одного часа.</a:t>
            </a:r>
          </a:p>
          <a:p>
            <a:r>
              <a:rPr lang="ru-RU" dirty="0"/>
              <a:t>8.26. Готовые к употреблению блюда из сырых овощей могут храниться в холодильнике при температуре 4 +/- 2 °C не более 30 минут.</a:t>
            </a:r>
          </a:p>
          <a:p>
            <a:r>
              <a:rPr lang="ru-RU" dirty="0"/>
              <a:t>8.27. Свежую зелень закладывают в блюда во время раздачи.</a:t>
            </a:r>
          </a:p>
          <a:p>
            <a:r>
              <a:rPr lang="ru-RU" dirty="0"/>
              <a:t>8.28. Изготовление салатов и их заправка осуществляется непосредственно перед раздачей. Не заправленные салаты допускается хранить не более 3 часов при температуре плюс 4 +/- 2 °C. Хранение заправленных салатов не допускается.</a:t>
            </a:r>
          </a:p>
          <a:p>
            <a:r>
              <a:rPr lang="ru-RU" dirty="0"/>
              <a:t>Использование сметаны и майонеза для заправки салатов не допускается. Уксус в рецептурах блюд подлежит замене на лимонную кислоту.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64704"/>
          </a:xfrm>
        </p:spPr>
        <p:txBody>
          <a:bodyPr/>
          <a:lstStyle/>
          <a:p>
            <a:r>
              <a:rPr lang="ru-RU" dirty="0"/>
              <a:t>Контроль за персоналом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208912" cy="64807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 работе на пищеблок допускаются здоровые лица, прошедшие медицинский осмотр в соответствии с действующими приказами и инструкциями, а также прослушавшие курс по гигиенической подготовке со сдачей зачета.</a:t>
            </a:r>
          </a:p>
          <a:p>
            <a:r>
              <a:rPr lang="ru-RU" b="1" i="1" dirty="0"/>
              <a:t>Персонал предприятия общественного питания обязан соблюдать следующие правила личной гигиены:</a:t>
            </a:r>
            <a:endParaRPr lang="ru-RU" dirty="0"/>
          </a:p>
          <a:p>
            <a:r>
              <a:rPr lang="ru-RU" dirty="0"/>
              <a:t>- приходить на работу в чистой одежде и обуви;</a:t>
            </a:r>
          </a:p>
          <a:p>
            <a:r>
              <a:rPr lang="ru-RU" dirty="0"/>
              <a:t>- оставлять верхнюю одежду, головной убор, личные вещи в гардеробной;</a:t>
            </a:r>
          </a:p>
          <a:p>
            <a:r>
              <a:rPr lang="ru-RU" dirty="0"/>
              <a:t>- коротко стричь ногти;</a:t>
            </a:r>
          </a:p>
          <a:p>
            <a:r>
              <a:rPr lang="ru-RU" dirty="0"/>
              <a:t>- перед началом работы тщательно мыть руки с мылом, надевать чистую санитарную одежду в специально отведенном месте, после посещения туалета тщательно мыть руки с мылом, желательно дезинфицирующим;</a:t>
            </a:r>
          </a:p>
          <a:p>
            <a:r>
              <a:rPr lang="ru-RU" dirty="0"/>
              <a:t>- при появлении признаков простудного заболевания или кишечной дисфункции, а также нагноений, порезов, ожогов сообщить администрации и обратиться в медицинское учреждение для лечения;</a:t>
            </a:r>
          </a:p>
          <a:p>
            <a:r>
              <a:rPr lang="ru-RU" dirty="0"/>
              <a:t>- сообщать о всех случаях заболеваний кишечными инфекциями в семье работника.</a:t>
            </a:r>
          </a:p>
          <a:p>
            <a:r>
              <a:rPr lang="ru-RU" b="1" i="1" dirty="0"/>
              <a:t>В пищеблоках школ категорически запрещается:</a:t>
            </a:r>
            <a:endParaRPr lang="ru-RU" dirty="0"/>
          </a:p>
          <a:p>
            <a:r>
              <a:rPr lang="ru-RU" dirty="0"/>
              <a:t>- при изготовлении блюд, кулинарных и кондитерских изделий носить ювелирные изделия, покрывать ногти лаком, застегивать спецодежду булавками;</a:t>
            </a:r>
          </a:p>
          <a:p>
            <a:r>
              <a:rPr lang="ru-RU" dirty="0"/>
              <a:t>- принимать пищу, курить на рабочем месте. Прием пищи и курение разрешаются в специально отведенном помещении или месте.</a:t>
            </a:r>
          </a:p>
          <a:p>
            <a:r>
              <a:rPr lang="ru-RU" dirty="0"/>
              <a:t>Ежедневно перед началом смены медработник проводит у всех работающих осмотр открытых поверхностей тела на наличие гнойничковых заболеваний. Лица с гнойничковыми заболеваниями кожи, нагноившимися порезами, ожогами, ссадинами, а также с катарами верхних дыхательных путей к работе не допускаются, а переводятся на другую работу. Результаты осмотров заносятся в журнал установленной формы.</a:t>
            </a:r>
          </a:p>
          <a:p>
            <a:r>
              <a:rPr lang="ru-RU" dirty="0"/>
              <a:t>В каждом пищеблоке должна быть аптечка с набором медикаментов для оказания первой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Список продуктов и блюд, которые не допускаются для реализации</a:t>
            </a:r>
            <a:br>
              <a:rPr lang="ru-RU" sz="2200" b="1" dirty="0"/>
            </a:br>
            <a:r>
              <a:rPr lang="ru-RU" sz="2200" b="1" i="1" dirty="0"/>
              <a:t>в организациях общественного питания образовательных учреждений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676456" cy="554461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1. Пищевые продукты с истекшими сроками годности и признаками недоброкачественности.</a:t>
            </a:r>
          </a:p>
          <a:p>
            <a:r>
              <a:rPr lang="ru-RU" dirty="0"/>
              <a:t>2. Остатки пищи от предыдущего приема и пища, приготовленная накануне.</a:t>
            </a:r>
          </a:p>
          <a:p>
            <a:r>
              <a:rPr lang="ru-RU" dirty="0"/>
              <a:t>3. Плодоовощная продукция с признаками порчи.</a:t>
            </a:r>
          </a:p>
          <a:p>
            <a:r>
              <a:rPr lang="ru-RU" dirty="0"/>
              <a:t>4. Мясо, субпродукты всех видов сельскохозяйственных животных, рыба, сельскохозяйственная птица, не прошедшие ветеринарный контроль.</a:t>
            </a:r>
          </a:p>
          <a:p>
            <a:r>
              <a:rPr lang="ru-RU" dirty="0"/>
              <a:t>5. Субпродукты, кроме печени, языка, сердца.</a:t>
            </a:r>
          </a:p>
          <a:p>
            <a:r>
              <a:rPr lang="ru-RU" dirty="0"/>
              <a:t>6. Непотрошеная птица.</a:t>
            </a:r>
          </a:p>
          <a:p>
            <a:r>
              <a:rPr lang="ru-RU" dirty="0"/>
              <a:t>7. Мясо диких животных.</a:t>
            </a:r>
          </a:p>
          <a:p>
            <a:r>
              <a:rPr lang="ru-RU" dirty="0"/>
              <a:t>8. Яйца и мясо водоплавающих птиц.</a:t>
            </a:r>
          </a:p>
          <a:p>
            <a:r>
              <a:rPr lang="ru-RU" dirty="0"/>
              <a:t>9. Яйца с загрязненной скорлупой, с насечкой, "тек", "бой", а также яйца из хозяйств, неблагополучных по сальмонеллезам.</a:t>
            </a:r>
          </a:p>
          <a:p>
            <a:r>
              <a:rPr lang="ru-RU" dirty="0"/>
              <a:t>10. Консервы с нарушением герметичности банок, </a:t>
            </a:r>
            <a:r>
              <a:rPr lang="ru-RU" dirty="0" err="1"/>
              <a:t>бомбажные</a:t>
            </a:r>
            <a:r>
              <a:rPr lang="ru-RU" dirty="0"/>
              <a:t>, "</a:t>
            </a:r>
            <a:r>
              <a:rPr lang="ru-RU" dirty="0" err="1"/>
              <a:t>хлопуши</a:t>
            </a:r>
            <a:r>
              <a:rPr lang="ru-RU" dirty="0"/>
              <a:t>", банки с ржавчиной, деформированные, без этикеток.</a:t>
            </a:r>
          </a:p>
          <a:p>
            <a:r>
              <a:rPr lang="ru-RU" dirty="0"/>
              <a:t>11. Крупа, мука, сухофрукты и другие продукты, загрязненные различными примесями или зараженные амбарными вредителями.</a:t>
            </a:r>
          </a:p>
          <a:p>
            <a:r>
              <a:rPr lang="ru-RU" dirty="0"/>
              <a:t>12. Любые пищевые продукты домашнего (не промышленного) изготовления.</a:t>
            </a:r>
          </a:p>
          <a:p>
            <a:r>
              <a:rPr lang="ru-RU" dirty="0"/>
              <a:t>13. Кремовые кондитерские изделия (пирожные и торты).</a:t>
            </a:r>
          </a:p>
          <a:p>
            <a:r>
              <a:rPr lang="ru-RU" dirty="0"/>
              <a:t>14. Зельцы, изделия из мясной </a:t>
            </a:r>
            <a:r>
              <a:rPr lang="ru-RU" dirty="0" err="1"/>
              <a:t>обрези</a:t>
            </a:r>
            <a:r>
              <a:rPr lang="ru-RU" dirty="0"/>
              <a:t>, диафрагмы; рулеты из мякоти голов, кровяные и ливерные колбасы.</a:t>
            </a:r>
          </a:p>
          <a:p>
            <a:r>
              <a:rPr lang="ru-RU" dirty="0"/>
              <a:t>15. Творог из </a:t>
            </a:r>
            <a:r>
              <a:rPr lang="ru-RU" dirty="0" err="1"/>
              <a:t>непастеризованного</a:t>
            </a:r>
            <a:r>
              <a:rPr lang="ru-RU" dirty="0"/>
              <a:t> молока, фляжный творог, фляжную сметану без термической обработки.</a:t>
            </a:r>
          </a:p>
          <a:p>
            <a:r>
              <a:rPr lang="ru-RU" dirty="0"/>
              <a:t>16. Простокваша -“</a:t>
            </a:r>
            <a:r>
              <a:rPr lang="ru-RU" dirty="0" err="1"/>
              <a:t>самоквас</a:t>
            </a:r>
            <a:r>
              <a:rPr lang="ru-RU" dirty="0"/>
              <a:t>”.</a:t>
            </a:r>
          </a:p>
          <a:p>
            <a:r>
              <a:rPr lang="ru-RU" dirty="0"/>
              <a:t>17. Грибы и продукты (кулинарные изделия), из них приготовленные.</a:t>
            </a:r>
          </a:p>
          <a:p>
            <a:r>
              <a:rPr lang="ru-RU" dirty="0"/>
              <a:t>18. Квас.</a:t>
            </a:r>
          </a:p>
          <a:p>
            <a:r>
              <a:rPr lang="ru-RU" dirty="0"/>
              <a:t>19. Молоко и молочные продукты из хозяйств, неблагополучных по заболеваемости сельскохозяйственных животных, а также не прошедшие первичную обработку и пастеризацию.</a:t>
            </a:r>
          </a:p>
          <a:p>
            <a:r>
              <a:rPr lang="ru-RU" dirty="0"/>
              <a:t>20. Сырокопченые мясные гастрономические изделия и колбасы.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075240" cy="60212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21. Блюда, изготовленные из мяса, птицы, рыбы, не прошедших тепловую обработку.</a:t>
            </a:r>
          </a:p>
          <a:p>
            <a:r>
              <a:rPr lang="ru-RU" dirty="0"/>
              <a:t>22. Жареные во фритюре пищевые продукты и изделия;</a:t>
            </a:r>
          </a:p>
          <a:p>
            <a:r>
              <a:rPr lang="ru-RU" dirty="0"/>
              <a:t>23. Пищевые продукты, не предусмотренные прил.№9</a:t>
            </a:r>
          </a:p>
          <a:p>
            <a:r>
              <a:rPr lang="ru-RU" dirty="0"/>
              <a:t>24. Уксус, горчица, хрен, перец острый (красный, черный) и другие острые (жгучие) приправы.</a:t>
            </a:r>
          </a:p>
          <a:p>
            <a:r>
              <a:rPr lang="ru-RU" dirty="0"/>
              <a:t>25. Острые соусы, кетчупы, майонез, закусочные консервы, маринованные овощи и фрукты.</a:t>
            </a:r>
          </a:p>
          <a:p>
            <a:r>
              <a:rPr lang="ru-RU" dirty="0"/>
              <a:t>26. Кофе натуральный; тонизирующие, в том числе энергетические напитки, алкоголь.</a:t>
            </a:r>
          </a:p>
          <a:p>
            <a:r>
              <a:rPr lang="ru-RU" dirty="0"/>
              <a:t>27. Кулинарные жиры, свиное или баранье сало, маргарин и другие </a:t>
            </a:r>
            <a:r>
              <a:rPr lang="ru-RU" dirty="0" err="1"/>
              <a:t>гидрогенизированные</a:t>
            </a:r>
            <a:r>
              <a:rPr lang="ru-RU" dirty="0"/>
              <a:t> жиры.</a:t>
            </a:r>
          </a:p>
          <a:p>
            <a:r>
              <a:rPr lang="ru-RU" dirty="0"/>
              <a:t>28. Ядро абрикосовой косточки, арахис.</a:t>
            </a:r>
          </a:p>
          <a:p>
            <a:r>
              <a:rPr lang="ru-RU" dirty="0"/>
              <a:t>29. Газированные напитки.</a:t>
            </a:r>
          </a:p>
          <a:p>
            <a:r>
              <a:rPr lang="ru-RU" dirty="0"/>
              <a:t>30. Молочные продукты и мороженое на основе растительных жиров.</a:t>
            </a:r>
          </a:p>
          <a:p>
            <a:r>
              <a:rPr lang="ru-RU" dirty="0"/>
              <a:t>31. Жевательная резинка.</a:t>
            </a:r>
          </a:p>
          <a:p>
            <a:r>
              <a:rPr lang="ru-RU" dirty="0"/>
              <a:t>32. Кумыс и другие кисломолочные продукты с содержанием этанола (более 0,5%).</a:t>
            </a:r>
          </a:p>
          <a:p>
            <a:r>
              <a:rPr lang="ru-RU" dirty="0"/>
              <a:t>33. Карамель, в том числе леденцовая.</a:t>
            </a:r>
          </a:p>
          <a:p>
            <a:r>
              <a:rPr lang="ru-RU" dirty="0"/>
              <a:t>34. Закусочные консервы.</a:t>
            </a:r>
          </a:p>
          <a:p>
            <a:r>
              <a:rPr lang="ru-RU" dirty="0"/>
              <a:t>35. Заливные блюда (мясные и рыбные), студни, форшмак из сельди.</a:t>
            </a:r>
          </a:p>
          <a:p>
            <a:r>
              <a:rPr lang="ru-RU" dirty="0"/>
              <a:t>36. Холодные напитки и морсы (без термической обработки) из плодово-ягодного сырья.</a:t>
            </a:r>
          </a:p>
          <a:p>
            <a:r>
              <a:rPr lang="ru-RU" dirty="0"/>
              <a:t>37. Окрошки и холодные супы.</a:t>
            </a:r>
          </a:p>
          <a:p>
            <a:r>
              <a:rPr lang="ru-RU" dirty="0"/>
              <a:t>38. Макароны по-флотски (с мясным фаршем), макароны с рубленым яйцом.</a:t>
            </a:r>
          </a:p>
          <a:p>
            <a:r>
              <a:rPr lang="ru-RU" dirty="0"/>
              <a:t>39. Яичница-глазунья.</a:t>
            </a:r>
          </a:p>
          <a:p>
            <a:r>
              <a:rPr lang="ru-RU" dirty="0"/>
              <a:t>40. Паштеты и блинчики с мясом и с творогом.</a:t>
            </a:r>
          </a:p>
          <a:p>
            <a:r>
              <a:rPr lang="ru-RU" dirty="0"/>
              <a:t>41. Первые и вторые блюда из/на основе сухих пищевых концентратов быстрого приготовления.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Помещения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4248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5.19.3. В составе производственных помещений пищеблока предусматриваются следующие помещения: </a:t>
            </a:r>
          </a:p>
          <a:p>
            <a:r>
              <a:rPr lang="ru-RU" dirty="0"/>
              <a:t>обработки овощей, заготовочный и горячий цеха, </a:t>
            </a:r>
          </a:p>
          <a:p>
            <a:r>
              <a:rPr lang="ru-RU" dirty="0"/>
              <a:t>моечная для раздельного мытья столовой и кухонной посуды.</a:t>
            </a:r>
          </a:p>
          <a:p>
            <a:r>
              <a:rPr lang="ru-RU" dirty="0"/>
              <a:t>Хранение пищевых продуктов и продовольственного сырья должно осуществляться в помещениях кладовых (для овощей, сухих продуктов, скоропортящихся продуктов).</a:t>
            </a:r>
          </a:p>
          <a:p>
            <a:r>
              <a:rPr lang="ru-RU" dirty="0"/>
              <a:t> При организации ежедневного поступления пищевых продуктов и продовольственного сырья</a:t>
            </a:r>
          </a:p>
          <a:p>
            <a:r>
              <a:rPr lang="ru-RU" dirty="0"/>
              <a:t>допускается использование одного помещения кладовой.</a:t>
            </a:r>
          </a:p>
        </p:txBody>
      </p:sp>
      <p:pic>
        <p:nvPicPr>
          <p:cNvPr id="12290" name="Picture 2" descr="http://www.vsemdetstvo.ru/images/loaded/small/a6dbe1cdcea047c39b41ac1cbc9fa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12" y="1"/>
            <a:ext cx="2651787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3501008"/>
            <a:ext cx="9217024" cy="35490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После установки оборудование необходимо промаркировать с учетом раздельного хранения сырых и готовых продуктов, их технологической обработки и раздачи. </a:t>
            </a:r>
          </a:p>
          <a:p>
            <a:r>
              <a:rPr lang="ru-RU" dirty="0"/>
              <a:t>На холодильном оборудовании ставится следующая маркировка: "гастрономия", "молочные продукты", "мясо, птица", "рыба", "фрукты, овощи", "яйцо" и т. д. </a:t>
            </a:r>
          </a:p>
          <a:p>
            <a:r>
              <a:rPr lang="ru-RU" dirty="0"/>
              <a:t>Производственные столы маркируются следующим образом: "СМ" - сырое мясо, "СК" - сырые куры, "СР" - сырая рыба, "СО" -сырые овощи, "ВМ" - вареное мясо, "ВР" - вареная рыба, "ВО" - вареные овощи и сырые овощи, которые употребляются в пищу без тепловой обработки, "Г" - гастрономия, "З" - зелень, "Х" - хлеб  и т. д. </a:t>
            </a:r>
          </a:p>
          <a:p>
            <a:r>
              <a:rPr lang="ru-RU" dirty="0"/>
              <a:t>Холодильное оборудование также необходимо оснастить контрольными термометрами (любыми, кроме ртутных) и приборами для измерения влажности (гигрометрами). </a:t>
            </a:r>
          </a:p>
          <a:p>
            <a:r>
              <a:rPr lang="ru-RU" dirty="0"/>
              <a:t>При размещении технологического оборудования необходимо обеспечить свободный доступ к нему, удобство эксплуатации  и соблюдение требований к поточности технологического процесса. </a:t>
            </a:r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672" y="0"/>
            <a:ext cx="5038328" cy="328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04867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Требования к санитарному состоянию и содержанию</a:t>
            </a:r>
            <a:br>
              <a:rPr lang="ru-RU" sz="2700" b="1" dirty="0"/>
            </a:br>
            <a:r>
              <a:rPr lang="ru-RU" sz="2700" b="1" dirty="0"/>
              <a:t>помещений и мытью посуды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916832"/>
            <a:ext cx="77872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/>
              <a:t>5.2. Производственные и другие помещения организаций общественного питания должны содержаться в порядке и чистоте. Хранение пищевых продуктов на полу не допускается.</a:t>
            </a:r>
          </a:p>
          <a:p>
            <a:r>
              <a:rPr lang="ru-RU" sz="2000" dirty="0"/>
              <a:t>5.3. Уборка обеденных залов должна проводиться после каждого приема пищи. Обеденные столы моют горячей водой с добавлением моющих средств, используя специально выделенную ветошь и промаркированную тару для чистой и использованной ветоши.</a:t>
            </a:r>
          </a:p>
          <a:p>
            <a:r>
              <a:rPr lang="ru-RU" sz="2000" dirty="0"/>
              <a:t>Ветошь в конце работы замачивают в воде при температуре не ниже 45 °C, с добавлением моющих средств, дезинфицируют или кипятят, ополаскивают, просушивают и хранят в таре для чистой ветоши.</a:t>
            </a:r>
          </a:p>
          <a:p>
            <a:r>
              <a:rPr lang="ru-RU" sz="2000" dirty="0"/>
              <a:t>5.8. При мытье кухонной посуды в двухсекционных ваннах должен соблюдаться следующий порядок:</a:t>
            </a:r>
          </a:p>
          <a:p>
            <a:r>
              <a:rPr lang="ru-RU" sz="2000" dirty="0"/>
              <a:t>- механическое удаление остатков пищи;</a:t>
            </a:r>
          </a:p>
          <a:p>
            <a:r>
              <a:rPr lang="ru-RU" sz="2000" dirty="0"/>
              <a:t>- мытье щетками в воде при температуре не ниже 45 °C и с добавлением моющих средств;</a:t>
            </a:r>
          </a:p>
          <a:p>
            <a:r>
              <a:rPr lang="ru-RU" sz="2000" dirty="0"/>
              <a:t>- ополаскивание горячей проточной водой с температурой не ниже 65 °C;</a:t>
            </a:r>
          </a:p>
          <a:p>
            <a:r>
              <a:rPr lang="ru-RU" sz="2000" dirty="0"/>
              <a:t>- просушивание в опрокинутом виде на решетчатых полках и стеллажах.</a:t>
            </a:r>
          </a:p>
          <a:p>
            <a:r>
              <a:rPr lang="ru-RU" sz="2000" dirty="0"/>
              <a:t>5.9. Мытье столовой посуды на специализированных моечных машинах проводят в соответствии с инструкциями по их эксплуатации.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4408" y="2708920"/>
            <a:ext cx="13595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1"/>
            <a:ext cx="2216862" cy="17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Требования к санитарному состоянию и содержанию</a:t>
            </a:r>
            <a:br>
              <a:rPr lang="ru-RU" sz="3100" b="1" dirty="0"/>
            </a:br>
            <a:r>
              <a:rPr lang="ru-RU" sz="3100" b="1" dirty="0"/>
              <a:t>помещений и мытью посуды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5.11. Чашки, стаканы, бокалы промывают в первой ванне горячей водой при температуре не ниже 45 °C с применением моющих средств; во второй ванне ополаскивают горячей проточной водой не ниже 65 °C с использованием металлической сетки с ручками и гибкого шланга с душевой насадкой.</a:t>
            </a:r>
          </a:p>
          <a:p>
            <a:r>
              <a:rPr lang="ru-RU" sz="2000" dirty="0"/>
              <a:t>5.12. Столовые приборы подвергают мытью в горячей воде при температуре не ниже 45 °C с применением моющих средств с последующим ополаскиванием в проточной воде и прокаливанием в духовых (или сухожаровых) шкафах в течение 10 минут.</a:t>
            </a:r>
          </a:p>
          <a:p>
            <a:r>
              <a:rPr lang="ru-RU" sz="2000" dirty="0"/>
              <a:t>Кассеты для хранения столовых приборов ежедневно подвергают обработке с применением моющих средств, последующим ополаскиванием и прокаливанием в духовом шкафу.</a:t>
            </a:r>
          </a:p>
          <a:p>
            <a:r>
              <a:rPr lang="ru-RU" sz="2000" dirty="0"/>
              <a:t>5.15. Мытье разделочных досок и мелкого деревянного инвентаря производится в моечном отделении (цехе) для кухонной посуды горячей водой при температуре не ниже 45 °C с добавлением моющих средств, ополаскивают горячей водой при температуре не ниже 65 °C и ошпаривают кипятком, а затем просушивают на стеллажах на ребре. После обработки и просушивания разделочные доски хранят непосредственно на рабочих местах на ребре.</a:t>
            </a:r>
          </a:p>
          <a:p>
            <a:r>
              <a:rPr lang="ru-RU" sz="1800" dirty="0"/>
              <a:t>5.18. Один раз в месяц проводят генеральную уборку всех помещений, оборудования и инвентаря с последующей дезинфекцией. Рекомендуется использовать дезинфицирующие средства с </a:t>
            </a:r>
            <a:r>
              <a:rPr lang="ru-RU" sz="1800" dirty="0" err="1"/>
              <a:t>вирулицидным</a:t>
            </a:r>
            <a:r>
              <a:rPr lang="ru-RU" sz="1800" dirty="0"/>
              <a:t> эффектом.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Требования к организации здорового питания и формированию примерного меню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6984776" cy="5061176"/>
          </a:xfrm>
        </p:spPr>
        <p:txBody>
          <a:bodyPr>
            <a:noAutofit/>
          </a:bodyPr>
          <a:lstStyle/>
          <a:p>
            <a:r>
              <a:rPr lang="ru-RU" sz="1800" dirty="0"/>
              <a:t>6.4. Для обеспечения здоровым питанием всех обучающихся образовательного учреждения необходимо составление примерного меню на период не менее двух недель (10 - 14 дней).</a:t>
            </a:r>
          </a:p>
          <a:p>
            <a:r>
              <a:rPr lang="ru-RU" sz="1800" dirty="0"/>
              <a:t>6.6. Примерное меню разрабатывается с учетом сезонности, необходимого количества основных пищевых веществ и требуемой калорийности суточного рациона, дифференцированного по возрастным группам обучающихся (7 - 11 и 12 - 18 лет).</a:t>
            </a:r>
          </a:p>
          <a:p>
            <a:r>
              <a:rPr lang="ru-RU" sz="1800" dirty="0"/>
              <a:t>6.8. Для обучающихся образовательных учреждений необходимо организовать двухразовое горячее питание (завтрак и обед). Для детей, посещающих группу продленного дня, должен быть организован дополнительно полдник.</a:t>
            </a:r>
          </a:p>
          <a:p>
            <a:r>
              <a:rPr lang="ru-RU" sz="1800" dirty="0"/>
              <a:t>При круглосуточном пребывании должен быть предусмотрен не менее чем пятикратный прием пищи. За 1 час перед сном в качестве второго ужина детям дают стакан кисломолочного продукта (кефир, ряженка, йогурт и др.).</a:t>
            </a:r>
          </a:p>
        </p:txBody>
      </p:sp>
      <p:pic>
        <p:nvPicPr>
          <p:cNvPr id="8193" name="Picture 1" descr="C:\Users\Антон\Desktop\Марина 2019\Физиология 2019\9812709-funny-kitchen-girl-is-cooking-healthy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700" y="980728"/>
            <a:ext cx="221130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Требования к организации здорового питания</a:t>
            </a:r>
            <a:br>
              <a:rPr lang="ru-RU" sz="3100" b="1" dirty="0"/>
            </a:br>
            <a:r>
              <a:rPr lang="ru-RU" sz="3100" b="1" dirty="0"/>
              <a:t>и формированию примерного меню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9296" cy="5357192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6.11. Производство готовых блюд осуществляется в соответствии с технологическими картами, в которых должна быть отражена рецептура и технология приготавливаемых блюд и кулинарных изделий. </a:t>
            </a:r>
          </a:p>
          <a:p>
            <a:r>
              <a:rPr lang="ru-RU" sz="2000" dirty="0"/>
              <a:t>6.12. При разработке меню для питания учащихся предпочтение следует отдавать свежеприготовленным блюдам, не подвергающимся повторной термической обработке, включая разогрев замороженных блюд.</a:t>
            </a:r>
          </a:p>
          <a:p>
            <a:r>
              <a:rPr lang="ru-RU" sz="2000" dirty="0"/>
              <a:t>6.13. В примерном меню не допускается повторение одних и тех же блюд или кулинарных изделий в один и тот же день или в последующие 2 - 3 дня.</a:t>
            </a:r>
          </a:p>
          <a:p>
            <a:r>
              <a:rPr lang="ru-RU" sz="2000" dirty="0"/>
              <a:t>6.14. В примерном меню должно учитываться рациональное распределение энергетической ценности по отдельным приемам пищи. При одно-, двух-, трех- и четырехразовом питании распределение калорийности по приемам пищи в процентном отношении должно составлять: завтрак - 25%, обед - 35%, полдник - 15% (для обучающихся во вторую смену - до 20 - 25%), ужин - 25%. </a:t>
            </a:r>
          </a:p>
          <a:p>
            <a:r>
              <a:rPr lang="ru-RU" sz="2000" dirty="0"/>
              <a:t> 6.16. Питание обучающихся должно соответствовать принципам щадящего питания, предусматривающим использование определенных способов приготовления блюд, таких как варка, приготовление на пару, тушение, </a:t>
            </a:r>
            <a:r>
              <a:rPr lang="ru-RU" sz="2000" dirty="0" err="1"/>
              <a:t>запекание</a:t>
            </a:r>
            <a:r>
              <a:rPr lang="ru-RU" sz="2000" dirty="0"/>
              <a:t>, и исключать продукты с раздражающими свойствами.</a:t>
            </a:r>
          </a:p>
          <a:p>
            <a:r>
              <a:rPr lang="ru-RU" sz="2000" dirty="0"/>
              <a:t>6.17. Ежедневно в рационах 2 - 6-разового питания следует включать мясо, молоко, сливочное и растительное масло, хлеб ржаной и пшеничный (с каждым приемом пищи). Рыбу, яйца, сыр, творог, кисломолочные продукты рекомендуется включать 1 раз в 2 - 3 дня.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Требования к организации здорового питания</a:t>
            </a:r>
            <a:br>
              <a:rPr lang="ru-RU" sz="3100" b="1" dirty="0"/>
            </a:br>
            <a:r>
              <a:rPr lang="ru-RU" sz="3100" b="1" dirty="0"/>
              <a:t>и формированию примерного меню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/>
              <a:t>6.27. Доставка пищевых продуктов осуществляется специализированным транспортом, имеющим оформленный в установленном порядке санитарный паспорт, при условии обеспечения раздельной транспортировки продовольственного сырья и готовых пищевых продуктов, не требующих тепловой обработки. Допускается использование одного транспортного средства для перевозки разнородных пищевых продуктов при условии проведения между рейсами санитарной обработки транспорта с применением дезинфицирующих средств.</a:t>
            </a:r>
          </a:p>
          <a:p>
            <a:r>
              <a:rPr lang="ru-RU" sz="2000" dirty="0"/>
              <a:t>6.28. В питании обучающихся допускается использование продовольственного сырья растительного происхождения, выращенного в организациях сельскохозяйственного назначения, на учебно-опытных и садовых участках, в теплицах образовательных учреждений, при наличии результатов лабораторно-инструментальных исследований указанной продукции, подтверждающих ее качество и безопасность.</a:t>
            </a:r>
          </a:p>
          <a:p>
            <a:r>
              <a:rPr lang="ru-RU" sz="2000" dirty="0"/>
              <a:t>6.29. Овощи урожая прошлого года (капусту, репчатый лук, корнеплоды и др.) в период после 1 марта допускается использовать только после термической обработки.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Требования к организации здорового питания</a:t>
            </a:r>
            <a:br>
              <a:rPr lang="ru-RU" sz="3100" b="1" dirty="0"/>
            </a:br>
            <a:r>
              <a:rPr lang="ru-RU" sz="3100" b="1" dirty="0"/>
              <a:t>и формированию примерного меню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53571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6.31. Наряду с основным питанием возможна организация дополнительного питания обучающихся через буфеты образовательных учреждений, которые предназначены для реализации мучных кондитерских и булочных изделий, пищевых продуктов в потребительской упаковке, в условиях свободного выбора, и в соответствии с рекомендуемым настоящими санитарными правилами ассортиментом дополнительного питания </a:t>
            </a:r>
            <a:r>
              <a:rPr lang="ru-RU" dirty="0">
                <a:hlinkClick r:id="" action="ppaction://hlinkfile" tooltip="Ссылка на текущий документ"/>
              </a:rPr>
              <a:t>(приложение 9)</a:t>
            </a:r>
            <a:r>
              <a:rPr lang="ru-RU" dirty="0"/>
              <a:t>. Ассортимент дополнительного питания утверждается руководителем образовательного учреждения и (или) руководителем организации общественного и согласовывается с территориальным органом исполнительной власти, уполномоченным осуществлять государственный санитарно-эпидемиологический надзор.</a:t>
            </a:r>
          </a:p>
          <a:p>
            <a:r>
              <a:rPr lang="ru-RU" dirty="0"/>
              <a:t>6.32. Реализация кислородных коктейлей может осуществляться только по медицинским показаниям и при условии ежедневного контроля медицинским работником образовательного учреждения.</a:t>
            </a:r>
          </a:p>
          <a:p>
            <a:r>
              <a:rPr lang="ru-RU" dirty="0"/>
              <a:t>6.33. Реализация напитков, воды через буфеты должна осуществляться в потребительской таре емкостью не более 500 мл. Разливать напитки в буфете не допускается.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3133</Words>
  <Application>Microsoft Office PowerPoint</Application>
  <PresentationFormat>Экран (4:3)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Schoolbook</vt:lpstr>
      <vt:lpstr>Wingdings</vt:lpstr>
      <vt:lpstr>Wingdings 2</vt:lpstr>
      <vt:lpstr>Эркер</vt:lpstr>
      <vt:lpstr>Гигиена приготовления пищи в ОУ</vt:lpstr>
      <vt:lpstr>Помещения</vt:lpstr>
      <vt:lpstr>Презентация PowerPoint</vt:lpstr>
      <vt:lpstr>Требования к санитарному состоянию и содержанию помещений и мытью посуды </vt:lpstr>
      <vt:lpstr>Требования к санитарному состоянию и содержанию помещений и мытью посуды </vt:lpstr>
      <vt:lpstr>Требования к организации здорового питания и формированию примерного меню </vt:lpstr>
      <vt:lpstr>Требования к организации здорового питания и формированию примерного меню </vt:lpstr>
      <vt:lpstr>Требования к организации здорового питания и формированию примерного меню </vt:lpstr>
      <vt:lpstr>Требования к организации здорового питания и формированию примерного меню </vt:lpstr>
      <vt:lpstr>Требования к условиям и технологии изготовления кулинарной продукции</vt:lpstr>
      <vt:lpstr>Требования к условиям и технологии изготовления кулинарной продукции</vt:lpstr>
      <vt:lpstr>Требования к условиям и технологии изготовления кулинарной продукции</vt:lpstr>
      <vt:lpstr>Презентация PowerPoint</vt:lpstr>
      <vt:lpstr>Требования к условиям и технологии изготовления кулинарной продукции</vt:lpstr>
      <vt:lpstr>Контроль за персоналом</vt:lpstr>
      <vt:lpstr>Список продуктов и блюд, которые не допускаются для реализации в организациях общественного питания образовательных учреждений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Зверева Марина Валентиновна</cp:lastModifiedBy>
  <cp:revision>15</cp:revision>
  <dcterms:created xsi:type="dcterms:W3CDTF">2019-11-30T20:31:20Z</dcterms:created>
  <dcterms:modified xsi:type="dcterms:W3CDTF">2021-11-24T18:47:51Z</dcterms:modified>
</cp:coreProperties>
</file>