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2" r:id="rId5"/>
    <p:sldId id="261" r:id="rId6"/>
    <p:sldId id="265" r:id="rId7"/>
    <p:sldId id="263" r:id="rId8"/>
    <p:sldId id="267" r:id="rId9"/>
    <p:sldId id="264" r:id="rId10"/>
    <p:sldId id="268" r:id="rId11"/>
    <p:sldId id="266" r:id="rId12"/>
    <p:sldId id="276" r:id="rId13"/>
    <p:sldId id="277" r:id="rId14"/>
    <p:sldId id="279" r:id="rId15"/>
    <p:sldId id="280" r:id="rId16"/>
    <p:sldId id="285" r:id="rId17"/>
    <p:sldId id="273" r:id="rId18"/>
    <p:sldId id="286" r:id="rId19"/>
    <p:sldId id="289" r:id="rId20"/>
    <p:sldId id="283" r:id="rId21"/>
    <p:sldId id="290" r:id="rId22"/>
    <p:sldId id="271"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0ECF2CB9-1E1D-4B1D-8326-6D43C48BAD4E}" type="datetimeFigureOut">
              <a:rPr lang="ru-RU" smtClean="0"/>
              <a:t>28.09.2017</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7131C390-2C32-48DD-9345-81E8743CBD38}"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ECF2CB9-1E1D-4B1D-8326-6D43C48BAD4E}" type="datetimeFigureOut">
              <a:rPr lang="ru-RU" smtClean="0"/>
              <a:t>28.09.2017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31C390-2C32-48DD-9345-81E8743CBD3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ECF2CB9-1E1D-4B1D-8326-6D43C48BAD4E}" type="datetimeFigureOut">
              <a:rPr lang="ru-RU" smtClean="0"/>
              <a:t>28.09.2017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31C390-2C32-48DD-9345-81E8743CBD3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ECF2CB9-1E1D-4B1D-8326-6D43C48BAD4E}" type="datetimeFigureOut">
              <a:rPr lang="ru-RU" smtClean="0"/>
              <a:t>28.09.2017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31C390-2C32-48DD-9345-81E8743CBD3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ECF2CB9-1E1D-4B1D-8326-6D43C48BAD4E}" type="datetimeFigureOut">
              <a:rPr lang="ru-RU" smtClean="0"/>
              <a:t>28.09.2017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31C390-2C32-48DD-9345-81E8743CBD38}"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ECF2CB9-1E1D-4B1D-8326-6D43C48BAD4E}" type="datetimeFigureOut">
              <a:rPr lang="ru-RU" smtClean="0"/>
              <a:t>28.09.2017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31C390-2C32-48DD-9345-81E8743CBD3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0ECF2CB9-1E1D-4B1D-8326-6D43C48BAD4E}" type="datetimeFigureOut">
              <a:rPr lang="ru-RU" smtClean="0"/>
              <a:t>28.09.2017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131C390-2C32-48DD-9345-81E8743CBD3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ECF2CB9-1E1D-4B1D-8326-6D43C48BAD4E}" type="datetimeFigureOut">
              <a:rPr lang="ru-RU" smtClean="0"/>
              <a:t>28.09.2017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131C390-2C32-48DD-9345-81E8743CBD3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0ECF2CB9-1E1D-4B1D-8326-6D43C48BAD4E}" type="datetimeFigureOut">
              <a:rPr lang="ru-RU" smtClean="0"/>
              <a:t>28.09.2017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131C390-2C32-48DD-9345-81E8743CBD38}"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0ECF2CB9-1E1D-4B1D-8326-6D43C48BAD4E}" type="datetimeFigureOut">
              <a:rPr lang="ru-RU" smtClean="0"/>
              <a:t>28.09.2017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31C390-2C32-48DD-9345-81E8743CBD3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0ECF2CB9-1E1D-4B1D-8326-6D43C48BAD4E}" type="datetimeFigureOut">
              <a:rPr lang="ru-RU" smtClean="0"/>
              <a:t>28.09.2017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31C390-2C32-48DD-9345-81E8743CBD38}"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ECF2CB9-1E1D-4B1D-8326-6D43C48BAD4E}" type="datetimeFigureOut">
              <a:rPr lang="ru-RU" smtClean="0"/>
              <a:t>28.09.2017</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131C390-2C32-48DD-9345-81E8743CBD38}"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899592" y="1556792"/>
            <a:ext cx="8062912" cy="4824536"/>
          </a:xfrm>
        </p:spPr>
        <p:txBody>
          <a:bodyPr>
            <a:normAutofit/>
          </a:bodyPr>
          <a:lstStyle/>
          <a:p>
            <a:pPr algn="ctr"/>
            <a:endParaRPr lang="ru-RU" sz="3200" dirty="0" smtClean="0">
              <a:latin typeface="Times New Roman" panose="02020603050405020304" pitchFamily="18" charset="0"/>
              <a:cs typeface="Times New Roman" panose="02020603050405020304" pitchFamily="18" charset="0"/>
            </a:endParaRPr>
          </a:p>
          <a:p>
            <a:pPr algn="ctr"/>
            <a:r>
              <a:rPr lang="ru-RU" sz="3200" dirty="0" smtClean="0">
                <a:latin typeface="Times New Roman" panose="02020603050405020304" pitchFamily="18" charset="0"/>
                <a:cs typeface="Times New Roman" panose="02020603050405020304" pitchFamily="18" charset="0"/>
              </a:rPr>
              <a:t>Характеристика классификаций видов спорта М. Ванек </a:t>
            </a:r>
            <a:r>
              <a:rPr lang="ru-RU" sz="3200" dirty="0">
                <a:latin typeface="Times New Roman" panose="02020603050405020304" pitchFamily="18" charset="0"/>
                <a:cs typeface="Times New Roman" panose="02020603050405020304" pitchFamily="18" charset="0"/>
              </a:rPr>
              <a:t>и Б</a:t>
            </a:r>
            <a:r>
              <a:rPr lang="ru-RU" sz="3200" dirty="0" smtClean="0">
                <a:latin typeface="Times New Roman" panose="02020603050405020304" pitchFamily="18" charset="0"/>
                <a:cs typeface="Times New Roman" panose="02020603050405020304" pitchFamily="18" charset="0"/>
              </a:rPr>
              <a:t>. Дж</a:t>
            </a:r>
            <a:r>
              <a:rPr lang="ru-RU" sz="3200" dirty="0">
                <a:latin typeface="Times New Roman" panose="02020603050405020304" pitchFamily="18" charset="0"/>
                <a:cs typeface="Times New Roman" panose="02020603050405020304" pitchFamily="18" charset="0"/>
              </a:rPr>
              <a:t>. Кретти</a:t>
            </a:r>
            <a:r>
              <a:rPr lang="ru-RU" sz="3200" dirty="0" smtClean="0">
                <a:latin typeface="Times New Roman" panose="02020603050405020304" pitchFamily="18" charset="0"/>
                <a:cs typeface="Times New Roman" panose="02020603050405020304" pitchFamily="18" charset="0"/>
              </a:rPr>
              <a:t>, Г. </a:t>
            </a:r>
            <a:r>
              <a:rPr lang="ru-RU" sz="3200" dirty="0" err="1" smtClean="0">
                <a:latin typeface="Times New Roman" panose="02020603050405020304" pitchFamily="18" charset="0"/>
                <a:cs typeface="Times New Roman" panose="02020603050405020304" pitchFamily="18" charset="0"/>
              </a:rPr>
              <a:t>Бергер</a:t>
            </a:r>
            <a:endParaRPr lang="ru-RU" sz="1400" dirty="0">
              <a:latin typeface="Times New Roman" panose="02020603050405020304" pitchFamily="18" charset="0"/>
              <a:cs typeface="Times New Roman" panose="02020603050405020304" pitchFamily="18" charset="0"/>
            </a:endParaRPr>
          </a:p>
          <a:p>
            <a:pPr algn="r"/>
            <a:endParaRPr lang="ru-RU" sz="1400" dirty="0" smtClean="0"/>
          </a:p>
          <a:p>
            <a:pPr algn="r"/>
            <a:endParaRPr lang="ru-RU" sz="1400" dirty="0" smtClean="0">
              <a:latin typeface="Times New Roman" panose="02020603050405020304" pitchFamily="18" charset="0"/>
              <a:cs typeface="Times New Roman" panose="02020603050405020304" pitchFamily="18" charset="0"/>
            </a:endParaRPr>
          </a:p>
          <a:p>
            <a:pPr algn="r"/>
            <a:endParaRPr lang="ru-RU" sz="1400" dirty="0">
              <a:latin typeface="Times New Roman" panose="02020603050405020304" pitchFamily="18" charset="0"/>
              <a:cs typeface="Times New Roman" panose="02020603050405020304" pitchFamily="18" charset="0"/>
            </a:endParaRPr>
          </a:p>
          <a:p>
            <a:pPr algn="ctr"/>
            <a:endParaRPr lang="ru-RU" sz="1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195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9632" y="260648"/>
            <a:ext cx="7776864" cy="6597352"/>
          </a:xfrm>
        </p:spPr>
        <p:txBody>
          <a:bodyPr>
            <a:noAutofit/>
          </a:bodyPr>
          <a:lstStyle/>
          <a:p>
            <a:pPr marL="82296" indent="0" algn="ctr">
              <a:buNone/>
            </a:pPr>
            <a:r>
              <a:rPr lang="ru-RU" sz="1600" b="1" dirty="0">
                <a:latin typeface="Times New Roman" panose="02020603050405020304" pitchFamily="18" charset="0"/>
                <a:cs typeface="Times New Roman" panose="02020603050405020304" pitchFamily="18" charset="0"/>
              </a:rPr>
              <a:t>Социальная поддержка и стресс зрителей</a:t>
            </a:r>
          </a:p>
          <a:p>
            <a:pPr marL="82296" indent="0" algn="ctr">
              <a:buNone/>
            </a:pPr>
            <a:r>
              <a:rPr lang="ru-RU" sz="1600" dirty="0" smtClean="0">
                <a:latin typeface="Times New Roman" panose="02020603050405020304" pitchFamily="18" charset="0"/>
                <a:cs typeface="Times New Roman" panose="02020603050405020304" pitchFamily="18" charset="0"/>
              </a:rPr>
              <a:t>Известны </a:t>
            </a:r>
            <a:r>
              <a:rPr lang="ru-RU" sz="1600" dirty="0">
                <a:latin typeface="Times New Roman" panose="02020603050405020304" pitchFamily="18" charset="0"/>
                <a:cs typeface="Times New Roman" panose="02020603050405020304" pitchFamily="18" charset="0"/>
              </a:rPr>
              <a:t>по крайней мере две шкалы, связанные с характеристикой социальных условий, в которых осуществляется спортивная деятельность. Одна из этих шкал отражает степень стресса зрителей, другая характеризует величину групповой поддержки, которую спортсмен может ощущать во время соревнований.</a:t>
            </a:r>
          </a:p>
          <a:p>
            <a:pPr marL="82296" indent="0" algn="ctr">
              <a:buNone/>
            </a:pPr>
            <a:r>
              <a:rPr lang="ru-RU" sz="1600" b="1" dirty="0" smtClean="0">
                <a:latin typeface="Times New Roman" panose="02020603050405020304" pitchFamily="18" charset="0"/>
                <a:cs typeface="Times New Roman" panose="02020603050405020304" pitchFamily="18" charset="0"/>
              </a:rPr>
              <a:t>Стресс </a:t>
            </a:r>
            <a:r>
              <a:rPr lang="ru-RU" sz="1600" b="1" dirty="0">
                <a:latin typeface="Times New Roman" panose="02020603050405020304" pitchFamily="18" charset="0"/>
                <a:cs typeface="Times New Roman" panose="02020603050405020304" pitchFamily="18" charset="0"/>
              </a:rPr>
              <a:t>зрителей</a:t>
            </a:r>
          </a:p>
          <a:p>
            <a:pPr marL="82296" indent="0" algn="ctr">
              <a:buNone/>
            </a:pPr>
            <a:r>
              <a:rPr lang="ru-RU" sz="1600" dirty="0" smtClean="0">
                <a:latin typeface="Times New Roman" panose="02020603050405020304" pitchFamily="18" charset="0"/>
                <a:cs typeface="Times New Roman" panose="02020603050405020304" pitchFamily="18" charset="0"/>
              </a:rPr>
              <a:t>Известно </a:t>
            </a:r>
            <a:r>
              <a:rPr lang="ru-RU" sz="1600" dirty="0">
                <a:latin typeface="Times New Roman" panose="02020603050405020304" pitchFamily="18" charset="0"/>
                <a:cs typeface="Times New Roman" panose="02020603050405020304" pitchFamily="18" charset="0"/>
              </a:rPr>
              <a:t>много характеристик роли зрителей в выступлении спортсмена, при этом между спортсменом и зрителями может существовать различная степень психологического контакта (близости).</a:t>
            </a:r>
          </a:p>
          <a:p>
            <a:pPr marL="82296" indent="0" algn="ctr">
              <a:buNone/>
            </a:pPr>
            <a:r>
              <a:rPr lang="ru-RU" sz="1600" dirty="0" smtClean="0">
                <a:latin typeface="Times New Roman" panose="02020603050405020304" pitchFamily="18" charset="0"/>
                <a:cs typeface="Times New Roman" panose="02020603050405020304" pitchFamily="18" charset="0"/>
              </a:rPr>
              <a:t>Зрители</a:t>
            </a:r>
            <a:r>
              <a:rPr lang="ru-RU" sz="1600" dirty="0">
                <a:latin typeface="Times New Roman" panose="02020603050405020304" pitchFamily="18" charset="0"/>
                <a:cs typeface="Times New Roman" panose="02020603050405020304" pitchFamily="18" charset="0"/>
              </a:rPr>
              <a:t>, поддерживающие спортсмена во время выступления. Характер такой поддержки может быть самым различным. Однако поддержка спортсмена зрителями представляет собой психологический стрессор, который существенно отличается от стрессоров, воздействующих на спортсмена, когда его окружают недоброжелательные или нейтральные зрители.</a:t>
            </a:r>
          </a:p>
          <a:p>
            <a:pPr marL="82296" indent="0" algn="ctr">
              <a:buNone/>
            </a:pPr>
            <a:r>
              <a:rPr lang="ru-RU" sz="1600" dirty="0" smtClean="0">
                <a:latin typeface="Times New Roman" panose="02020603050405020304" pitchFamily="18" charset="0"/>
                <a:cs typeface="Times New Roman" panose="02020603050405020304" pitchFamily="18" charset="0"/>
              </a:rPr>
              <a:t>Нейтральные </a:t>
            </a:r>
            <a:r>
              <a:rPr lang="ru-RU" sz="1600" dirty="0">
                <a:latin typeface="Times New Roman" panose="02020603050405020304" pitchFamily="18" charset="0"/>
                <a:cs typeface="Times New Roman" panose="02020603050405020304" pitchFamily="18" charset="0"/>
              </a:rPr>
              <a:t>зрители. Существуют многочисленные варианты реакций зрителей на выступление спортсмена, которые можно характеризовать как нейтральные. Из них можно выделить две подгруппы: 1) зрители, которые непосредственно присутствуют и наблюдают за выступлением спортсмена, но не выражают ему своей поддержки или враждебности, и 2) зрители, отсутствующие на соревнованиях, но которые, по мнению спортсмена, могут узнать о его выступлении из сообщений прессы и радио. К последней категории относятся: а) семья спортсмена, б) другие спортсмены, его будущие соперники и в) если это спортсмен международного класса, то спортсмены и тренеры, а также любители спорта в различных странах</a:t>
            </a:r>
            <a:r>
              <a:rPr lang="ru-RU" sz="1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77749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260648"/>
            <a:ext cx="7746064" cy="6480720"/>
          </a:xfrm>
        </p:spPr>
        <p:txBody>
          <a:bodyPr>
            <a:normAutofit fontScale="85000" lnSpcReduction="10000"/>
          </a:bodyPr>
          <a:lstStyle/>
          <a:p>
            <a:pPr marL="82296" indent="0" algn="ctr">
              <a:buNone/>
            </a:pPr>
            <a:r>
              <a:rPr lang="ru-RU" sz="1900" dirty="0">
                <a:latin typeface="Times New Roman" panose="02020603050405020304" pitchFamily="18" charset="0"/>
                <a:cs typeface="Times New Roman" panose="02020603050405020304" pitchFamily="18" charset="0"/>
              </a:rPr>
              <a:t>Недоброжелательные (враждебные) зрители могут выражать свою враждебность по- разному: выкрикивать неодобрения, а в ряде случаев применять непосредственные или косвенные действия и выпады. Подобного рода враждебность в некоторой степени может быть уменьшена, если среди зрителей есть болельщики, поддерживающие спортсменов или команду. Однако присутствие недоброжелательных зрителей создает психологический климат, отличающийся от ситуации, когда спортсмен выступает при отсутствии зрителей или когда его поддерживают болельщики.</a:t>
            </a:r>
          </a:p>
          <a:p>
            <a:pPr marL="82296" indent="0" algn="ctr">
              <a:buNone/>
            </a:pPr>
            <a:r>
              <a:rPr lang="ru-RU" sz="1900" dirty="0" smtClean="0">
                <a:latin typeface="Times New Roman" panose="02020603050405020304" pitchFamily="18" charset="0"/>
                <a:cs typeface="Times New Roman" panose="02020603050405020304" pitchFamily="18" charset="0"/>
              </a:rPr>
              <a:t>Во </a:t>
            </a:r>
            <a:r>
              <a:rPr lang="ru-RU" sz="1900" dirty="0">
                <a:latin typeface="Times New Roman" panose="02020603050405020304" pitchFamily="18" charset="0"/>
                <a:cs typeface="Times New Roman" panose="02020603050405020304" pitchFamily="18" charset="0"/>
              </a:rPr>
              <a:t>время соревнований отношение зрителей к спортсмену может резко изменяться. Степень получаемой от зрителей поддержки, их одобрение или неодобрение и даже открытая враждебность оказывают заметное влияние на качество и результат выступления спортсмена и команды.</a:t>
            </a:r>
          </a:p>
          <a:p>
            <a:pPr marL="82296" indent="0" algn="ctr">
              <a:buNone/>
            </a:pPr>
            <a:r>
              <a:rPr lang="ru-RU" sz="1900" b="1" dirty="0" smtClean="0">
                <a:latin typeface="Times New Roman" panose="02020603050405020304" pitchFamily="18" charset="0"/>
                <a:cs typeface="Times New Roman" panose="02020603050405020304" pitchFamily="18" charset="0"/>
              </a:rPr>
              <a:t>Характер </a:t>
            </a:r>
            <a:r>
              <a:rPr lang="ru-RU" sz="1900" b="1" dirty="0">
                <a:latin typeface="Times New Roman" panose="02020603050405020304" pitchFamily="18" charset="0"/>
                <a:cs typeface="Times New Roman" panose="02020603050405020304" pitchFamily="18" charset="0"/>
              </a:rPr>
              <a:t>социальной поддержки</a:t>
            </a:r>
          </a:p>
          <a:p>
            <a:pPr marL="82296" indent="0" algn="ctr">
              <a:buNone/>
            </a:pPr>
            <a:r>
              <a:rPr lang="ru-RU" sz="1900" dirty="0" smtClean="0">
                <a:latin typeface="Times New Roman" panose="02020603050405020304" pitchFamily="18" charset="0"/>
                <a:cs typeface="Times New Roman" panose="02020603050405020304" pitchFamily="18" charset="0"/>
              </a:rPr>
              <a:t>В </a:t>
            </a:r>
            <a:r>
              <a:rPr lang="ru-RU" sz="1900" dirty="0">
                <a:latin typeface="Times New Roman" panose="02020603050405020304" pitchFamily="18" charset="0"/>
                <a:cs typeface="Times New Roman" panose="02020603050405020304" pitchFamily="18" charset="0"/>
              </a:rPr>
              <a:t>зависимости от состава и размера команды, условий соревнований спортсмен может дополнительно к реакции зрителей на его выступление чувствовать эмоциональную поддержку со стороны своих товарищей по команде. Такое эмоциональное состояние также можно оценить с помощью шкалы «психологической поддержки» со стороны других.</a:t>
            </a:r>
          </a:p>
          <a:p>
            <a:pPr marL="82296" indent="0" algn="ctr">
              <a:buNone/>
            </a:pPr>
            <a:r>
              <a:rPr lang="ru-RU" sz="1900" dirty="0" smtClean="0">
                <a:latin typeface="Times New Roman" panose="02020603050405020304" pitchFamily="18" charset="0"/>
                <a:cs typeface="Times New Roman" panose="02020603050405020304" pitchFamily="18" charset="0"/>
              </a:rPr>
              <a:t>Изоляция</a:t>
            </a:r>
            <a:r>
              <a:rPr lang="ru-RU" sz="1900" dirty="0">
                <a:latin typeface="Times New Roman" panose="02020603050405020304" pitchFamily="18" charset="0"/>
                <a:cs typeface="Times New Roman" panose="02020603050405020304" pitchFamily="18" charset="0"/>
              </a:rPr>
              <a:t>. Психологически спортсмен может находиться в полной изоляции во время соревнований. Он также может находиться под началом незнакомого тренера, который не знает его потребностей и возможностей, или же соревноваться один против незнакомых ему соперников.</a:t>
            </a:r>
          </a:p>
          <a:p>
            <a:pPr marL="82296" indent="0" algn="ctr">
              <a:buNone/>
            </a:pPr>
            <a:r>
              <a:rPr lang="ru-RU" sz="1900" dirty="0" smtClean="0">
                <a:latin typeface="Times New Roman" panose="02020603050405020304" pitchFamily="18" charset="0"/>
                <a:cs typeface="Times New Roman" panose="02020603050405020304" pitchFamily="18" charset="0"/>
              </a:rPr>
              <a:t>Минимальная </a:t>
            </a:r>
            <a:r>
              <a:rPr lang="ru-RU" sz="1900" dirty="0">
                <a:latin typeface="Times New Roman" panose="02020603050405020304" pitchFamily="18" charset="0"/>
                <a:cs typeface="Times New Roman" panose="02020603050405020304" pitchFamily="18" charset="0"/>
              </a:rPr>
              <a:t>поддержка. Это ситуация, когда спортсмен действует в присутствии своего тренера или его поддерживает другой спортсмен. Иногда знакомый спортсмен может оказаться соперником, несмотря на то что он член той же команды. Поддержку может оказать и товарищ по команде при парной игре в таких видах спорта, как теннис и бадминтон.</a:t>
            </a:r>
          </a:p>
          <a:p>
            <a:pPr marL="82296" indent="0" algn="ctr">
              <a:buNone/>
            </a:pPr>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6683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50106"/>
          </a:xfrm>
        </p:spPr>
        <p:txBody>
          <a:bodyPr>
            <a:noAutofit/>
          </a:bodyPr>
          <a:lstStyle/>
          <a:p>
            <a:pPr algn="ctr"/>
            <a:r>
              <a:rPr lang="ru-RU" sz="2800" dirty="0">
                <a:latin typeface="Times New Roman" panose="02020603050405020304" pitchFamily="18" charset="0"/>
                <a:cs typeface="Times New Roman" panose="02020603050405020304" pitchFamily="18" charset="0"/>
              </a:rPr>
              <a:t>РИСК И ВЕРОЯТНОСТЬ ПОЛУЧЕНИЯ ФИЗИЧЕСКОЙ </a:t>
            </a:r>
            <a:r>
              <a:rPr lang="ru-RU" sz="2800" dirty="0" smtClean="0">
                <a:latin typeface="Times New Roman" panose="02020603050405020304" pitchFamily="18" charset="0"/>
                <a:cs typeface="Times New Roman" panose="02020603050405020304" pitchFamily="18" charset="0"/>
              </a:rPr>
              <a:t>ТРАВМЫ</a:t>
            </a:r>
            <a:endParaRPr lang="ru-RU" sz="28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654077989"/>
              </p:ext>
            </p:extLst>
          </p:nvPr>
        </p:nvGraphicFramePr>
        <p:xfrm>
          <a:off x="1259632" y="1772816"/>
          <a:ext cx="7272808" cy="2304256"/>
        </p:xfrm>
        <a:graphic>
          <a:graphicData uri="http://schemas.openxmlformats.org/drawingml/2006/table">
            <a:tbl>
              <a:tblPr firstRow="1" bandRow="1">
                <a:tableStyleId>{22838BEF-8BB2-4498-84A7-C5851F593DF1}</a:tableStyleId>
              </a:tblPr>
              <a:tblGrid>
                <a:gridCol w="2016224">
                  <a:extLst>
                    <a:ext uri="{9D8B030D-6E8A-4147-A177-3AD203B41FA5}">
                      <a16:colId xmlns:a16="http://schemas.microsoft.com/office/drawing/2014/main" val="20000"/>
                    </a:ext>
                  </a:extLst>
                </a:gridCol>
                <a:gridCol w="1620180">
                  <a:extLst>
                    <a:ext uri="{9D8B030D-6E8A-4147-A177-3AD203B41FA5}">
                      <a16:colId xmlns:a16="http://schemas.microsoft.com/office/drawing/2014/main" val="20001"/>
                    </a:ext>
                  </a:extLst>
                </a:gridCol>
                <a:gridCol w="1818202">
                  <a:extLst>
                    <a:ext uri="{9D8B030D-6E8A-4147-A177-3AD203B41FA5}">
                      <a16:colId xmlns:a16="http://schemas.microsoft.com/office/drawing/2014/main" val="20002"/>
                    </a:ext>
                  </a:extLst>
                </a:gridCol>
                <a:gridCol w="1818202">
                  <a:extLst>
                    <a:ext uri="{9D8B030D-6E8A-4147-A177-3AD203B41FA5}">
                      <a16:colId xmlns:a16="http://schemas.microsoft.com/office/drawing/2014/main" val="20003"/>
                    </a:ext>
                  </a:extLst>
                </a:gridCol>
              </a:tblGrid>
              <a:tr h="504056">
                <a:tc rowSpan="2">
                  <a:txBody>
                    <a:bodyPr/>
                    <a:lstStyle/>
                    <a:p>
                      <a:pPr algn="ctr"/>
                      <a:r>
                        <a:rPr lang="ru-RU" sz="1600" dirty="0" smtClean="0">
                          <a:latin typeface="Times New Roman" panose="02020603050405020304" pitchFamily="18" charset="0"/>
                          <a:cs typeface="Times New Roman" panose="02020603050405020304" pitchFamily="18" charset="0"/>
                        </a:rPr>
                        <a:t>Степень риска</a:t>
                      </a:r>
                      <a:endParaRPr lang="ru-RU" sz="1600" dirty="0">
                        <a:latin typeface="Times New Roman" panose="02020603050405020304" pitchFamily="18" charset="0"/>
                        <a:cs typeface="Times New Roman" panose="02020603050405020304" pitchFamily="18" charset="0"/>
                      </a:endParaRPr>
                    </a:p>
                  </a:txBody>
                  <a:tcPr/>
                </a:tc>
                <a:tc gridSpan="3">
                  <a:txBody>
                    <a:bodyPr/>
                    <a:lstStyle/>
                    <a:p>
                      <a:pPr algn="ctr"/>
                      <a:r>
                        <a:rPr lang="ru-RU" sz="1600" dirty="0" smtClean="0">
                          <a:latin typeface="Times New Roman" panose="02020603050405020304" pitchFamily="18" charset="0"/>
                          <a:cs typeface="Times New Roman" panose="02020603050405020304" pitchFamily="18" charset="0"/>
                        </a:rPr>
                        <a:t>Вероятность получения физической травмы</a:t>
                      </a:r>
                      <a:endParaRPr lang="ru-RU" sz="1600" dirty="0">
                        <a:latin typeface="Times New Roman" panose="02020603050405020304" pitchFamily="18" charset="0"/>
                        <a:cs typeface="Times New Roman" panose="02020603050405020304" pitchFamily="18" charset="0"/>
                      </a:endParaRPr>
                    </a:p>
                  </a:txBody>
                  <a:tcPr/>
                </a:tc>
                <a:tc hMerge="1">
                  <a:txBody>
                    <a:bodyPr/>
                    <a:lstStyle/>
                    <a:p>
                      <a:pPr algn="ctr"/>
                      <a:endParaRPr lang="ru-RU" sz="1200" dirty="0">
                        <a:latin typeface="Times New Roman" panose="02020603050405020304" pitchFamily="18" charset="0"/>
                        <a:cs typeface="Times New Roman" panose="02020603050405020304" pitchFamily="18" charset="0"/>
                      </a:endParaRPr>
                    </a:p>
                  </a:txBody>
                  <a:tcPr/>
                </a:tc>
                <a:tc hMerge="1">
                  <a:txBody>
                    <a:bodyPr/>
                    <a:lstStyle/>
                    <a:p>
                      <a:pPr algn="ct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522058">
                <a:tc vMerge="1">
                  <a:txBody>
                    <a:bodyPr/>
                    <a:lstStyle/>
                    <a:p>
                      <a:pPr algn="ctr"/>
                      <a:endParaRPr lang="ru-RU" sz="1200" b="1" dirty="0">
                        <a:latin typeface="Times New Roman" panose="02020603050405020304" pitchFamily="18" charset="0"/>
                        <a:cs typeface="Times New Roman" panose="02020603050405020304" pitchFamily="18" charset="0"/>
                      </a:endParaRPr>
                    </a:p>
                  </a:txBody>
                  <a:tcPr/>
                </a:tc>
                <a:tc>
                  <a:txBody>
                    <a:bodyPr/>
                    <a:lstStyle/>
                    <a:p>
                      <a:pPr algn="ctr"/>
                      <a:r>
                        <a:rPr lang="ru-RU" sz="1600" b="1" dirty="0" smtClean="0">
                          <a:latin typeface="Times New Roman" panose="02020603050405020304" pitchFamily="18" charset="0"/>
                          <a:cs typeface="Times New Roman" panose="02020603050405020304" pitchFamily="18" charset="0"/>
                        </a:rPr>
                        <a:t>высокая</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b="1" dirty="0" smtClean="0">
                          <a:latin typeface="Times New Roman" panose="02020603050405020304" pitchFamily="18" charset="0"/>
                          <a:cs typeface="Times New Roman" panose="02020603050405020304" pitchFamily="18" charset="0"/>
                        </a:rPr>
                        <a:t>средняя</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b="1" dirty="0" smtClean="0">
                          <a:latin typeface="Times New Roman" panose="02020603050405020304" pitchFamily="18" charset="0"/>
                          <a:cs typeface="Times New Roman" panose="02020603050405020304" pitchFamily="18" charset="0"/>
                        </a:rPr>
                        <a:t>низкая</a:t>
                      </a:r>
                      <a:endParaRPr lang="ru-RU" sz="16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630070">
                <a:tc>
                  <a:txBody>
                    <a:bodyPr/>
                    <a:lstStyle/>
                    <a:p>
                      <a:pPr algn="ctr"/>
                      <a:r>
                        <a:rPr lang="ru-RU" sz="1600" b="1" dirty="0" smtClean="0">
                          <a:latin typeface="Times New Roman" panose="02020603050405020304" pitchFamily="18" charset="0"/>
                          <a:cs typeface="Times New Roman" panose="02020603050405020304" pitchFamily="18" charset="0"/>
                        </a:rPr>
                        <a:t>Большой риск получения травмы</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b="1" dirty="0" smtClean="0">
                          <a:latin typeface="Times New Roman" panose="02020603050405020304" pitchFamily="18" charset="0"/>
                          <a:cs typeface="Times New Roman" panose="02020603050405020304" pitchFamily="18" charset="0"/>
                        </a:rPr>
                        <a:t>Борьба</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b="1" dirty="0" smtClean="0">
                          <a:latin typeface="Times New Roman" panose="02020603050405020304" pitchFamily="18" charset="0"/>
                          <a:cs typeface="Times New Roman" panose="02020603050405020304" pitchFamily="18" charset="0"/>
                        </a:rPr>
                        <a:t>Барьерный бег</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b="1" dirty="0" smtClean="0">
                          <a:latin typeface="Times New Roman" panose="02020603050405020304" pitchFamily="18" charset="0"/>
                          <a:cs typeface="Times New Roman" panose="02020603050405020304" pitchFamily="18" charset="0"/>
                        </a:rPr>
                        <a:t>Акробатика</a:t>
                      </a:r>
                      <a:endParaRPr lang="ru-RU" sz="16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648072">
                <a:tc>
                  <a:txBody>
                    <a:bodyPr/>
                    <a:lstStyle/>
                    <a:p>
                      <a:pPr algn="ctr"/>
                      <a:r>
                        <a:rPr lang="ru-RU" sz="1600" b="1" dirty="0" smtClean="0">
                          <a:latin typeface="Times New Roman" panose="02020603050405020304" pitchFamily="18" charset="0"/>
                          <a:cs typeface="Times New Roman" panose="02020603050405020304" pitchFamily="18" charset="0"/>
                        </a:rPr>
                        <a:t>Небольшой риск получения травмы</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b="1" dirty="0" smtClean="0">
                          <a:latin typeface="Times New Roman" panose="02020603050405020304" pitchFamily="18" charset="0"/>
                          <a:cs typeface="Times New Roman" panose="02020603050405020304" pitchFamily="18" charset="0"/>
                        </a:rPr>
                        <a:t>Теннис</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b="1" dirty="0" smtClean="0">
                          <a:latin typeface="Times New Roman" panose="02020603050405020304" pitchFamily="18" charset="0"/>
                          <a:cs typeface="Times New Roman" panose="02020603050405020304" pitchFamily="18" charset="0"/>
                        </a:rPr>
                        <a:t>Плавание</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b="1" dirty="0" smtClean="0">
                          <a:latin typeface="Times New Roman" panose="02020603050405020304" pitchFamily="18" charset="0"/>
                          <a:cs typeface="Times New Roman" panose="02020603050405020304" pitchFamily="18" charset="0"/>
                        </a:rPr>
                        <a:t>Метание</a:t>
                      </a:r>
                      <a:endParaRPr lang="ru-RU" sz="16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55415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35608" y="476672"/>
            <a:ext cx="7498080" cy="5771728"/>
          </a:xfrm>
        </p:spPr>
        <p:txBody>
          <a:bodyPr>
            <a:noAutofit/>
          </a:bodyPr>
          <a:lstStyle/>
          <a:p>
            <a:pPr marL="82296" indent="0">
              <a:buNone/>
            </a:pPr>
            <a:r>
              <a:rPr lang="ru-RU" sz="1600" b="1" dirty="0">
                <a:latin typeface="Times New Roman" panose="02020603050405020304" pitchFamily="18" charset="0"/>
                <a:cs typeface="Times New Roman" panose="02020603050405020304" pitchFamily="18" charset="0"/>
              </a:rPr>
              <a:t>Степень агрессивности</a:t>
            </a:r>
          </a:p>
          <a:p>
            <a:r>
              <a:rPr lang="ru-RU" sz="1600" dirty="0" smtClean="0">
                <a:latin typeface="Times New Roman" panose="02020603050405020304" pitchFamily="18" charset="0"/>
                <a:cs typeface="Times New Roman" panose="02020603050405020304" pitchFamily="18" charset="0"/>
              </a:rPr>
              <a:t>Различные </a:t>
            </a:r>
            <a:r>
              <a:rPr lang="ru-RU" sz="1600" dirty="0">
                <a:latin typeface="Times New Roman" panose="02020603050405020304" pitchFamily="18" charset="0"/>
                <a:cs typeface="Times New Roman" panose="02020603050405020304" pitchFamily="18" charset="0"/>
              </a:rPr>
              <a:t>виды спорта можно классифицировать по степени агрессивности, которая допустима или поощряется в рамках существующих правил соревнований.</a:t>
            </a:r>
          </a:p>
          <a:p>
            <a:r>
              <a:rPr lang="ru-RU" sz="1600" dirty="0" smtClean="0">
                <a:latin typeface="Times New Roman" panose="02020603050405020304" pitchFamily="18" charset="0"/>
                <a:cs typeface="Times New Roman" panose="02020603050405020304" pitchFamily="18" charset="0"/>
              </a:rPr>
              <a:t>Виды </a:t>
            </a:r>
            <a:r>
              <a:rPr lang="ru-RU" sz="1600" dirty="0">
                <a:latin typeface="Times New Roman" panose="02020603050405020304" pitchFamily="18" charset="0"/>
                <a:cs typeface="Times New Roman" panose="02020603050405020304" pitchFamily="18" charset="0"/>
              </a:rPr>
              <a:t>спорта, в которых спортсменам приходится то проявлять агрессивность, то сдерживать свое поведение и действия, связаны с большим стрессом. Однако степень психического стресса в агрессивном виде спорта зависит от целого ряда факторов, в том числе и от характера спортивной деятельности, требующей проявления известной степени агрессивности спортсменом, а также от внутренне присущей потребности участника в агрессивных действиях, его способности направлять и контролировать проявление собственной агрессивности, от уровня его спортивного мастерства. На суд читателя предлагается следующая шкала оценки агрессивности.</a:t>
            </a:r>
          </a:p>
          <a:p>
            <a:r>
              <a:rPr lang="ru-RU" sz="1600" dirty="0" smtClean="0">
                <a:latin typeface="Times New Roman" panose="02020603050405020304" pitchFamily="18" charset="0"/>
                <a:cs typeface="Times New Roman" panose="02020603050405020304" pitchFamily="18" charset="0"/>
              </a:rPr>
              <a:t>Поощрение </a:t>
            </a:r>
            <a:r>
              <a:rPr lang="ru-RU" sz="1600" dirty="0">
                <a:latin typeface="Times New Roman" panose="02020603050405020304" pitchFamily="18" charset="0"/>
                <a:cs typeface="Times New Roman" panose="02020603050405020304" pitchFamily="18" charset="0"/>
              </a:rPr>
              <a:t>непосредственной агрессивности. Существуют многие виды спорта, в которых разрешается и поощряется проявление непосредственной физической агрессивности. В таких видах спорта, как бокс, американский футбол, борьба, с одной стороны, правила соревнований обеспечивают безопасность участников, а с другой - в них поощряется непосредственный физический контакт между спортсменами. Правда, в этих видах спорта от участника требуется проявление агрессивности строго в рамках правил: она допускается в чисто тактических целях.</a:t>
            </a:r>
          </a:p>
          <a:p>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714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9632" y="116632"/>
            <a:ext cx="7674056" cy="6624736"/>
          </a:xfrm>
        </p:spPr>
        <p:txBody>
          <a:bodyPr>
            <a:noAutofit/>
          </a:bodyPr>
          <a:lstStyle/>
          <a:p>
            <a:r>
              <a:rPr lang="ru-RU" sz="1600" dirty="0" smtClean="0">
                <a:latin typeface="Times New Roman" panose="02020603050405020304" pitchFamily="18" charset="0"/>
                <a:cs typeface="Times New Roman" panose="02020603050405020304" pitchFamily="18" charset="0"/>
              </a:rPr>
              <a:t>Ограничение </a:t>
            </a:r>
            <a:r>
              <a:rPr lang="ru-RU" sz="1600" dirty="0">
                <a:latin typeface="Times New Roman" panose="02020603050405020304" pitchFamily="18" charset="0"/>
                <a:cs typeface="Times New Roman" panose="02020603050405020304" pitchFamily="18" charset="0"/>
              </a:rPr>
              <a:t>агрессивности. В американском и канадском футболе от участников требуется жесткий физический контакт на грани нарушения правил. В других видах спорта, где игроки могут проявлять агрессивность, допускаемую правилами (правда, больше в теории, чем на практике), значительно ограничивается непосредственный контакт с соперником. К таким видам спорта относятся европейский футбол, водное поло и баскетбол. Игроков учат вступать в единоборство, силовую борьбу, толкать противника и другими способами проявлять агрессивность, но обычно в пределах правил.</a:t>
            </a:r>
          </a:p>
          <a:p>
            <a:r>
              <a:rPr lang="ru-RU" sz="1600" dirty="0" smtClean="0">
                <a:latin typeface="Times New Roman" panose="02020603050405020304" pitchFamily="18" charset="0"/>
                <a:cs typeface="Times New Roman" panose="02020603050405020304" pitchFamily="18" charset="0"/>
              </a:rPr>
              <a:t>Косвенная </a:t>
            </a:r>
            <a:r>
              <a:rPr lang="ru-RU" sz="1600" dirty="0">
                <a:latin typeface="Times New Roman" panose="02020603050405020304" pitchFamily="18" charset="0"/>
                <a:cs typeface="Times New Roman" panose="02020603050405020304" pitchFamily="18" charset="0"/>
              </a:rPr>
              <a:t>агрессивность по отношению к сопернику. Существуют виды спорта, в которых спортсмен физически ощущает агрессивность со стороны соперника, но она, как правило, косвенная. Так, гандболист сильным и точным броском может ударить мячом своего соперника (или вратаря), волейболисты или теннисисты сильными ударами мяча также могут причинить боль друг другу. Подобное поведение часто характерно для игрока с повышенной агрессивностью.</a:t>
            </a:r>
          </a:p>
          <a:p>
            <a:r>
              <a:rPr lang="ru-RU" sz="1600" dirty="0" smtClean="0">
                <a:latin typeface="Times New Roman" panose="02020603050405020304" pitchFamily="18" charset="0"/>
                <a:cs typeface="Times New Roman" panose="02020603050405020304" pitchFamily="18" charset="0"/>
              </a:rPr>
              <a:t>Агрессивность</a:t>
            </a:r>
            <a:r>
              <a:rPr lang="ru-RU" sz="1600" dirty="0">
                <a:latin typeface="Times New Roman" panose="02020603050405020304" pitchFamily="18" charset="0"/>
                <a:cs typeface="Times New Roman" panose="02020603050405020304" pitchFamily="18" charset="0"/>
              </a:rPr>
              <a:t>, направленная только на объекты. В классификациях европейских психологов виды спорта, в которых агрессивность направлена только на объекты, называются «параллельными». Игрок в гольф может достаточно агрессивно ударить мяч, но его соперники лишь наблюдают эту агрессивность и непосредственно ее не ощущают.</a:t>
            </a:r>
          </a:p>
          <a:p>
            <a:r>
              <a:rPr lang="ru-RU" sz="1600" dirty="0" smtClean="0">
                <a:latin typeface="Times New Roman" panose="02020603050405020304" pitchFamily="18" charset="0"/>
                <a:cs typeface="Times New Roman" panose="02020603050405020304" pitchFamily="18" charset="0"/>
              </a:rPr>
              <a:t>Отсутствие </a:t>
            </a:r>
            <a:r>
              <a:rPr lang="ru-RU" sz="1600" dirty="0">
                <a:latin typeface="Times New Roman" panose="02020603050405020304" pitchFamily="18" charset="0"/>
                <a:cs typeface="Times New Roman" panose="02020603050405020304" pitchFamily="18" charset="0"/>
              </a:rPr>
              <a:t>непосредственной или косвенной агрессивности. Во многих видах спорта внешняя агрессивность по отношению к соперникам или объектам окружающей среды не наблюдается. Однако даже в таком эстетическом виде спорта, как фигурное катание, иногда спортсмены проявляют агрессивность в связи с монотонной и трудной тренировочной работой. Однако проявлять агрессивность по отношению к среде или соперникам у них нет возможности.</a:t>
            </a:r>
          </a:p>
          <a:p>
            <a:endParaRPr lang="ru-RU" sz="1600" dirty="0">
              <a:latin typeface="Times New Roman" panose="02020603050405020304" pitchFamily="18" charset="0"/>
              <a:cs typeface="Times New Roman" panose="02020603050405020304" pitchFamily="18" charset="0"/>
            </a:endParaRPr>
          </a:p>
          <a:p>
            <a:r>
              <a:rPr lang="ru-RU" sz="1600" dirty="0">
                <a:latin typeface="Times New Roman" panose="02020603050405020304" pitchFamily="18" charset="0"/>
                <a:cs typeface="Times New Roman" panose="02020603050405020304" pitchFamily="18" charset="0"/>
              </a:rPr>
              <a:t>В отдельных видах спорта можно наблюдать различные формы непосредственной и косвенной агрессивности. Например, в американском футболе спортсмены могут проявлять косвенную агрессивность, направленную на объекты (удары ногами и броски), и непосредственную агрессивность по отношению к своему сопернику. В футболе и хоккее имеются одинаковые возможности как для прямой, так и для косвенной агрессивности. Игроки поочередно выполняют броски и удары, а также вступают в непосредственный жесткий контакт и силовое единоборство с соперником.</a:t>
            </a:r>
          </a:p>
        </p:txBody>
      </p:sp>
    </p:spTree>
    <p:extLst>
      <p:ext uri="{BB962C8B-B14F-4D97-AF65-F5344CB8AC3E}">
        <p14:creationId xmlns:p14="http://schemas.microsoft.com/office/powerpoint/2010/main" val="1599375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50106"/>
          </a:xfrm>
        </p:spPr>
        <p:txBody>
          <a:bodyPr>
            <a:noAutofit/>
          </a:bodyPr>
          <a:lstStyle/>
          <a:p>
            <a:pPr algn="ctr"/>
            <a:r>
              <a:rPr lang="ru-RU" sz="2800" dirty="0">
                <a:latin typeface="Times New Roman" panose="02020603050405020304" pitchFamily="18" charset="0"/>
                <a:cs typeface="Times New Roman" panose="02020603050405020304" pitchFamily="18" charset="0"/>
              </a:rPr>
              <a:t>ШКАЛА ОЦЕНКИ СТЕПЕНИ АГРЕССИВНОГО ПОВЕДЕНИЯ В </a:t>
            </a:r>
            <a:r>
              <a:rPr lang="ru-RU" sz="2800" dirty="0" smtClean="0">
                <a:latin typeface="Times New Roman" panose="02020603050405020304" pitchFamily="18" charset="0"/>
                <a:cs typeface="Times New Roman" panose="02020603050405020304" pitchFamily="18" charset="0"/>
              </a:rPr>
              <a:t>СПОРТЕ</a:t>
            </a:r>
            <a:endParaRPr lang="ru-RU" sz="28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925369605"/>
              </p:ext>
            </p:extLst>
          </p:nvPr>
        </p:nvGraphicFramePr>
        <p:xfrm>
          <a:off x="827585" y="1916832"/>
          <a:ext cx="8424934" cy="2268252"/>
        </p:xfrm>
        <a:graphic>
          <a:graphicData uri="http://schemas.openxmlformats.org/drawingml/2006/table">
            <a:tbl>
              <a:tblPr firstRow="1" bandRow="1">
                <a:tableStyleId>{22838BEF-8BB2-4498-84A7-C5851F593DF1}</a:tableStyleId>
              </a:tblPr>
              <a:tblGrid>
                <a:gridCol w="1094213">
                  <a:extLst>
                    <a:ext uri="{9D8B030D-6E8A-4147-A177-3AD203B41FA5}">
                      <a16:colId xmlns:a16="http://schemas.microsoft.com/office/drawing/2014/main" val="20000"/>
                    </a:ext>
                  </a:extLst>
                </a:gridCol>
                <a:gridCol w="1663037">
                  <a:extLst>
                    <a:ext uri="{9D8B030D-6E8A-4147-A177-3AD203B41FA5}">
                      <a16:colId xmlns:a16="http://schemas.microsoft.com/office/drawing/2014/main" val="20001"/>
                    </a:ext>
                  </a:extLst>
                </a:gridCol>
                <a:gridCol w="1302035">
                  <a:extLst>
                    <a:ext uri="{9D8B030D-6E8A-4147-A177-3AD203B41FA5}">
                      <a16:colId xmlns:a16="http://schemas.microsoft.com/office/drawing/2014/main" val="20002"/>
                    </a:ext>
                  </a:extLst>
                </a:gridCol>
                <a:gridCol w="1265890">
                  <a:extLst>
                    <a:ext uri="{9D8B030D-6E8A-4147-A177-3AD203B41FA5}">
                      <a16:colId xmlns:a16="http://schemas.microsoft.com/office/drawing/2014/main" val="20003"/>
                    </a:ext>
                  </a:extLst>
                </a:gridCol>
                <a:gridCol w="1604848">
                  <a:extLst>
                    <a:ext uri="{9D8B030D-6E8A-4147-A177-3AD203B41FA5}">
                      <a16:colId xmlns:a16="http://schemas.microsoft.com/office/drawing/2014/main" val="20004"/>
                    </a:ext>
                  </a:extLst>
                </a:gridCol>
                <a:gridCol w="1494911">
                  <a:extLst>
                    <a:ext uri="{9D8B030D-6E8A-4147-A177-3AD203B41FA5}">
                      <a16:colId xmlns:a16="http://schemas.microsoft.com/office/drawing/2014/main" val="20005"/>
                    </a:ext>
                  </a:extLst>
                </a:gridCol>
              </a:tblGrid>
              <a:tr h="1080120">
                <a:tc>
                  <a:txBody>
                    <a:bodyPr/>
                    <a:lstStyle/>
                    <a:p>
                      <a:pPr algn="l"/>
                      <a:r>
                        <a:rPr lang="ru-RU" sz="1600" dirty="0" smtClean="0">
                          <a:latin typeface="Times New Roman" panose="02020603050405020304" pitchFamily="18" charset="0"/>
                          <a:cs typeface="Times New Roman" panose="02020603050405020304" pitchFamily="18" charset="0"/>
                        </a:rPr>
                        <a:t>Степень</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latin typeface="Times New Roman" panose="02020603050405020304" pitchFamily="18" charset="0"/>
                          <a:cs typeface="Times New Roman" panose="02020603050405020304" pitchFamily="18" charset="0"/>
                        </a:rPr>
                        <a:t>Поощряемая прямая </a:t>
                      </a:r>
                      <a:r>
                        <a:rPr lang="ru-RU" sz="1600" dirty="0" err="1" smtClean="0">
                          <a:latin typeface="Times New Roman" panose="02020603050405020304" pitchFamily="18" charset="0"/>
                          <a:cs typeface="Times New Roman" panose="02020603050405020304" pitchFamily="18" charset="0"/>
                        </a:rPr>
                        <a:t>агрес-сивность</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latin typeface="Times New Roman" panose="02020603050405020304" pitchFamily="18" charset="0"/>
                          <a:cs typeface="Times New Roman" panose="02020603050405020304" pitchFamily="18" charset="0"/>
                        </a:rPr>
                        <a:t>Ограниченная </a:t>
                      </a:r>
                      <a:r>
                        <a:rPr lang="ru-RU" sz="1600" dirty="0" err="1" smtClean="0">
                          <a:latin typeface="Times New Roman" panose="02020603050405020304" pitchFamily="18" charset="0"/>
                          <a:cs typeface="Times New Roman" panose="02020603050405020304" pitchFamily="18" charset="0"/>
                        </a:rPr>
                        <a:t>агрес-сивность</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latin typeface="Times New Roman" panose="02020603050405020304" pitchFamily="18" charset="0"/>
                          <a:cs typeface="Times New Roman" panose="02020603050405020304" pitchFamily="18" charset="0"/>
                        </a:rPr>
                        <a:t>Косвенная </a:t>
                      </a:r>
                      <a:r>
                        <a:rPr lang="ru-RU" sz="1600" dirty="0" err="1" smtClean="0">
                          <a:latin typeface="Times New Roman" panose="02020603050405020304" pitchFamily="18" charset="0"/>
                          <a:cs typeface="Times New Roman" panose="02020603050405020304" pitchFamily="18" charset="0"/>
                        </a:rPr>
                        <a:t>агрессив-ность</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latin typeface="Times New Roman" panose="02020603050405020304" pitchFamily="18" charset="0"/>
                          <a:cs typeface="Times New Roman" panose="02020603050405020304" pitchFamily="18" charset="0"/>
                        </a:rPr>
                        <a:t>Агрессивность направленная против объектов</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err="1" smtClean="0">
                          <a:latin typeface="Times New Roman" panose="02020603050405020304" pitchFamily="18" charset="0"/>
                          <a:cs typeface="Times New Roman" panose="02020603050405020304" pitchFamily="18" charset="0"/>
                        </a:rPr>
                        <a:t>Агрессив-ность</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практи</a:t>
                      </a:r>
                      <a:r>
                        <a:rPr lang="ru-RU" sz="1600" dirty="0" smtClean="0">
                          <a:latin typeface="Times New Roman" panose="02020603050405020304" pitchFamily="18" charset="0"/>
                          <a:cs typeface="Times New Roman" panose="02020603050405020304" pitchFamily="18" charset="0"/>
                        </a:rPr>
                        <a:t>-чески не наблюдается</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188132">
                <a:tc>
                  <a:txBody>
                    <a:bodyPr/>
                    <a:lstStyle/>
                    <a:p>
                      <a:pPr algn="l"/>
                      <a:r>
                        <a:rPr lang="ru-RU" sz="1600" b="1" dirty="0" smtClean="0">
                          <a:latin typeface="Times New Roman" panose="02020603050405020304" pitchFamily="18" charset="0"/>
                          <a:cs typeface="Times New Roman" panose="02020603050405020304" pitchFamily="18" charset="0"/>
                        </a:rPr>
                        <a:t>Примеры</a:t>
                      </a:r>
                      <a:endParaRPr lang="ru-RU" sz="1600" b="1"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latin typeface="Times New Roman" panose="02020603050405020304" pitchFamily="18" charset="0"/>
                          <a:cs typeface="Times New Roman" panose="02020603050405020304" pitchFamily="18" charset="0"/>
                        </a:rPr>
                        <a:t>Бокс, американский футбол</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latin typeface="Times New Roman" panose="02020603050405020304" pitchFamily="18" charset="0"/>
                          <a:cs typeface="Times New Roman" panose="02020603050405020304" pitchFamily="18" charset="0"/>
                        </a:rPr>
                        <a:t>Баскетбол, европейский футбол</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latin typeface="Times New Roman" panose="02020603050405020304" pitchFamily="18" charset="0"/>
                          <a:cs typeface="Times New Roman" panose="02020603050405020304" pitchFamily="18" charset="0"/>
                        </a:rPr>
                        <a:t>Гандбол, теннис</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latin typeface="Times New Roman" panose="02020603050405020304" pitchFamily="18" charset="0"/>
                          <a:cs typeface="Times New Roman" panose="02020603050405020304" pitchFamily="18" charset="0"/>
                        </a:rPr>
                        <a:t>Гольф, упражнения на снарядах</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latin typeface="Times New Roman" panose="02020603050405020304" pitchFamily="18" charset="0"/>
                          <a:cs typeface="Times New Roman" panose="02020603050405020304" pitchFamily="18" charset="0"/>
                        </a:rPr>
                        <a:t>Фигурное катание, вольные упражнения</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443446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50106"/>
          </a:xfrm>
        </p:spPr>
        <p:txBody>
          <a:bodyPr>
            <a:noAutofit/>
          </a:bodyPr>
          <a:lstStyle/>
          <a:p>
            <a:pPr algn="ctr"/>
            <a:r>
              <a:rPr lang="ru-RU" sz="2800" dirty="0">
                <a:latin typeface="Times New Roman" panose="02020603050405020304" pitchFamily="18" charset="0"/>
                <a:cs typeface="Times New Roman" panose="02020603050405020304" pitchFamily="18" charset="0"/>
              </a:rPr>
              <a:t>СТЕПЕНЬ СТРЕССА </a:t>
            </a:r>
            <a:r>
              <a:rPr lang="ru-RU" sz="2800" dirty="0" smtClean="0">
                <a:latin typeface="Times New Roman" panose="02020603050405020304" pitchFamily="18" charset="0"/>
                <a:cs typeface="Times New Roman" panose="02020603050405020304" pitchFamily="18" charset="0"/>
              </a:rPr>
              <a:t>ЗРИТЕЛЕЙ</a:t>
            </a:r>
            <a:endParaRPr lang="ru-RU" sz="28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796751277"/>
              </p:ext>
            </p:extLst>
          </p:nvPr>
        </p:nvGraphicFramePr>
        <p:xfrm>
          <a:off x="1187624" y="1628800"/>
          <a:ext cx="7591856" cy="2589328"/>
        </p:xfrm>
        <a:graphic>
          <a:graphicData uri="http://schemas.openxmlformats.org/drawingml/2006/table">
            <a:tbl>
              <a:tblPr firstRow="1" bandRow="1">
                <a:tableStyleId>{22838BEF-8BB2-4498-84A7-C5851F593DF1}</a:tableStyleId>
              </a:tblPr>
              <a:tblGrid>
                <a:gridCol w="1368152">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gridCol w="2191256">
                  <a:extLst>
                    <a:ext uri="{9D8B030D-6E8A-4147-A177-3AD203B41FA5}">
                      <a16:colId xmlns:a16="http://schemas.microsoft.com/office/drawing/2014/main" val="20003"/>
                    </a:ext>
                  </a:extLst>
                </a:gridCol>
              </a:tblGrid>
              <a:tr h="864096">
                <a:tc>
                  <a:txBody>
                    <a:bodyPr/>
                    <a:lstStyle/>
                    <a:p>
                      <a:pPr algn="ctr"/>
                      <a:r>
                        <a:rPr lang="ru-RU" sz="1600" dirty="0" smtClean="0">
                          <a:latin typeface="Times New Roman" panose="02020603050405020304" pitchFamily="18" charset="0"/>
                          <a:cs typeface="Times New Roman" panose="02020603050405020304" pitchFamily="18" charset="0"/>
                        </a:rPr>
                        <a:t>Тип стресса</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Нейтральные зрители</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Доброжелательные зрители</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Недоброжелательные зрители</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725232">
                <a:tc>
                  <a:txBody>
                    <a:bodyPr/>
                    <a:lstStyle/>
                    <a:p>
                      <a:pPr algn="ctr"/>
                      <a:r>
                        <a:rPr lang="ru-RU" sz="1600" b="1" dirty="0" smtClean="0">
                          <a:latin typeface="Times New Roman" panose="02020603050405020304" pitchFamily="18" charset="0"/>
                          <a:cs typeface="Times New Roman" panose="02020603050405020304" pitchFamily="18" charset="0"/>
                        </a:rPr>
                        <a:t>Примеры</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Молчаливые зрители, занимающие нейтральную позицию</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Болельщики, выражающие свое одобрение</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Болельщики, выражающие свою враждебность, недоброжелатель-</a:t>
                      </a:r>
                      <a:r>
                        <a:rPr lang="ru-RU" sz="1600" dirty="0" err="1" smtClean="0">
                          <a:latin typeface="Times New Roman" panose="02020603050405020304" pitchFamily="18" charset="0"/>
                          <a:cs typeface="Times New Roman" panose="02020603050405020304" pitchFamily="18" charset="0"/>
                        </a:rPr>
                        <a:t>ность</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01726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0"/>
            <a:ext cx="7498080" cy="922114"/>
          </a:xfrm>
        </p:spPr>
        <p:txBody>
          <a:bodyPr>
            <a:normAutofit/>
          </a:bodyPr>
          <a:lstStyle/>
          <a:p>
            <a:pPr algn="ctr"/>
            <a:r>
              <a:rPr lang="ru-RU" sz="2000" dirty="0">
                <a:latin typeface="Times New Roman" panose="02020603050405020304" pitchFamily="18" charset="0"/>
                <a:cs typeface="Times New Roman" panose="02020603050405020304" pitchFamily="18" charset="0"/>
              </a:rPr>
              <a:t>ХАРАКТЕР ПСИХОЛОГИЧЕСКОЙ ПОДДЕРЖКИ, ОКАЗЫВАЕМОЙ СПОРТСМЕНУ НА </a:t>
            </a:r>
            <a:r>
              <a:rPr lang="ru-RU" sz="2000" dirty="0" smtClean="0">
                <a:latin typeface="Times New Roman" panose="02020603050405020304" pitchFamily="18" charset="0"/>
                <a:cs typeface="Times New Roman" panose="02020603050405020304" pitchFamily="18" charset="0"/>
              </a:rPr>
              <a:t>СОРЕВНОВАНИИ</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435608" y="1124744"/>
            <a:ext cx="7498080" cy="5123656"/>
          </a:xfrm>
        </p:spPr>
        <p:txBody>
          <a:bodyPr>
            <a:normAutofit fontScale="55000" lnSpcReduction="20000"/>
          </a:bodyPr>
          <a:lstStyle/>
          <a:p>
            <a:r>
              <a:rPr lang="ru-RU" dirty="0">
                <a:latin typeface="Times New Roman" panose="02020603050405020304" pitchFamily="18" charset="0"/>
                <a:cs typeface="Times New Roman" panose="02020603050405020304" pitchFamily="18" charset="0"/>
              </a:rPr>
              <a:t>Минимальная поддержка. Это ситуация, когда спортсмен действует в присутствии своего тренера или его поддерживает другой спортсмен. Иногда знакомый спортсмен может оказаться соперником, несмотря на то что он член той же команды. Поддержку может оказать и товарищ по команде при парной игре в таких видах спорта, как теннис и бадминтон.</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Малая группа. Во многих видах спорта, таких, как баскетбол, или в некоторых видах командной гребли, где экипаж от двух до восьми человек, спортсмен, независимо от характера реакции со стороны зрителей, может получить эмоциональную поддержку со стороны товарищей по команде. Член малой группы чаще положительно реагирует на успешные действия спортсмена, несмотря на менее благоприятные реакции других людей.</a:t>
            </a:r>
          </a:p>
          <a:p>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Большая группа. В ряде видов спорта, таких, как футбол, в зависимости от психологического климата в команде или специальной работы тренера по сплочению команды, игроки чувствуют поддержку со стороны 40 или 50 болельщиков, независимо от того, приходится команде выступать на своем или чужом поле.</a:t>
            </a:r>
          </a:p>
        </p:txBody>
      </p:sp>
    </p:spTree>
    <p:extLst>
      <p:ext uri="{BB962C8B-B14F-4D97-AF65-F5344CB8AC3E}">
        <p14:creationId xmlns:p14="http://schemas.microsoft.com/office/powerpoint/2010/main" val="2255471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50106"/>
          </a:xfrm>
        </p:spPr>
        <p:txBody>
          <a:bodyPr>
            <a:noAutofit/>
          </a:bodyPr>
          <a:lstStyle/>
          <a:p>
            <a:pPr algn="ctr"/>
            <a:r>
              <a:rPr lang="ru-RU" sz="2000" dirty="0" smtClean="0">
                <a:latin typeface="Times New Roman" panose="02020603050405020304" pitchFamily="18" charset="0"/>
                <a:cs typeface="Times New Roman" panose="02020603050405020304" pitchFamily="18" charset="0"/>
              </a:rPr>
              <a:t>ХАРАКТЕР ПСИХОЛОГИЧЕСКОЙ ПОДДЕРЖКИ, ОКАЗЫВАЕМОЙ СПОРТСМЕНУ НА СОРЕВНОВАНИИ</a:t>
            </a:r>
            <a:endParaRPr lang="ru-RU" sz="28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622441124"/>
              </p:ext>
            </p:extLst>
          </p:nvPr>
        </p:nvGraphicFramePr>
        <p:xfrm>
          <a:off x="1115617" y="1628800"/>
          <a:ext cx="7704855" cy="3165392"/>
        </p:xfrm>
        <a:graphic>
          <a:graphicData uri="http://schemas.openxmlformats.org/drawingml/2006/table">
            <a:tbl>
              <a:tblPr firstRow="1" bandRow="1">
                <a:tableStyleId>{22838BEF-8BB2-4498-84A7-C5851F593DF1}</a:tableStyleId>
              </a:tblPr>
              <a:tblGrid>
                <a:gridCol w="1224135">
                  <a:extLst>
                    <a:ext uri="{9D8B030D-6E8A-4147-A177-3AD203B41FA5}">
                      <a16:colId xmlns:a16="http://schemas.microsoft.com/office/drawing/2014/main" val="20000"/>
                    </a:ext>
                  </a:extLst>
                </a:gridCol>
                <a:gridCol w="1464596">
                  <a:extLst>
                    <a:ext uri="{9D8B030D-6E8A-4147-A177-3AD203B41FA5}">
                      <a16:colId xmlns:a16="http://schemas.microsoft.com/office/drawing/2014/main" val="20001"/>
                    </a:ext>
                  </a:extLst>
                </a:gridCol>
                <a:gridCol w="1660688">
                  <a:extLst>
                    <a:ext uri="{9D8B030D-6E8A-4147-A177-3AD203B41FA5}">
                      <a16:colId xmlns:a16="http://schemas.microsoft.com/office/drawing/2014/main" val="20002"/>
                    </a:ext>
                  </a:extLst>
                </a:gridCol>
                <a:gridCol w="1581606">
                  <a:extLst>
                    <a:ext uri="{9D8B030D-6E8A-4147-A177-3AD203B41FA5}">
                      <a16:colId xmlns:a16="http://schemas.microsoft.com/office/drawing/2014/main" val="20003"/>
                    </a:ext>
                  </a:extLst>
                </a:gridCol>
                <a:gridCol w="1773830">
                  <a:extLst>
                    <a:ext uri="{9D8B030D-6E8A-4147-A177-3AD203B41FA5}">
                      <a16:colId xmlns:a16="http://schemas.microsoft.com/office/drawing/2014/main" val="20004"/>
                    </a:ext>
                  </a:extLst>
                </a:gridCol>
              </a:tblGrid>
              <a:tr h="1440160">
                <a:tc>
                  <a:txBody>
                    <a:bodyPr/>
                    <a:lstStyle/>
                    <a:p>
                      <a:pPr algn="l"/>
                      <a:r>
                        <a:rPr lang="ru-RU" sz="1600" dirty="0" smtClean="0">
                          <a:latin typeface="Times New Roman" panose="02020603050405020304" pitchFamily="18" charset="0"/>
                          <a:cs typeface="Times New Roman" panose="02020603050405020304" pitchFamily="18" charset="0"/>
                        </a:rPr>
                        <a:t>Виды поддержки</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Ощущение изоляции</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Минимальная поддержка со стороны отдельного индивида</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Поддержка со стороны малой группы</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Поддержка со стороны большой группы</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725232">
                <a:tc>
                  <a:txBody>
                    <a:bodyPr/>
                    <a:lstStyle/>
                    <a:p>
                      <a:pPr algn="ctr"/>
                      <a:r>
                        <a:rPr lang="ru-RU" sz="1600" b="1" dirty="0" smtClean="0">
                          <a:latin typeface="Times New Roman" panose="02020603050405020304" pitchFamily="18" charset="0"/>
                          <a:cs typeface="Times New Roman" panose="02020603050405020304" pitchFamily="18" charset="0"/>
                        </a:rPr>
                        <a:t>Примеры</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Спортсмен, соревнующийся без тренера в незнакомых условиях</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Национальные соревнования по теннису в парном разряде</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Баскетбольная команда, выступающая в другой стране</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Футбольная команда, играющая на родине</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06868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16632"/>
            <a:ext cx="8244408" cy="6480720"/>
          </a:xfrm>
        </p:spPr>
        <p:txBody>
          <a:bodyPr>
            <a:noAutofit/>
          </a:bodyPr>
          <a:lstStyle/>
          <a:p>
            <a:r>
              <a:rPr lang="ru-RU" sz="1800" dirty="0">
                <a:latin typeface="Times New Roman" panose="02020603050405020304" pitchFamily="18" charset="0"/>
                <a:cs typeface="Times New Roman" panose="02020603050405020304" pitchFamily="18" charset="0"/>
              </a:rPr>
              <a:t>Степень психологической поддержки, которую ощущает спортсмен, может и не зависеть от числа присутствующих или отсутствующих членов команды.</a:t>
            </a:r>
          </a:p>
          <a:p>
            <a:r>
              <a:rPr lang="ru-RU" sz="1800" dirty="0" smtClean="0">
                <a:latin typeface="Times New Roman" panose="02020603050405020304" pitchFamily="18" charset="0"/>
                <a:cs typeface="Times New Roman" panose="02020603050405020304" pitchFamily="18" charset="0"/>
              </a:rPr>
              <a:t>Интенсивность </a:t>
            </a:r>
            <a:r>
              <a:rPr lang="ru-RU" sz="1800" dirty="0">
                <a:latin typeface="Times New Roman" panose="02020603050405020304" pitchFamily="18" charset="0"/>
                <a:cs typeface="Times New Roman" panose="02020603050405020304" pitchFamily="18" charset="0"/>
              </a:rPr>
              <a:t>и точность как источник стресса</a:t>
            </a:r>
          </a:p>
          <a:p>
            <a:r>
              <a:rPr lang="ru-RU" sz="1800" dirty="0" smtClean="0">
                <a:latin typeface="Times New Roman" panose="02020603050405020304" pitchFamily="18" charset="0"/>
                <a:cs typeface="Times New Roman" panose="02020603050405020304" pitchFamily="18" charset="0"/>
              </a:rPr>
              <a:t>Проявление </a:t>
            </a:r>
            <a:r>
              <a:rPr lang="ru-RU" sz="1800" dirty="0">
                <a:latin typeface="Times New Roman" panose="02020603050405020304" pitchFamily="18" charset="0"/>
                <a:cs typeface="Times New Roman" panose="02020603050405020304" pitchFamily="18" charset="0"/>
              </a:rPr>
              <a:t>максимальных физических усилий связано с различной степенью психической нагрузки. Максимальное приложение силы или проявление выносливости требует значительных затрат нервно-психической энергии. С помощью приведенной ниже шкалы различные виды спорта можно сравнивать по величине усилий, которые затрачивает спортсмен в процессе деятельности.</a:t>
            </a:r>
          </a:p>
          <a:p>
            <a:r>
              <a:rPr lang="ru-RU" sz="1800" dirty="0" smtClean="0">
                <a:latin typeface="Times New Roman" panose="02020603050405020304" pitchFamily="18" charset="0"/>
                <a:cs typeface="Times New Roman" panose="02020603050405020304" pitchFamily="18" charset="0"/>
              </a:rPr>
              <a:t>Простое </a:t>
            </a:r>
            <a:r>
              <a:rPr lang="ru-RU" sz="1800" dirty="0">
                <a:latin typeface="Times New Roman" panose="02020603050405020304" pitchFamily="18" charset="0"/>
                <a:cs typeface="Times New Roman" panose="02020603050405020304" pitchFamily="18" charset="0"/>
              </a:rPr>
              <a:t>целостное усилие, требующее преимущественного проявления силы. В качестве примеров можно привести толкание ядра, броски на дальность в бейсболе, удары в боксе и броски в борьбе.</a:t>
            </a:r>
          </a:p>
          <a:p>
            <a:r>
              <a:rPr lang="ru-RU" sz="1800" dirty="0" smtClean="0">
                <a:latin typeface="Times New Roman" panose="02020603050405020304" pitchFamily="18" charset="0"/>
                <a:cs typeface="Times New Roman" panose="02020603050405020304" pitchFamily="18" charset="0"/>
              </a:rPr>
              <a:t>Простое </a:t>
            </a:r>
            <a:r>
              <a:rPr lang="ru-RU" sz="1800" dirty="0">
                <a:latin typeface="Times New Roman" panose="02020603050405020304" pitchFamily="18" charset="0"/>
                <a:cs typeface="Times New Roman" panose="02020603050405020304" pitchFamily="18" charset="0"/>
              </a:rPr>
              <a:t>целостное усилие, требующее преимущественного проявления выносливости. Вопреки широко распространенному мнению, в спорте редко встречаются двигательные задачи, требующие «чистой» выносливости, поскольку это потребовало бы от спортсмена бега до изнеможения или многократных действий до отказа. Однако плавание и различные виды бега все же требуют от спортсмена длительных усилий. Правда, в этих видах решаются довольно несложные двигательные задачи. В качестве примеров можно привести плавание на 1500 м и бег на 5000 м и более, включая и марафон.</a:t>
            </a:r>
          </a:p>
          <a:p>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9853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116632"/>
            <a:ext cx="7498080" cy="432048"/>
          </a:xfrm>
        </p:spPr>
        <p:txBody>
          <a:bodyPr>
            <a:normAutofit fontScale="90000"/>
          </a:bodyPr>
          <a:lstStyle/>
          <a:p>
            <a:pPr algn="ctr"/>
            <a:r>
              <a:rPr lang="ru-RU" sz="4000" dirty="0" smtClean="0">
                <a:latin typeface="Times New Roman" panose="02020603050405020304" pitchFamily="18" charset="0"/>
                <a:cs typeface="Times New Roman" panose="02020603050405020304" pitchFamily="18" charset="0"/>
              </a:rPr>
              <a:t>Классификация видов спорта</a:t>
            </a:r>
            <a:endParaRPr lang="ru-RU" sz="4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43608" y="692696"/>
            <a:ext cx="8100392" cy="5904656"/>
          </a:xfrm>
        </p:spPr>
        <p:txBody>
          <a:bodyPr>
            <a:noAutofit/>
          </a:bodyPr>
          <a:lstStyle/>
          <a:p>
            <a:pPr marL="82296" indent="0" algn="ctr">
              <a:buNone/>
            </a:pPr>
            <a:r>
              <a:rPr lang="ru-RU" sz="2000" i="1" dirty="0" smtClean="0">
                <a:latin typeface="Times New Roman" panose="02020603050405020304" pitchFamily="18" charset="0"/>
                <a:cs typeface="Times New Roman" panose="02020603050405020304" pitchFamily="18" charset="0"/>
              </a:rPr>
              <a:t>В сфере физической культуры и </a:t>
            </a:r>
            <a:r>
              <a:rPr lang="ru-RU" sz="2000" i="1" dirty="0">
                <a:latin typeface="Times New Roman" panose="02020603050405020304" pitchFamily="18" charset="0"/>
                <a:cs typeface="Times New Roman" panose="02020603050405020304" pitchFamily="18" charset="0"/>
              </a:rPr>
              <a:t>спорта используются </a:t>
            </a:r>
            <a:r>
              <a:rPr lang="ru-RU" sz="2000" i="1" dirty="0" smtClean="0">
                <a:latin typeface="Times New Roman" panose="02020603050405020304" pitchFamily="18" charset="0"/>
                <a:cs typeface="Times New Roman" panose="02020603050405020304" pitchFamily="18" charset="0"/>
              </a:rPr>
              <a:t>следующие классификации, (типологии):</a:t>
            </a:r>
          </a:p>
          <a:p>
            <a:r>
              <a:rPr lang="ru-RU" sz="2000" dirty="0" smtClean="0">
                <a:latin typeface="Times New Roman" panose="02020603050405020304" pitchFamily="18" charset="0"/>
                <a:cs typeface="Times New Roman" panose="02020603050405020304" pitchFamily="18" charset="0"/>
              </a:rPr>
              <a:t>По </a:t>
            </a:r>
            <a:r>
              <a:rPr lang="ru-RU" sz="2000" dirty="0">
                <a:latin typeface="Times New Roman" panose="02020603050405020304" pitchFamily="18" charset="0"/>
                <a:cs typeface="Times New Roman" panose="02020603050405020304" pitchFamily="18" charset="0"/>
              </a:rPr>
              <a:t>особенностям предмета </a:t>
            </a:r>
            <a:r>
              <a:rPr lang="ru-RU" sz="2000" dirty="0" smtClean="0">
                <a:latin typeface="Times New Roman" panose="02020603050405020304" pitchFamily="18" charset="0"/>
                <a:cs typeface="Times New Roman" panose="02020603050405020304" pitchFamily="18" charset="0"/>
              </a:rPr>
              <a:t>состязания </a:t>
            </a:r>
          </a:p>
          <a:p>
            <a:r>
              <a:rPr lang="ru-RU" sz="2000" dirty="0" smtClean="0">
                <a:latin typeface="Times New Roman" panose="02020603050405020304" pitchFamily="18" charset="0"/>
                <a:cs typeface="Times New Roman" panose="02020603050405020304" pitchFamily="18" charset="0"/>
              </a:rPr>
              <a:t>По </a:t>
            </a:r>
            <a:r>
              <a:rPr lang="ru-RU" sz="2000" dirty="0">
                <a:latin typeface="Times New Roman" panose="02020603050405020304" pitchFamily="18" charset="0"/>
                <a:cs typeface="Times New Roman" panose="02020603050405020304" pitchFamily="18" charset="0"/>
              </a:rPr>
              <a:t>характеру двигательной </a:t>
            </a:r>
            <a:r>
              <a:rPr lang="ru-RU" sz="2000" dirty="0" smtClean="0">
                <a:latin typeface="Times New Roman" panose="02020603050405020304" pitchFamily="18" charset="0"/>
                <a:cs typeface="Times New Roman" panose="02020603050405020304" pitchFamily="18" charset="0"/>
              </a:rPr>
              <a:t>активности </a:t>
            </a:r>
          </a:p>
          <a:p>
            <a:r>
              <a:rPr lang="ru-RU" sz="2000" dirty="0" smtClean="0">
                <a:latin typeface="Times New Roman" panose="02020603050405020304" pitchFamily="18" charset="0"/>
                <a:cs typeface="Times New Roman" panose="02020603050405020304" pitchFamily="18" charset="0"/>
              </a:rPr>
              <a:t>По </a:t>
            </a:r>
            <a:r>
              <a:rPr lang="ru-RU" sz="2000" dirty="0">
                <a:latin typeface="Times New Roman" panose="02020603050405020304" pitchFamily="18" charset="0"/>
                <a:cs typeface="Times New Roman" panose="02020603050405020304" pitchFamily="18" charset="0"/>
              </a:rPr>
              <a:t>отношению к программе олимпийских </a:t>
            </a:r>
            <a:r>
              <a:rPr lang="ru-RU" sz="2000" dirty="0" smtClean="0">
                <a:latin typeface="Times New Roman" panose="02020603050405020304" pitchFamily="18" charset="0"/>
                <a:cs typeface="Times New Roman" panose="02020603050405020304" pitchFamily="18" charset="0"/>
              </a:rPr>
              <a:t>игр</a:t>
            </a:r>
          </a:p>
          <a:p>
            <a:r>
              <a:rPr lang="ru-RU" sz="2000" dirty="0" smtClean="0">
                <a:latin typeface="Times New Roman" panose="02020603050405020304" pitchFamily="18" charset="0"/>
                <a:cs typeface="Times New Roman" panose="02020603050405020304" pitchFamily="18" charset="0"/>
              </a:rPr>
              <a:t>По </a:t>
            </a:r>
            <a:r>
              <a:rPr lang="ru-RU" sz="2000" dirty="0" smtClean="0">
                <a:latin typeface="Times New Roman" panose="02020603050405020304" pitchFamily="18" charset="0"/>
                <a:cs typeface="Times New Roman" panose="02020603050405020304" pitchFamily="18" charset="0"/>
              </a:rPr>
              <a:t>обеспечению </a:t>
            </a:r>
            <a:r>
              <a:rPr lang="ru-RU" sz="2000" dirty="0">
                <a:latin typeface="Times New Roman" panose="02020603050405020304" pitchFamily="18" charset="0"/>
                <a:cs typeface="Times New Roman" panose="02020603050405020304" pitchFamily="18" charset="0"/>
              </a:rPr>
              <a:t>подготовленности к трудовой </a:t>
            </a:r>
            <a:r>
              <a:rPr lang="ru-RU" sz="2000" dirty="0" smtClean="0">
                <a:latin typeface="Times New Roman" panose="02020603050405020304" pitchFamily="18" charset="0"/>
                <a:cs typeface="Times New Roman" panose="02020603050405020304" pitchFamily="18" charset="0"/>
              </a:rPr>
              <a:t>деятельности</a:t>
            </a:r>
          </a:p>
          <a:p>
            <a:r>
              <a:rPr lang="ru-RU" sz="2000" dirty="0" smtClean="0">
                <a:latin typeface="Times New Roman" panose="02020603050405020304" pitchFamily="18" charset="0"/>
                <a:cs typeface="Times New Roman" panose="02020603050405020304" pitchFamily="18" charset="0"/>
              </a:rPr>
              <a:t>По </a:t>
            </a:r>
            <a:r>
              <a:rPr lang="ru-RU" sz="2000" dirty="0">
                <a:latin typeface="Times New Roman" panose="02020603050405020304" pitchFamily="18" charset="0"/>
                <a:cs typeface="Times New Roman" panose="02020603050405020304" pitchFamily="18" charset="0"/>
              </a:rPr>
              <a:t>способу оценки </a:t>
            </a:r>
            <a:r>
              <a:rPr lang="ru-RU" sz="2000" dirty="0" smtClean="0">
                <a:latin typeface="Times New Roman" panose="02020603050405020304" pitchFamily="18" charset="0"/>
                <a:cs typeface="Times New Roman" panose="02020603050405020304" pitchFamily="18" charset="0"/>
              </a:rPr>
              <a:t>результатов</a:t>
            </a:r>
          </a:p>
          <a:p>
            <a:r>
              <a:rPr lang="ru-RU" sz="2000" dirty="0" smtClean="0">
                <a:latin typeface="Times New Roman" panose="02020603050405020304" pitchFamily="18" charset="0"/>
                <a:cs typeface="Times New Roman" panose="02020603050405020304" pitchFamily="18" charset="0"/>
              </a:rPr>
              <a:t>По </a:t>
            </a:r>
            <a:r>
              <a:rPr lang="ru-RU" sz="2000" dirty="0">
                <a:latin typeface="Times New Roman" panose="02020603050405020304" pitchFamily="18" charset="0"/>
                <a:cs typeface="Times New Roman" panose="02020603050405020304" pitchFamily="18" charset="0"/>
              </a:rPr>
              <a:t>характеру усилий, мощности, трудности и утомительности работы, управляемости </a:t>
            </a:r>
            <a:r>
              <a:rPr lang="ru-RU" sz="2000" dirty="0" smtClean="0">
                <a:latin typeface="Times New Roman" panose="02020603050405020304" pitchFamily="18" charset="0"/>
                <a:cs typeface="Times New Roman" panose="02020603050405020304" pitchFamily="18" charset="0"/>
              </a:rPr>
              <a:t>движений </a:t>
            </a:r>
          </a:p>
          <a:p>
            <a:r>
              <a:rPr lang="ru-RU" sz="2000" dirty="0" smtClean="0">
                <a:latin typeface="Times New Roman" panose="02020603050405020304" pitchFamily="18" charset="0"/>
                <a:cs typeface="Times New Roman" panose="02020603050405020304" pitchFamily="18" charset="0"/>
              </a:rPr>
              <a:t>Для </a:t>
            </a:r>
            <a:r>
              <a:rPr lang="ru-RU" sz="2000" dirty="0">
                <a:latin typeface="Times New Roman" panose="02020603050405020304" pitchFamily="18" charset="0"/>
                <a:cs typeface="Times New Roman" panose="02020603050405020304" pitchFamily="18" charset="0"/>
              </a:rPr>
              <a:t>решения частных задач исследования в педагогике, психологии, физиологии, теории и методике </a:t>
            </a:r>
            <a:r>
              <a:rPr lang="ru-RU" sz="2000" dirty="0" smtClean="0">
                <a:latin typeface="Times New Roman" panose="02020603050405020304" pitchFamily="18" charset="0"/>
                <a:cs typeface="Times New Roman" panose="02020603050405020304" pitchFamily="18" charset="0"/>
              </a:rPr>
              <a:t>ФК </a:t>
            </a:r>
          </a:p>
          <a:p>
            <a:pPr marL="82296" indent="0">
              <a:buNone/>
            </a:pPr>
            <a:r>
              <a:rPr lang="ru-RU" sz="2000" dirty="0" smtClean="0">
                <a:latin typeface="Times New Roman" panose="02020603050405020304" pitchFamily="18" charset="0"/>
                <a:cs typeface="Times New Roman" panose="02020603050405020304" pitchFamily="18" charset="0"/>
              </a:rPr>
              <a:t>Их </a:t>
            </a:r>
            <a:r>
              <a:rPr lang="ru-RU" sz="2000" dirty="0">
                <a:latin typeface="Times New Roman" panose="02020603050405020304" pitchFamily="18" charset="0"/>
                <a:cs typeface="Times New Roman" panose="02020603050405020304" pitchFamily="18" charset="0"/>
              </a:rPr>
              <a:t>создатели: Б. Бергер, М. Ванек, Н.И. Волков, Т.Т. Джамгаров, А.Г. Дембо, В.А. Демин, B.C. Келлер, Б.Дж. Кретти, М. Кэрди и Бейнбридж, В.Д. Мазниченко, Л.П. Матвеев, Г.Г. Наталов, М.М. Синайский, B.C. Фарфель, B.C. Фомин, Д. Харре и др.</a:t>
            </a:r>
          </a:p>
        </p:txBody>
      </p:sp>
    </p:spTree>
    <p:extLst>
      <p:ext uri="{BB962C8B-B14F-4D97-AF65-F5344CB8AC3E}">
        <p14:creationId xmlns:p14="http://schemas.microsoft.com/office/powerpoint/2010/main" val="22851661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332656"/>
            <a:ext cx="7992888" cy="5915744"/>
          </a:xfrm>
        </p:spPr>
        <p:txBody>
          <a:bodyPr>
            <a:noAutofit/>
          </a:bodyPr>
          <a:lstStyle/>
          <a:p>
            <a:r>
              <a:rPr lang="ru-RU" sz="1800" dirty="0" smtClean="0">
                <a:latin typeface="Times New Roman" panose="02020603050405020304" pitchFamily="18" charset="0"/>
                <a:cs typeface="Times New Roman" panose="02020603050405020304" pitchFamily="18" charset="0"/>
              </a:rPr>
              <a:t>Отдельные </a:t>
            </a:r>
            <a:r>
              <a:rPr lang="ru-RU" sz="1800" dirty="0">
                <a:latin typeface="Times New Roman" panose="02020603050405020304" pitchFamily="18" charset="0"/>
                <a:cs typeface="Times New Roman" panose="02020603050405020304" pitchFamily="18" charset="0"/>
              </a:rPr>
              <a:t>умеренно сложные усилия, требующие проявления силы. В ряде достаточно сложных технически видов спорта спортсмену приходится также проявлять максимум скорости, мощности и силы. К таким видам спорта относятся метание диска и молота, тяжелоатлетическое многоборье, удары в боксе, захваты и броски в борьбе.</a:t>
            </a:r>
          </a:p>
          <a:p>
            <a:r>
              <a:rPr lang="ru-RU" sz="1800" dirty="0" smtClean="0">
                <a:latin typeface="Times New Roman" panose="02020603050405020304" pitchFamily="18" charset="0"/>
                <a:cs typeface="Times New Roman" panose="02020603050405020304" pitchFamily="18" charset="0"/>
              </a:rPr>
              <a:t>Наряду </a:t>
            </a:r>
            <a:r>
              <a:rPr lang="ru-RU" sz="1800" dirty="0">
                <a:latin typeface="Times New Roman" panose="02020603050405020304" pitchFamily="18" charset="0"/>
                <a:cs typeface="Times New Roman" panose="02020603050405020304" pitchFamily="18" charset="0"/>
              </a:rPr>
              <a:t>с этим можно выделить категорию спортивной деятельности, где особую роль играют </a:t>
            </a:r>
            <a:r>
              <a:rPr lang="ru-RU" sz="1800" dirty="0" smtClean="0">
                <a:latin typeface="Times New Roman" panose="02020603050405020304" pitchFamily="18" charset="0"/>
                <a:cs typeface="Times New Roman" panose="02020603050405020304" pitchFamily="18" charset="0"/>
              </a:rPr>
              <a:t>сложно координированные </a:t>
            </a:r>
            <a:r>
              <a:rPr lang="ru-RU" sz="1800" dirty="0">
                <a:latin typeface="Times New Roman" panose="02020603050405020304" pitchFamily="18" charset="0"/>
                <a:cs typeface="Times New Roman" panose="02020603050405020304" pitchFamily="18" charset="0"/>
              </a:rPr>
              <a:t>движения и навыки и где требования к проявлению мощности, скорости и выносливости сведены к минимуму. Сюда относятся ритмическая гимнастика, теннис, бадминтон (за исключением длительных матчей), бокс с укороченными раундами и другие виды спорта, которые требуют от участников высокого мастерства.</a:t>
            </a:r>
          </a:p>
          <a:p>
            <a:r>
              <a:rPr lang="ru-RU" sz="1800" dirty="0" smtClean="0">
                <a:latin typeface="Times New Roman" panose="02020603050405020304" pitchFamily="18" charset="0"/>
                <a:cs typeface="Times New Roman" panose="02020603050405020304" pitchFamily="18" charset="0"/>
              </a:rPr>
              <a:t>Максимальная </a:t>
            </a:r>
            <a:r>
              <a:rPr lang="ru-RU" sz="1800" dirty="0">
                <a:latin typeface="Times New Roman" panose="02020603050405020304" pitchFamily="18" charset="0"/>
                <a:cs typeface="Times New Roman" panose="02020603050405020304" pitchFamily="18" charset="0"/>
              </a:rPr>
              <a:t>точность и силовая выносливость. Во многих видах спорта для успешного выступления требуется высокая степень владения сложными двигательными навыками и максимальное проявление мощности и выносливости. В качестве примера можно привести спортивные игры (европейский и американский футбол, регби), в которых действия игроков достаточно сложны, требуют проявления мощности и силы, а если игра достаточно напряженная и длительная, то и выносливости. В этих видах спорта участники испытывают действие стресса, связанного с необходимостью приложения максимума усилий и выполнения точности ударов.</a:t>
            </a:r>
          </a:p>
        </p:txBody>
      </p:sp>
    </p:spTree>
    <p:extLst>
      <p:ext uri="{BB962C8B-B14F-4D97-AF65-F5344CB8AC3E}">
        <p14:creationId xmlns:p14="http://schemas.microsoft.com/office/powerpoint/2010/main" val="3999258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50106"/>
          </a:xfrm>
        </p:spPr>
        <p:txBody>
          <a:bodyPr>
            <a:noAutofit/>
          </a:bodyPr>
          <a:lstStyle/>
          <a:p>
            <a:pPr algn="ctr"/>
            <a:r>
              <a:rPr lang="ru-RU" sz="2400" dirty="0">
                <a:latin typeface="Times New Roman" panose="02020603050405020304" pitchFamily="18" charset="0"/>
                <a:cs typeface="Times New Roman" panose="02020603050405020304" pitchFamily="18" charset="0"/>
              </a:rPr>
              <a:t>Шкала «усилия - точность</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85912073"/>
              </p:ext>
            </p:extLst>
          </p:nvPr>
        </p:nvGraphicFramePr>
        <p:xfrm>
          <a:off x="395536" y="1484784"/>
          <a:ext cx="8568952" cy="3750370"/>
        </p:xfrm>
        <a:graphic>
          <a:graphicData uri="http://schemas.openxmlformats.org/drawingml/2006/table">
            <a:tbl>
              <a:tblPr firstRow="1" bandRow="1">
                <a:tableStyleId>{8A107856-5554-42FB-B03E-39F5DBC370BA}</a:tableStyleId>
              </a:tblPr>
              <a:tblGrid>
                <a:gridCol w="1080120">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1512168">
                  <a:extLst>
                    <a:ext uri="{9D8B030D-6E8A-4147-A177-3AD203B41FA5}">
                      <a16:colId xmlns:a16="http://schemas.microsoft.com/office/drawing/2014/main" val="20005"/>
                    </a:ext>
                  </a:extLst>
                </a:gridCol>
              </a:tblGrid>
              <a:tr h="599626">
                <a:tc gridSpan="6">
                  <a:txBody>
                    <a:bodyPr/>
                    <a:lstStyle/>
                    <a:p>
                      <a:pPr algn="ctr"/>
                      <a:r>
                        <a:rPr lang="ru-RU" sz="1600" dirty="0" smtClean="0"/>
                        <a:t>УРОВЕНЬ СТРЕССА, СВЯЗАННЫЙ С ФИЗИЧЕСКИМ УСИЛИЕМ И ТОЧНОСТЬЮ ВЫПОЛНЕНИЯ ДВИЖЕНИЙ</a:t>
                      </a:r>
                      <a:endParaRPr lang="ru-RU" sz="1600" dirty="0">
                        <a:latin typeface="Times New Roman" panose="02020603050405020304" pitchFamily="18" charset="0"/>
                        <a:cs typeface="Times New Roman" panose="02020603050405020304" pitchFamily="18" charset="0"/>
                      </a:endParaRPr>
                    </a:p>
                  </a:txBody>
                  <a:tcPr/>
                </a:tc>
                <a:tc hMerge="1">
                  <a:txBody>
                    <a:bodyPr/>
                    <a:lstStyle/>
                    <a:p>
                      <a:pPr algn="ctr"/>
                      <a:endParaRPr lang="ru-RU" sz="1200" dirty="0">
                        <a:latin typeface="Times New Roman" panose="02020603050405020304" pitchFamily="18" charset="0"/>
                        <a:cs typeface="Times New Roman" panose="02020603050405020304" pitchFamily="18" charset="0"/>
                      </a:endParaRPr>
                    </a:p>
                  </a:txBody>
                  <a:tcPr/>
                </a:tc>
                <a:tc hMerge="1">
                  <a:txBody>
                    <a:bodyPr/>
                    <a:lstStyle/>
                    <a:p>
                      <a:pPr algn="ctr"/>
                      <a:endParaRPr lang="ru-RU" sz="1200" dirty="0">
                        <a:latin typeface="Times New Roman" panose="02020603050405020304" pitchFamily="18" charset="0"/>
                        <a:cs typeface="Times New Roman" panose="02020603050405020304" pitchFamily="18" charset="0"/>
                      </a:endParaRPr>
                    </a:p>
                  </a:txBody>
                  <a:tcPr/>
                </a:tc>
                <a:tc hMerge="1">
                  <a:txBody>
                    <a:bodyPr/>
                    <a:lstStyle/>
                    <a:p>
                      <a:pPr algn="ctr"/>
                      <a:endParaRPr lang="ru-RU" sz="1200" dirty="0">
                        <a:latin typeface="Times New Roman" panose="02020603050405020304" pitchFamily="18" charset="0"/>
                        <a:cs typeface="Times New Roman" panose="02020603050405020304" pitchFamily="18" charset="0"/>
                      </a:endParaRPr>
                    </a:p>
                  </a:txBody>
                  <a:tcPr/>
                </a:tc>
                <a:tc hMerge="1">
                  <a:txBody>
                    <a:bodyPr/>
                    <a:lstStyle/>
                    <a:p>
                      <a:pPr algn="ctr"/>
                      <a:endParaRPr lang="ru-RU" sz="1200" dirty="0">
                        <a:latin typeface="Times New Roman" panose="02020603050405020304" pitchFamily="18" charset="0"/>
                        <a:cs typeface="Times New Roman" panose="02020603050405020304" pitchFamily="18" charset="0"/>
                      </a:endParaRPr>
                    </a:p>
                  </a:txBody>
                  <a:tcPr/>
                </a:tc>
                <a:tc hMerge="1">
                  <a:txBody>
                    <a:bodyPr/>
                    <a:lstStyle/>
                    <a:p>
                      <a:pPr algn="ct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1332503">
                <a:tc>
                  <a:txBody>
                    <a:bodyPr/>
                    <a:lstStyle/>
                    <a:p>
                      <a:pPr algn="ctr"/>
                      <a:r>
                        <a:rPr lang="ru-RU" sz="1600" dirty="0" smtClean="0"/>
                        <a:t>Усилие-точность</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t>Простое целостное усилие (мощность)</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t>Целостное усилие (</a:t>
                      </a:r>
                      <a:r>
                        <a:rPr lang="ru-RU" sz="1600" dirty="0" err="1" smtClean="0"/>
                        <a:t>выно-сливость</a:t>
                      </a:r>
                      <a:r>
                        <a:rPr lang="ru-RU" sz="1600" dirty="0" smtClean="0"/>
                        <a:t>)</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t>Усилие сред-ней сложности, требующее силы и выносливости</a:t>
                      </a:r>
                      <a:endParaRPr lang="ru-RU" sz="1600" dirty="0">
                        <a:latin typeface="Times New Roman" panose="02020603050405020304" pitchFamily="18" charset="0"/>
                        <a:cs typeface="Times New Roman" panose="02020603050405020304" pitchFamily="18" charset="0"/>
                      </a:endParaRPr>
                    </a:p>
                  </a:txBody>
                  <a:tcPr/>
                </a:tc>
                <a:tc>
                  <a:txBody>
                    <a:bodyPr/>
                    <a:lstStyle/>
                    <a:p>
                      <a:pPr algn="l"/>
                      <a:r>
                        <a:rPr lang="ru-RU" sz="1600" dirty="0" smtClean="0"/>
                        <a:t>Сложный навык; мини-</a:t>
                      </a:r>
                      <a:r>
                        <a:rPr lang="ru-RU" sz="1600" dirty="0" err="1" smtClean="0"/>
                        <a:t>мальное</a:t>
                      </a:r>
                      <a:r>
                        <a:rPr lang="ru-RU" sz="1600" dirty="0" smtClean="0"/>
                        <a:t> проявление силы</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t>Максимальная точность, сила и скорость</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596264">
                <a:tc>
                  <a:txBody>
                    <a:bodyPr/>
                    <a:lstStyle/>
                    <a:p>
                      <a:pPr algn="ctr"/>
                      <a:r>
                        <a:rPr lang="ru-RU" sz="1600" dirty="0" smtClean="0"/>
                        <a:t>Примеры</a:t>
                      </a:r>
                      <a:endParaRPr lang="ru-RU" sz="1600" b="1"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t>Начальная фаза атаки в американском футболе</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t>Марафонский бег</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t>Метание диска и молота</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t>Теннис, бадминтон</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t>Гольф, бокс, спортивные игры</a:t>
                      </a: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47561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3874442"/>
          </a:xfrm>
        </p:spPr>
        <p:txBody>
          <a:bodyPr/>
          <a:lstStyle/>
          <a:p>
            <a:pPr algn="ctr"/>
            <a:r>
              <a:rPr lang="ru-RU" dirty="0" smtClean="0">
                <a:latin typeface="Times New Roman" panose="02020603050405020304" pitchFamily="18" charset="0"/>
                <a:cs typeface="Times New Roman" panose="02020603050405020304" pitchFamily="18" charset="0"/>
              </a:rPr>
              <a:t>Спасибо за внимание!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19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260648"/>
            <a:ext cx="7498080" cy="648072"/>
          </a:xfrm>
        </p:spPr>
        <p:txBody>
          <a:bodyPr>
            <a:noAutofit/>
          </a:bodyPr>
          <a:lstStyle/>
          <a:p>
            <a:pPr algn="ctr"/>
            <a:r>
              <a:rPr lang="ru-RU" sz="2400" b="1" dirty="0">
                <a:effectLst/>
                <a:latin typeface="Times New Roman" panose="02020603050405020304" pitchFamily="18" charset="0"/>
                <a:cs typeface="Times New Roman" panose="02020603050405020304" pitchFamily="18" charset="0"/>
              </a:rPr>
              <a:t>Систематика соревновательных действий спортсменов по критериям </a:t>
            </a:r>
            <a:r>
              <a:rPr lang="ru-RU" sz="2400" b="1" dirty="0" smtClean="0">
                <a:effectLst/>
                <a:latin typeface="Times New Roman" panose="02020603050405020304" pitchFamily="18" charset="0"/>
                <a:cs typeface="Times New Roman" panose="02020603050405020304" pitchFamily="18" charset="0"/>
              </a:rPr>
              <a:t>оценки результатов </a:t>
            </a:r>
            <a:endParaRPr lang="ru-RU" sz="2400" b="1" dirty="0">
              <a:effectLst/>
              <a:latin typeface="Times New Roman" panose="02020603050405020304" pitchFamily="18" charset="0"/>
              <a:cs typeface="Times New Roman" panose="02020603050405020304" pitchFamily="18"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rot="5400000">
            <a:off x="2354432" y="-258087"/>
            <a:ext cx="5472606" cy="7950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374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9632" y="1052736"/>
            <a:ext cx="7674056" cy="5195664"/>
          </a:xfrm>
        </p:spPr>
        <p:txBody>
          <a:bodyPr>
            <a:normAutofit/>
          </a:bodyPr>
          <a:lstStyle/>
          <a:p>
            <a:r>
              <a:rPr lang="ru-RU" sz="2400" dirty="0">
                <a:latin typeface="Times New Roman" panose="02020603050405020304" pitchFamily="18" charset="0"/>
                <a:cs typeface="Times New Roman" panose="02020603050405020304" pitchFamily="18" charset="0"/>
              </a:rPr>
              <a:t>Банк критериев (на схеме подчеркнуто под конечными таксонами систематики) для специалиста в области спорта хорошо известен. </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Это </a:t>
            </a:r>
            <a:r>
              <a:rPr lang="ru-RU" sz="2400" dirty="0">
                <a:latin typeface="Times New Roman" panose="02020603050405020304" pitchFamily="18" charset="0"/>
                <a:cs typeface="Times New Roman" panose="02020603050405020304" pitchFamily="18" charset="0"/>
              </a:rPr>
              <a:t>число попаданий в цель, максимальный вес, число поднятий, минимальное склонение от цели, сопоставимость с эталоном, минимальное время, скорость, максимальное расстояние в игровых, силовых, прицельных, скоростных, </a:t>
            </a:r>
            <a:r>
              <a:rPr lang="ru-RU" sz="2400" dirty="0" smtClean="0">
                <a:latin typeface="Times New Roman" panose="02020603050405020304" pitchFamily="18" charset="0"/>
                <a:cs typeface="Times New Roman" panose="02020603050405020304" pitchFamily="18" charset="0"/>
              </a:rPr>
              <a:t>сложно координационных, </a:t>
            </a:r>
            <a:r>
              <a:rPr lang="ru-RU" sz="2400" dirty="0">
                <a:latin typeface="Times New Roman" panose="02020603050405020304" pitchFamily="18" charset="0"/>
                <a:cs typeface="Times New Roman" panose="02020603050405020304" pitchFamily="18" charset="0"/>
              </a:rPr>
              <a:t>циклических действиях и единоборствах.</a:t>
            </a:r>
          </a:p>
        </p:txBody>
      </p:sp>
    </p:spTree>
    <p:extLst>
      <p:ext uri="{BB962C8B-B14F-4D97-AF65-F5344CB8AC3E}">
        <p14:creationId xmlns:p14="http://schemas.microsoft.com/office/powerpoint/2010/main" val="4116761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404664"/>
            <a:ext cx="7920880" cy="6347792"/>
          </a:xfrm>
        </p:spPr>
        <p:txBody>
          <a:bodyPr>
            <a:noAutofit/>
          </a:bodyPr>
          <a:lstStyle/>
          <a:p>
            <a:pPr marL="82296" indent="0" algn="ctr">
              <a:buNone/>
            </a:pPr>
            <a:r>
              <a:rPr lang="ru-RU" sz="1600" dirty="0" smtClean="0">
                <a:latin typeface="Times New Roman" panose="02020603050405020304" pitchFamily="18" charset="0"/>
                <a:cs typeface="Times New Roman" panose="02020603050405020304" pitchFamily="18" charset="0"/>
              </a:rPr>
              <a:t>Типология </a:t>
            </a:r>
            <a:r>
              <a:rPr lang="ru-RU" sz="1600" dirty="0">
                <a:latin typeface="Times New Roman" panose="02020603050405020304" pitchFamily="18" charset="0"/>
                <a:cs typeface="Times New Roman" panose="02020603050405020304" pitchFamily="18" charset="0"/>
              </a:rPr>
              <a:t>спорта, разработанная в США</a:t>
            </a:r>
          </a:p>
          <a:p>
            <a:pPr marL="82296" indent="0" algn="just">
              <a:buNone/>
            </a:pPr>
            <a:r>
              <a:rPr lang="ru-RU" sz="1800" dirty="0" smtClean="0">
                <a:latin typeface="Times New Roman" panose="02020603050405020304" pitchFamily="18" charset="0"/>
                <a:cs typeface="Times New Roman" panose="02020603050405020304" pitchFamily="18" charset="0"/>
              </a:rPr>
              <a:t>Типология</a:t>
            </a:r>
            <a:r>
              <a:rPr lang="ru-RU" sz="1800" dirty="0">
                <a:latin typeface="Times New Roman" panose="02020603050405020304" pitchFamily="18" charset="0"/>
                <a:cs typeface="Times New Roman" panose="02020603050405020304" pitchFamily="18" charset="0"/>
              </a:rPr>
              <a:t>, которая потенциально представляет собой эффективный метод классификации и исследования спорта</a:t>
            </a:r>
            <a:r>
              <a:rPr lang="ru-RU" sz="1800" dirty="0" smtClean="0">
                <a:latin typeface="Times New Roman" panose="02020603050405020304" pitchFamily="18" charset="0"/>
                <a:cs typeface="Times New Roman" panose="02020603050405020304" pitchFamily="18" charset="0"/>
              </a:rPr>
              <a:t>.</a:t>
            </a:r>
          </a:p>
          <a:p>
            <a:pPr marL="82296" indent="0" algn="just">
              <a:buNone/>
            </a:pPr>
            <a:r>
              <a:rPr lang="ru-RU" sz="1800" dirty="0" smtClean="0">
                <a:latin typeface="Times New Roman" panose="02020603050405020304" pitchFamily="18" charset="0"/>
                <a:cs typeface="Times New Roman" panose="02020603050405020304" pitchFamily="18" charset="0"/>
              </a:rPr>
              <a:t>Г. </a:t>
            </a:r>
            <a:r>
              <a:rPr lang="ru-RU" sz="1800" dirty="0" err="1" smtClean="0">
                <a:latin typeface="Times New Roman" panose="02020603050405020304" pitchFamily="18" charset="0"/>
                <a:cs typeface="Times New Roman" panose="02020603050405020304" pitchFamily="18" charset="0"/>
              </a:rPr>
              <a:t>Бергер</a:t>
            </a:r>
            <a:r>
              <a:rPr lang="ru-RU" sz="1800" dirty="0" smtClean="0">
                <a:latin typeface="Times New Roman" panose="02020603050405020304" pitchFamily="18" charset="0"/>
                <a:cs typeface="Times New Roman" panose="02020603050405020304" pitchFamily="18" charset="0"/>
              </a:rPr>
              <a:t> подобно М. </a:t>
            </a:r>
            <a:r>
              <a:rPr lang="ru-RU" sz="1800" dirty="0" err="1">
                <a:latin typeface="Times New Roman" panose="02020603050405020304" pitchFamily="18" charset="0"/>
                <a:cs typeface="Times New Roman" panose="02020603050405020304" pitchFamily="18" charset="0"/>
              </a:rPr>
              <a:t>Ванеку</a:t>
            </a:r>
            <a:r>
              <a:rPr lang="ru-RU" sz="1800" dirty="0">
                <a:latin typeface="Times New Roman" panose="02020603050405020304" pitchFamily="18" charset="0"/>
                <a:cs typeface="Times New Roman" panose="02020603050405020304" pitchFamily="18" charset="0"/>
              </a:rPr>
              <a:t> и Б. Дж. </a:t>
            </a:r>
            <a:r>
              <a:rPr lang="ru-RU" sz="1800" dirty="0" err="1">
                <a:latin typeface="Times New Roman" panose="02020603050405020304" pitchFamily="18" charset="0"/>
                <a:cs typeface="Times New Roman" panose="02020603050405020304" pitchFamily="18" charset="0"/>
              </a:rPr>
              <a:t>Кретти</a:t>
            </a:r>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высказал </a:t>
            </a:r>
            <a:r>
              <a:rPr lang="ru-RU" sz="1800" dirty="0">
                <a:latin typeface="Times New Roman" panose="02020603050405020304" pitchFamily="18" charset="0"/>
                <a:cs typeface="Times New Roman" panose="02020603050405020304" pitchFamily="18" charset="0"/>
              </a:rPr>
              <a:t>предположение, что определенные группы черт личности связаны с разработанной ею системой классификации</a:t>
            </a:r>
            <a:r>
              <a:rPr lang="ru-RU" sz="1800" dirty="0" smtClean="0">
                <a:latin typeface="Times New Roman" panose="02020603050405020304" pitchFamily="18" charset="0"/>
                <a:cs typeface="Times New Roman" panose="02020603050405020304" pitchFamily="18" charset="0"/>
              </a:rPr>
              <a:t>.</a:t>
            </a:r>
          </a:p>
          <a:p>
            <a:pPr marL="82296" indent="0">
              <a:buNone/>
            </a:pPr>
            <a:r>
              <a:rPr lang="ru-RU" sz="1800" dirty="0" smtClean="0">
                <a:latin typeface="Times New Roman" panose="02020603050405020304" pitchFamily="18" charset="0"/>
                <a:cs typeface="Times New Roman" panose="02020603050405020304" pitchFamily="18" charset="0"/>
              </a:rPr>
              <a:t>Г. </a:t>
            </a:r>
            <a:r>
              <a:rPr lang="ru-RU" sz="1800" dirty="0" err="1" smtClean="0">
                <a:latin typeface="Times New Roman" panose="02020603050405020304" pitchFamily="18" charset="0"/>
                <a:cs typeface="Times New Roman" panose="02020603050405020304" pitchFamily="18" charset="0"/>
              </a:rPr>
              <a:t>Бергер</a:t>
            </a:r>
            <a:r>
              <a:rPr lang="ru-RU" sz="1800" dirty="0" smtClean="0">
                <a:latin typeface="Times New Roman" panose="02020603050405020304" pitchFamily="18" charset="0"/>
                <a:cs typeface="Times New Roman" panose="02020603050405020304" pitchFamily="18" charset="0"/>
              </a:rPr>
              <a:t> выделил </a:t>
            </a:r>
            <a:r>
              <a:rPr lang="ru-RU" sz="1800" dirty="0">
                <a:latin typeface="Times New Roman" panose="02020603050405020304" pitchFamily="18" charset="0"/>
                <a:cs typeface="Times New Roman" panose="02020603050405020304" pitchFamily="18" charset="0"/>
              </a:rPr>
              <a:t>три критерия классификации видов спорта. </a:t>
            </a:r>
            <a:endParaRPr lang="ru-RU" sz="1800" dirty="0" smtClean="0">
              <a:latin typeface="Times New Roman" panose="02020603050405020304" pitchFamily="18" charset="0"/>
              <a:cs typeface="Times New Roman" panose="02020603050405020304" pitchFamily="18" charset="0"/>
            </a:endParaRPr>
          </a:p>
          <a:p>
            <a:pPr marL="82296" indent="0">
              <a:buNone/>
            </a:pPr>
            <a:r>
              <a:rPr lang="ru-RU" sz="1800" dirty="0" smtClean="0">
                <a:latin typeface="Times New Roman" panose="02020603050405020304" pitchFamily="18" charset="0"/>
                <a:cs typeface="Times New Roman" panose="02020603050405020304" pitchFamily="18" charset="0"/>
              </a:rPr>
              <a:t>- Согласно </a:t>
            </a:r>
            <a:r>
              <a:rPr lang="ru-RU" sz="1800" dirty="0">
                <a:latin typeface="Times New Roman" panose="02020603050405020304" pitchFamily="18" charset="0"/>
                <a:cs typeface="Times New Roman" panose="02020603050405020304" pitchFamily="18" charset="0"/>
              </a:rPr>
              <a:t>первому критерию, есть виды спорта, которые в </a:t>
            </a:r>
            <a:r>
              <a:rPr lang="ru-RU" sz="1800" dirty="0" smtClean="0">
                <a:latin typeface="Times New Roman" panose="02020603050405020304" pitchFamily="18" charset="0"/>
                <a:cs typeface="Times New Roman" panose="02020603050405020304" pitchFamily="18" charset="0"/>
              </a:rPr>
              <a:t>силу пространственной </a:t>
            </a:r>
            <a:r>
              <a:rPr lang="ru-RU" sz="1800" dirty="0">
                <a:latin typeface="Times New Roman" panose="02020603050405020304" pitchFamily="18" charset="0"/>
                <a:cs typeface="Times New Roman" panose="02020603050405020304" pitchFamily="18" charset="0"/>
              </a:rPr>
              <a:t>и временной неопределенности требуют быстрой реакции, и виды, в которых большую часть действий контролирует сам спортсмен. В качестве примера первой категории видов спорта можно привести </a:t>
            </a:r>
            <a:r>
              <a:rPr lang="ru-RU" sz="1800" dirty="0" smtClean="0">
                <a:latin typeface="Times New Roman" panose="02020603050405020304" pitchFamily="18" charset="0"/>
                <a:cs typeface="Times New Roman" panose="02020603050405020304" pitchFamily="18" charset="0"/>
              </a:rPr>
              <a:t>игру </a:t>
            </a:r>
            <a:r>
              <a:rPr lang="ru-RU" sz="1800" dirty="0">
                <a:latin typeface="Times New Roman" panose="02020603050405020304" pitchFamily="18" charset="0"/>
                <a:cs typeface="Times New Roman" panose="02020603050405020304" pitchFamily="18" charset="0"/>
              </a:rPr>
              <a:t>в теннис и борьбу, а второй - толкание ядра и гимнастику. </a:t>
            </a:r>
            <a:r>
              <a:rPr lang="ru-RU" sz="1800" dirty="0" smtClean="0">
                <a:latin typeface="Times New Roman" panose="02020603050405020304" pitchFamily="18" charset="0"/>
                <a:cs typeface="Times New Roman" panose="02020603050405020304" pitchFamily="18" charset="0"/>
              </a:rPr>
              <a:t>Г. </a:t>
            </a:r>
            <a:r>
              <a:rPr lang="ru-RU" sz="1800" dirty="0" err="1" smtClean="0">
                <a:latin typeface="Times New Roman" panose="02020603050405020304" pitchFamily="18" charset="0"/>
                <a:cs typeface="Times New Roman" panose="02020603050405020304" pitchFamily="18" charset="0"/>
              </a:rPr>
              <a:t>Бергер</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предлагает отнести виды спорта, в которых спортсмены на соревнованиях непосредственно не контактируют с противниками (плавание, бег или барьерный бег), к промежуточной категории.</a:t>
            </a:r>
          </a:p>
          <a:p>
            <a:pPr marL="82296" indent="0">
              <a:buNone/>
            </a:pPr>
            <a:r>
              <a:rPr lang="ru-RU" sz="1800" dirty="0" smtClean="0">
                <a:latin typeface="Times New Roman" panose="02020603050405020304" pitchFamily="18" charset="0"/>
                <a:cs typeface="Times New Roman" panose="02020603050405020304" pitchFamily="18" charset="0"/>
              </a:rPr>
              <a:t>- Второй </a:t>
            </a:r>
            <a:r>
              <a:rPr lang="ru-RU" sz="1800" dirty="0">
                <a:latin typeface="Times New Roman" panose="02020603050405020304" pitchFamily="18" charset="0"/>
                <a:cs typeface="Times New Roman" panose="02020603050405020304" pitchFamily="18" charset="0"/>
              </a:rPr>
              <a:t>критерий, предложенный </a:t>
            </a:r>
            <a:r>
              <a:rPr lang="ru-RU" sz="1800" dirty="0" smtClean="0">
                <a:latin typeface="Times New Roman" panose="02020603050405020304" pitchFamily="18" charset="0"/>
                <a:cs typeface="Times New Roman" panose="02020603050405020304" pitchFamily="18" charset="0"/>
              </a:rPr>
              <a:t>Г. </a:t>
            </a:r>
            <a:r>
              <a:rPr lang="ru-RU" sz="1800" dirty="0" err="1" smtClean="0">
                <a:latin typeface="Times New Roman" panose="02020603050405020304" pitchFamily="18" charset="0"/>
                <a:cs typeface="Times New Roman" panose="02020603050405020304" pitchFamily="18" charset="0"/>
              </a:rPr>
              <a:t>Бергер</a:t>
            </a:r>
            <a:r>
              <a:rPr lang="ru-RU" sz="1800" dirty="0">
                <a:latin typeface="Times New Roman" panose="02020603050405020304" pitchFamily="18" charset="0"/>
                <a:cs typeface="Times New Roman" panose="02020603050405020304" pitchFamily="18" charset="0"/>
              </a:rPr>
              <a:t>, отражает вероятность получения физической травмы в конкретном виде спорта. Согласно этому критерию, все виды спорта делятся на две группы: с выраженной опасностью получения физической травмы (например, борьба) и с минимальной опасностью (например, теннис). Каждый вид спорта может быть отнесен к той или иной категории в зависимости от приведенных принципов классификации.</a:t>
            </a:r>
          </a:p>
          <a:p>
            <a:endParaRPr lang="ru-RU" sz="1600" dirty="0">
              <a:latin typeface="Times New Roman" panose="02020603050405020304" pitchFamily="18" charset="0"/>
              <a:cs typeface="Times New Roman" panose="02020603050405020304" pitchFamily="18" charset="0"/>
            </a:endParaRPr>
          </a:p>
          <a:p>
            <a:pPr marL="82296" indent="0" algn="just">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857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188640"/>
            <a:ext cx="7992888" cy="6408712"/>
          </a:xfrm>
        </p:spPr>
        <p:txBody>
          <a:bodyPr>
            <a:normAutofit fontScale="92500" lnSpcReduction="10000"/>
          </a:bodyPr>
          <a:lstStyle/>
          <a:p>
            <a:pPr marL="82296" indent="0">
              <a:buNone/>
            </a:pPr>
            <a:r>
              <a:rPr lang="ru-RU" sz="2300" dirty="0" smtClean="0">
                <a:latin typeface="Times New Roman" panose="02020603050405020304" pitchFamily="18" charset="0"/>
                <a:cs typeface="Times New Roman" panose="02020603050405020304" pitchFamily="18" charset="0"/>
              </a:rPr>
              <a:t>- Третьим </a:t>
            </a:r>
            <a:r>
              <a:rPr lang="ru-RU" sz="2300" dirty="0">
                <a:latin typeface="Times New Roman" panose="02020603050405020304" pitchFamily="18" charset="0"/>
                <a:cs typeface="Times New Roman" panose="02020603050405020304" pitchFamily="18" charset="0"/>
              </a:rPr>
              <a:t>критерием классификации </a:t>
            </a:r>
            <a:r>
              <a:rPr lang="ru-RU" sz="2300" dirty="0" smtClean="0">
                <a:latin typeface="Times New Roman" panose="02020603050405020304" pitchFamily="18" charset="0"/>
                <a:cs typeface="Times New Roman" panose="02020603050405020304" pitchFamily="18" charset="0"/>
              </a:rPr>
              <a:t>Г. </a:t>
            </a:r>
            <a:r>
              <a:rPr lang="ru-RU" sz="2300" dirty="0" err="1" smtClean="0">
                <a:latin typeface="Times New Roman" panose="02020603050405020304" pitchFamily="18" charset="0"/>
                <a:cs typeface="Times New Roman" panose="02020603050405020304" pitchFamily="18" charset="0"/>
              </a:rPr>
              <a:t>Бергер</a:t>
            </a:r>
            <a:r>
              <a:rPr lang="ru-RU" sz="2300" dirty="0" smtClean="0">
                <a:latin typeface="Times New Roman" panose="02020603050405020304" pitchFamily="18" charset="0"/>
                <a:cs typeface="Times New Roman" panose="02020603050405020304" pitchFamily="18" charset="0"/>
              </a:rPr>
              <a:t> </a:t>
            </a:r>
            <a:r>
              <a:rPr lang="ru-RU" sz="2300" dirty="0">
                <a:latin typeface="Times New Roman" panose="02020603050405020304" pitchFamily="18" charset="0"/>
                <a:cs typeface="Times New Roman" panose="02020603050405020304" pitchFamily="18" charset="0"/>
              </a:rPr>
              <a:t>является тип соревнования. Здесь имеется в виду косвенный (параллельный - по типологии </a:t>
            </a:r>
            <a:r>
              <a:rPr lang="ru-RU" sz="2300" dirty="0" err="1">
                <a:latin typeface="Times New Roman" panose="02020603050405020304" pitchFamily="18" charset="0"/>
                <a:cs typeface="Times New Roman" panose="02020603050405020304" pitchFamily="18" charset="0"/>
              </a:rPr>
              <a:t>Ванека</a:t>
            </a:r>
            <a:r>
              <a:rPr lang="ru-RU" sz="2300" dirty="0">
                <a:latin typeface="Times New Roman" panose="02020603050405020304" pitchFamily="18" charset="0"/>
                <a:cs typeface="Times New Roman" panose="02020603050405020304" pitchFamily="18" charset="0"/>
              </a:rPr>
              <a:t> и </a:t>
            </a:r>
            <a:r>
              <a:rPr lang="ru-RU" sz="2300" dirty="0" err="1">
                <a:latin typeface="Times New Roman" panose="02020603050405020304" pitchFamily="18" charset="0"/>
                <a:cs typeface="Times New Roman" panose="02020603050405020304" pitchFamily="18" charset="0"/>
              </a:rPr>
              <a:t>Кретти</a:t>
            </a:r>
            <a:r>
              <a:rPr lang="ru-RU" sz="2300" dirty="0">
                <a:latin typeface="Times New Roman" panose="02020603050405020304" pitchFamily="18" charset="0"/>
                <a:cs typeface="Times New Roman" panose="02020603050405020304" pitchFamily="18" charset="0"/>
              </a:rPr>
              <a:t>) или непосредственный контакт с другим участником. Примером косвенного контакта могут служить упражнения на гимнастических снарядах, выполняемые спортсменом во время соревнования.</a:t>
            </a:r>
          </a:p>
          <a:p>
            <a:pPr marL="82296" indent="0">
              <a:buNone/>
            </a:pPr>
            <a:r>
              <a:rPr lang="ru-RU" sz="2300" dirty="0" smtClean="0">
                <a:latin typeface="Times New Roman" panose="02020603050405020304" pitchFamily="18" charset="0"/>
                <a:cs typeface="Times New Roman" panose="02020603050405020304" pitchFamily="18" charset="0"/>
              </a:rPr>
              <a:t>По </a:t>
            </a:r>
            <a:r>
              <a:rPr lang="ru-RU" sz="2300" dirty="0">
                <a:latin typeface="Times New Roman" panose="02020603050405020304" pitchFamily="18" charset="0"/>
                <a:cs typeface="Times New Roman" panose="02020603050405020304" pitchFamily="18" charset="0"/>
              </a:rPr>
              <a:t>мнению </a:t>
            </a:r>
            <a:r>
              <a:rPr lang="ru-RU" sz="2300" dirty="0" smtClean="0">
                <a:latin typeface="Times New Roman" panose="02020603050405020304" pitchFamily="18" charset="0"/>
                <a:cs typeface="Times New Roman" panose="02020603050405020304" pitchFamily="18" charset="0"/>
              </a:rPr>
              <a:t>Г. </a:t>
            </a:r>
            <a:r>
              <a:rPr lang="ru-RU" sz="2300" dirty="0" err="1" smtClean="0">
                <a:latin typeface="Times New Roman" panose="02020603050405020304" pitchFamily="18" charset="0"/>
                <a:cs typeface="Times New Roman" panose="02020603050405020304" pitchFamily="18" charset="0"/>
              </a:rPr>
              <a:t>Бергер</a:t>
            </a:r>
            <a:r>
              <a:rPr lang="ru-RU" sz="2300" dirty="0">
                <a:latin typeface="Times New Roman" panose="02020603050405020304" pitchFamily="18" charset="0"/>
                <a:cs typeface="Times New Roman" panose="02020603050405020304" pitchFamily="18" charset="0"/>
              </a:rPr>
              <a:t>, на основании рода деятельности у спортсменов можно выделить следующие черты личности:</a:t>
            </a:r>
          </a:p>
          <a:p>
            <a:pPr marL="82296" indent="0">
              <a:buNone/>
            </a:pPr>
            <a:r>
              <a:rPr lang="ru-RU" sz="2300" dirty="0" smtClean="0">
                <a:latin typeface="Times New Roman" panose="02020603050405020304" pitchFamily="18" charset="0"/>
                <a:cs typeface="Times New Roman" panose="02020603050405020304" pitchFamily="18" charset="0"/>
              </a:rPr>
              <a:t>1</a:t>
            </a:r>
            <a:r>
              <a:rPr lang="ru-RU" sz="2300" dirty="0">
                <a:latin typeface="Times New Roman" panose="02020603050405020304" pitchFamily="18" charset="0"/>
                <a:cs typeface="Times New Roman" panose="02020603050405020304" pitchFamily="18" charset="0"/>
              </a:rPr>
              <a:t>.      Спортсмены, деятельность которых непосредственно направлена против своих соперников, являются предположительно более доминирующими и склонны при неудачах обвинять скорее других, нежели себя, а также проявлять агрессивность, как правило, и вне спортивной деятельности.</a:t>
            </a:r>
          </a:p>
          <a:p>
            <a:pPr marL="82296" indent="0">
              <a:buNone/>
            </a:pPr>
            <a:r>
              <a:rPr lang="ru-RU" sz="2300" dirty="0">
                <a:latin typeface="Times New Roman" panose="02020603050405020304" pitchFamily="18" charset="0"/>
                <a:cs typeface="Times New Roman" panose="02020603050405020304" pitchFamily="18" charset="0"/>
              </a:rPr>
              <a:t>2.      Спортсмены, занимающиеся «неопределенными» видами спорта, например, такими как теннис (или в спортивных играх, где распределение ролей между партнерами неопределенно, например защитник в американском футболе), более уверены в себе, свободнее себя чувствуют в неопределенных ситуациях, а также обладают рядом качеств, которые позволяют им легко приспосабливаться к внешним изменениям.</a:t>
            </a:r>
          </a:p>
          <a:p>
            <a:endParaRPr lang="ru-RU" dirty="0"/>
          </a:p>
        </p:txBody>
      </p:sp>
    </p:spTree>
    <p:extLst>
      <p:ext uri="{BB962C8B-B14F-4D97-AF65-F5344CB8AC3E}">
        <p14:creationId xmlns:p14="http://schemas.microsoft.com/office/powerpoint/2010/main" val="1949995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188640"/>
            <a:ext cx="8064896" cy="6624736"/>
          </a:xfrm>
        </p:spPr>
        <p:txBody>
          <a:bodyPr>
            <a:noAutofit/>
          </a:bodyPr>
          <a:lstStyle/>
          <a:p>
            <a:pPr marL="82296" indent="0">
              <a:buNone/>
            </a:pPr>
            <a:r>
              <a:rPr lang="ru-RU" sz="2000" dirty="0" smtClean="0">
                <a:latin typeface="Times New Roman" panose="02020603050405020304" pitchFamily="18" charset="0"/>
                <a:cs typeface="Times New Roman" panose="02020603050405020304" pitchFamily="18" charset="0"/>
              </a:rPr>
              <a:t>Хотя </a:t>
            </a:r>
            <a:r>
              <a:rPr lang="ru-RU" sz="2000" dirty="0">
                <a:latin typeface="Times New Roman" panose="02020603050405020304" pitchFamily="18" charset="0"/>
                <a:cs typeface="Times New Roman" panose="02020603050405020304" pitchFamily="18" charset="0"/>
              </a:rPr>
              <a:t>классификации Бергер недостает данных экспериментальных исследований, принципы ее достаточно аргументированы, поскольку позволяют лучше понять </a:t>
            </a:r>
            <a:r>
              <a:rPr lang="ru-RU" sz="2000" dirty="0" err="1">
                <a:latin typeface="Times New Roman" panose="02020603050405020304" pitchFamily="18" charset="0"/>
                <a:cs typeface="Times New Roman" panose="02020603050405020304" pitchFamily="18" charset="0"/>
              </a:rPr>
              <a:t>психодинамику</a:t>
            </a:r>
            <a:r>
              <a:rPr lang="ru-RU" sz="2000" dirty="0">
                <a:latin typeface="Times New Roman" panose="02020603050405020304" pitchFamily="18" charset="0"/>
                <a:cs typeface="Times New Roman" panose="02020603050405020304" pitchFamily="18" charset="0"/>
              </a:rPr>
              <a:t> соревнующихся спортсменов.</a:t>
            </a:r>
          </a:p>
          <a:p>
            <a:pPr marL="82296" indent="0" algn="ctr">
              <a:buNone/>
            </a:pPr>
            <a:r>
              <a:rPr lang="ru-RU" sz="2000" b="1" dirty="0" smtClean="0">
                <a:latin typeface="Times New Roman" panose="02020603050405020304" pitchFamily="18" charset="0"/>
                <a:cs typeface="Times New Roman" panose="02020603050405020304" pitchFamily="18" charset="0"/>
              </a:rPr>
              <a:t>Шкалы </a:t>
            </a:r>
            <a:r>
              <a:rPr lang="ru-RU" sz="2000" b="1" dirty="0">
                <a:latin typeface="Times New Roman" panose="02020603050405020304" pitchFamily="18" charset="0"/>
                <a:cs typeface="Times New Roman" panose="02020603050405020304" pitchFamily="18" charset="0"/>
              </a:rPr>
              <a:t>для оценки психологических стрессов в спорте</a:t>
            </a:r>
          </a:p>
          <a:p>
            <a:pPr marL="82296" indent="0">
              <a:buNone/>
            </a:pPr>
            <a:r>
              <a:rPr lang="ru-RU" sz="2000" dirty="0" smtClean="0">
                <a:latin typeface="Times New Roman" panose="02020603050405020304" pitchFamily="18" charset="0"/>
                <a:cs typeface="Times New Roman" panose="02020603050405020304" pitchFamily="18" charset="0"/>
              </a:rPr>
              <a:t>Здесь </a:t>
            </a:r>
            <a:r>
              <a:rPr lang="ru-RU" sz="2000" dirty="0">
                <a:latin typeface="Times New Roman" panose="02020603050405020304" pitchFamily="18" charset="0"/>
                <a:cs typeface="Times New Roman" panose="02020603050405020304" pitchFamily="18" charset="0"/>
              </a:rPr>
              <a:t>приведено несколько шкал, с помощью которых можно оценить различные виды спортивной деятельности. Предполагается, что данный вид спорта можно поместить в различные точки большинства из предлагаемых шкал. Оценка какого-либо вида спорта может оказаться полезной для тренера, спортсмена и исследователя по следующим причинам:</a:t>
            </a:r>
          </a:p>
          <a:p>
            <a:pPr marL="82296" indent="0">
              <a:buNone/>
            </a:pPr>
            <a:r>
              <a:rPr lang="ru-RU" sz="2000" dirty="0" smtClean="0">
                <a:latin typeface="Times New Roman" panose="02020603050405020304" pitchFamily="18" charset="0"/>
                <a:cs typeface="Times New Roman" panose="02020603050405020304" pitchFamily="18" charset="0"/>
              </a:rPr>
              <a:t>1</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Исследователь </a:t>
            </a:r>
            <a:r>
              <a:rPr lang="ru-RU" sz="2000" dirty="0">
                <a:latin typeface="Times New Roman" panose="02020603050405020304" pitchFamily="18" charset="0"/>
                <a:cs typeface="Times New Roman" panose="02020603050405020304" pitchFamily="18" charset="0"/>
              </a:rPr>
              <a:t>более тщательно сможет проанализировать данный вид спортивной деятельности;</a:t>
            </a:r>
          </a:p>
          <a:p>
            <a:pPr marL="82296" indent="0">
              <a:buNone/>
            </a:pPr>
            <a:r>
              <a:rPr lang="ru-RU" sz="2000" dirty="0" smtClean="0">
                <a:latin typeface="Times New Roman" panose="02020603050405020304" pitchFamily="18" charset="0"/>
                <a:cs typeface="Times New Roman" panose="02020603050405020304" pitchFamily="18" charset="0"/>
              </a:rPr>
              <a:t>2</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Тренер </a:t>
            </a:r>
            <a:r>
              <a:rPr lang="ru-RU" sz="2000" dirty="0">
                <a:latin typeface="Times New Roman" panose="02020603050405020304" pitchFamily="18" charset="0"/>
                <a:cs typeface="Times New Roman" panose="02020603050405020304" pitchFamily="18" charset="0"/>
              </a:rPr>
              <a:t>или специалист будет более внимателен к психологическим стрессам, присущим данному виду спорта;</a:t>
            </a:r>
          </a:p>
          <a:p>
            <a:pPr marL="82296" indent="0">
              <a:buNone/>
            </a:pPr>
            <a:r>
              <a:rPr lang="ru-RU" sz="2000" dirty="0" smtClean="0">
                <a:latin typeface="Times New Roman" panose="02020603050405020304" pitchFamily="18" charset="0"/>
                <a:cs typeface="Times New Roman" panose="02020603050405020304" pitchFamily="18" charset="0"/>
              </a:rPr>
              <a:t>3</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Спортсмен </a:t>
            </a:r>
            <a:r>
              <a:rPr lang="ru-RU" sz="2000" dirty="0">
                <a:latin typeface="Times New Roman" panose="02020603050405020304" pitchFamily="18" charset="0"/>
                <a:cs typeface="Times New Roman" panose="02020603050405020304" pitchFamily="18" charset="0"/>
              </a:rPr>
              <a:t>сможет более тщательно оценить требования, предъявляемые к нему в избранном виде спорта, и сравнить их с собственными психическими возможностями;</a:t>
            </a:r>
          </a:p>
          <a:p>
            <a:pPr marL="82296" indent="0">
              <a:buNone/>
            </a:pPr>
            <a:r>
              <a:rPr lang="ru-RU" sz="2000" dirty="0" smtClean="0">
                <a:latin typeface="Times New Roman" panose="02020603050405020304" pitchFamily="18" charset="0"/>
                <a:cs typeface="Times New Roman" panose="02020603050405020304" pitchFamily="18" charset="0"/>
              </a:rPr>
              <a:t>4</a:t>
            </a:r>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Преподаватели </a:t>
            </a:r>
            <a:r>
              <a:rPr lang="ru-RU" sz="2000" dirty="0">
                <a:latin typeface="Times New Roman" panose="02020603050405020304" pitchFamily="18" charset="0"/>
                <a:cs typeface="Times New Roman" panose="02020603050405020304" pitchFamily="18" charset="0"/>
              </a:rPr>
              <a:t>университета или колледжа, занимающиеся исследованиями в спорте, могут рассматривать эти шкалы как объективные методы оценки личности спортсмена и тренера.</a:t>
            </a:r>
          </a:p>
        </p:txBody>
      </p:sp>
    </p:spTree>
    <p:extLst>
      <p:ext uri="{BB962C8B-B14F-4D97-AF65-F5344CB8AC3E}">
        <p14:creationId xmlns:p14="http://schemas.microsoft.com/office/powerpoint/2010/main" val="4262796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16632"/>
            <a:ext cx="7498080" cy="562074"/>
          </a:xfrm>
        </p:spPr>
        <p:txBody>
          <a:bodyPr>
            <a:normAutofit fontScale="90000"/>
          </a:bodyPr>
          <a:lstStyle/>
          <a:p>
            <a:pPr algn="ctr"/>
            <a:r>
              <a:rPr lang="ru-RU" sz="2800" dirty="0">
                <a:latin typeface="Times New Roman" panose="02020603050405020304" pitchFamily="18" charset="0"/>
                <a:cs typeface="Times New Roman" panose="02020603050405020304" pitchFamily="18" charset="0"/>
              </a:rPr>
              <a:t>Степень агрессивности</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43608" y="404664"/>
            <a:ext cx="7992888" cy="6408712"/>
          </a:xfrm>
        </p:spPr>
        <p:txBody>
          <a:bodyPr>
            <a:noAutofit/>
          </a:bodyPr>
          <a:lstStyle/>
          <a:p>
            <a:pPr marL="82296" indent="0">
              <a:buNone/>
            </a:pPr>
            <a:r>
              <a:rPr lang="ru-RU" sz="1600" dirty="0" smtClean="0">
                <a:latin typeface="Times New Roman" panose="02020603050405020304" pitchFamily="18" charset="0"/>
                <a:cs typeface="Times New Roman" panose="02020603050405020304" pitchFamily="18" charset="0"/>
              </a:rPr>
              <a:t>Различные </a:t>
            </a:r>
            <a:r>
              <a:rPr lang="ru-RU" sz="1600" dirty="0">
                <a:latin typeface="Times New Roman" panose="02020603050405020304" pitchFamily="18" charset="0"/>
                <a:cs typeface="Times New Roman" panose="02020603050405020304" pitchFamily="18" charset="0"/>
              </a:rPr>
              <a:t>виды спорта можно классифицировать по степени агрессивности, которая допустима или поощряется в рамках существующих правил соревнований.</a:t>
            </a:r>
          </a:p>
          <a:p>
            <a:r>
              <a:rPr lang="ru-RU" sz="1600" dirty="0" smtClean="0">
                <a:latin typeface="Times New Roman" panose="02020603050405020304" pitchFamily="18" charset="0"/>
                <a:cs typeface="Times New Roman" panose="02020603050405020304" pitchFamily="18" charset="0"/>
              </a:rPr>
              <a:t>Виды </a:t>
            </a:r>
            <a:r>
              <a:rPr lang="ru-RU" sz="1600" dirty="0">
                <a:latin typeface="Times New Roman" panose="02020603050405020304" pitchFamily="18" charset="0"/>
                <a:cs typeface="Times New Roman" panose="02020603050405020304" pitchFamily="18" charset="0"/>
              </a:rPr>
              <a:t>спорта, в которых спортсменам приходится то проявлять агрессивность, то сдерживать свое поведение и действия, связаны с большим стрессом. Однако степень психического стресса в агрессивном виде спорта зависит от целого ряда факторов, в том числе и от характера спортивной деятельности, требующей проявления известной степени агрессивности спортсменом, а также от внутренне присущей потребности участника в агрессивных действиях, его способности направлять и контролировать проявление собственной агрессивности, от уровня его спортивного мастерства. На суд читателя предлагается следующая шкала оценки агрессивности.</a:t>
            </a:r>
          </a:p>
          <a:p>
            <a:r>
              <a:rPr lang="ru-RU" sz="1600" dirty="0" smtClean="0">
                <a:latin typeface="Times New Roman" panose="02020603050405020304" pitchFamily="18" charset="0"/>
                <a:cs typeface="Times New Roman" panose="02020603050405020304" pitchFamily="18" charset="0"/>
              </a:rPr>
              <a:t>Поощрение </a:t>
            </a:r>
            <a:r>
              <a:rPr lang="ru-RU" sz="1600" dirty="0">
                <a:latin typeface="Times New Roman" panose="02020603050405020304" pitchFamily="18" charset="0"/>
                <a:cs typeface="Times New Roman" panose="02020603050405020304" pitchFamily="18" charset="0"/>
              </a:rPr>
              <a:t>непосредственной агрессивности. Существуют многие виды спорта, в которых разрешается и поощряется проявление непосредственной физической агрессивности. В таких видах спорта, как бокс, американский футбол, борьба, с одной стороны, правила соревнований обеспечивают безопасность участников, а с другой - в них поощряется непосредственный физический контакт между спортсменами. Правда, в этих видах спорта от участника требуется проявление агрессивности строго в рамках правил: она допускается в чисто тактических целях.</a:t>
            </a:r>
          </a:p>
          <a:p>
            <a:r>
              <a:rPr lang="ru-RU" sz="1600" dirty="0" smtClean="0">
                <a:latin typeface="Times New Roman" panose="02020603050405020304" pitchFamily="18" charset="0"/>
                <a:cs typeface="Times New Roman" panose="02020603050405020304" pitchFamily="18" charset="0"/>
              </a:rPr>
              <a:t>Ограничение </a:t>
            </a:r>
            <a:r>
              <a:rPr lang="ru-RU" sz="1600" dirty="0">
                <a:latin typeface="Times New Roman" panose="02020603050405020304" pitchFamily="18" charset="0"/>
                <a:cs typeface="Times New Roman" panose="02020603050405020304" pitchFamily="18" charset="0"/>
              </a:rPr>
              <a:t>агрессивности. В американском и канадском футболе от участников требуется жесткий физический контакт на грани нарушения правил. В других видах спорта, где игроки могут проявлять агрессивность, допускаемую правилами (правда, больше в теории, чем на практике), значительно ограничивается непосредственный контакт с соперником. К таким видам спорта относятся европейский футбол, водное поло и баскетбол. Игроков учат вступать в единоборство, силовую борьбу, толкать противника и другими способами проявлять агрессивность, но обычно в пределах правил.</a:t>
            </a:r>
          </a:p>
        </p:txBody>
      </p:sp>
    </p:spTree>
    <p:extLst>
      <p:ext uri="{BB962C8B-B14F-4D97-AF65-F5344CB8AC3E}">
        <p14:creationId xmlns:p14="http://schemas.microsoft.com/office/powerpoint/2010/main" val="3685588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260648"/>
            <a:ext cx="7786112" cy="6408712"/>
          </a:xfrm>
        </p:spPr>
        <p:txBody>
          <a:bodyPr>
            <a:noAutofit/>
          </a:bodyPr>
          <a:lstStyle/>
          <a:p>
            <a:r>
              <a:rPr lang="ru-RU" sz="1600" dirty="0">
                <a:latin typeface="Times New Roman" panose="02020603050405020304" pitchFamily="18" charset="0"/>
                <a:cs typeface="Times New Roman" panose="02020603050405020304" pitchFamily="18" charset="0"/>
              </a:rPr>
              <a:t>Косвенная агрессивность по отношению к сопернику. Существуют виды спорта, в которых спортсмен физически ощущает агрессивность со стороны соперника, но она, как правило, косвенная. Так, гандболист сильным и точным броском может ударить мячом своего соперника (или вратаря), волейболисты или теннисисты сильными ударами мяча также могут причинить боль друг другу. Подобное поведение часто характерно для игрока с повышенной агрессивностью.</a:t>
            </a:r>
          </a:p>
          <a:p>
            <a:r>
              <a:rPr lang="ru-RU" sz="1600" dirty="0" smtClean="0">
                <a:latin typeface="Times New Roman" panose="02020603050405020304" pitchFamily="18" charset="0"/>
                <a:cs typeface="Times New Roman" panose="02020603050405020304" pitchFamily="18" charset="0"/>
              </a:rPr>
              <a:t>Агрессивность</a:t>
            </a:r>
            <a:r>
              <a:rPr lang="ru-RU" sz="1600" dirty="0">
                <a:latin typeface="Times New Roman" panose="02020603050405020304" pitchFamily="18" charset="0"/>
                <a:cs typeface="Times New Roman" panose="02020603050405020304" pitchFamily="18" charset="0"/>
              </a:rPr>
              <a:t>, направленная только на объекты. В классификациях европейских психологов виды спорта, в которых агрессивность направлена только на объекты, называются «параллельными». Игрок в гольф может достаточно агрессивно ударить мяч, но его соперники лишь наблюдают эту агрессивность и непосредственно ее не ощущают.</a:t>
            </a:r>
          </a:p>
          <a:p>
            <a:r>
              <a:rPr lang="ru-RU" sz="1600" dirty="0" smtClean="0">
                <a:latin typeface="Times New Roman" panose="02020603050405020304" pitchFamily="18" charset="0"/>
                <a:cs typeface="Times New Roman" panose="02020603050405020304" pitchFamily="18" charset="0"/>
              </a:rPr>
              <a:t>Отсутствие </a:t>
            </a:r>
            <a:r>
              <a:rPr lang="ru-RU" sz="1600" dirty="0">
                <a:latin typeface="Times New Roman" panose="02020603050405020304" pitchFamily="18" charset="0"/>
                <a:cs typeface="Times New Roman" panose="02020603050405020304" pitchFamily="18" charset="0"/>
              </a:rPr>
              <a:t>непосредственной или косвенной агрессивности. Во многих видах спорта внешняя агрессивность по отношению к соперникам или объектам окружающей среды не наблюдается. Однако даже в таком эстетическом виде спорта, как фигурное катание, иногда спортсмены проявляют агрессивность в связи с монотонной и трудной тренировочной работой. Однако проявлять агрессивность по отношению к среде или соперникам у них нет возможности.</a:t>
            </a:r>
          </a:p>
          <a:p>
            <a:r>
              <a:rPr lang="ru-RU" sz="1600" dirty="0" smtClean="0">
                <a:latin typeface="Times New Roman" panose="02020603050405020304" pitchFamily="18" charset="0"/>
                <a:cs typeface="Times New Roman" panose="02020603050405020304" pitchFamily="18" charset="0"/>
              </a:rPr>
              <a:t>В </a:t>
            </a:r>
            <a:r>
              <a:rPr lang="ru-RU" sz="1600" dirty="0">
                <a:latin typeface="Times New Roman" panose="02020603050405020304" pitchFamily="18" charset="0"/>
                <a:cs typeface="Times New Roman" panose="02020603050405020304" pitchFamily="18" charset="0"/>
              </a:rPr>
              <a:t>отдельных видах спорта можно наблюдать различные формы непосредственной и косвенной агрессивности. Например, в американском футболе спортсмены могут проявлять косвенную агрессивность, направленную на объекты (удары ногами и броски), и непосредственную агрессивность по отношению к своему сопернику. В футболе и хоккее имеются одинаковые возможности как для прямой, так и для косвенной агрессивности. Игроки поочередно выполняют броски и удары, а также вступают в непосредственный жесткий контакт и силовое единоборство с соперником.</a:t>
            </a:r>
          </a:p>
        </p:txBody>
      </p:sp>
    </p:spTree>
    <p:extLst>
      <p:ext uri="{BB962C8B-B14F-4D97-AF65-F5344CB8AC3E}">
        <p14:creationId xmlns:p14="http://schemas.microsoft.com/office/powerpoint/2010/main" val="10961283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276</TotalTime>
  <Words>3113</Words>
  <Application>Microsoft Office PowerPoint</Application>
  <PresentationFormat>Экран (4:3)</PresentationFormat>
  <Paragraphs>141</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Corbel</vt:lpstr>
      <vt:lpstr>Gill Sans MT</vt:lpstr>
      <vt:lpstr>Times New Roman</vt:lpstr>
      <vt:lpstr>Verdana</vt:lpstr>
      <vt:lpstr>Wingdings 2</vt:lpstr>
      <vt:lpstr>Солнцестояние</vt:lpstr>
      <vt:lpstr>Презентация PowerPoint</vt:lpstr>
      <vt:lpstr>Классификация видов спорта</vt:lpstr>
      <vt:lpstr>Систематика соревновательных действий спортсменов по критериям оценки результатов </vt:lpstr>
      <vt:lpstr>Презентация PowerPoint</vt:lpstr>
      <vt:lpstr>Презентация PowerPoint</vt:lpstr>
      <vt:lpstr>Презентация PowerPoint</vt:lpstr>
      <vt:lpstr>Презентация PowerPoint</vt:lpstr>
      <vt:lpstr>Степень агрессивности </vt:lpstr>
      <vt:lpstr>Презентация PowerPoint</vt:lpstr>
      <vt:lpstr>Презентация PowerPoint</vt:lpstr>
      <vt:lpstr>Презентация PowerPoint</vt:lpstr>
      <vt:lpstr>РИСК И ВЕРОЯТНОСТЬ ПОЛУЧЕНИЯ ФИЗИЧЕСКОЙ ТРАВМЫ</vt:lpstr>
      <vt:lpstr>Презентация PowerPoint</vt:lpstr>
      <vt:lpstr>Презентация PowerPoint</vt:lpstr>
      <vt:lpstr>ШКАЛА ОЦЕНКИ СТЕПЕНИ АГРЕССИВНОГО ПОВЕДЕНИЯ В СПОРТЕ</vt:lpstr>
      <vt:lpstr>СТЕПЕНЬ СТРЕССА ЗРИТЕЛЕЙ</vt:lpstr>
      <vt:lpstr>ХАРАКТЕР ПСИХОЛОГИЧЕСКОЙ ПОДДЕРЖКИ, ОКАЗЫВАЕМОЙ СПОРТСМЕНУ НА СОРЕВНОВАНИИ</vt:lpstr>
      <vt:lpstr>ХАРАКТЕР ПСИХОЛОГИЧЕСКОЙ ПОДДЕРЖКИ, ОКАЗЫВАЕМОЙ СПОРТСМЕНУ НА СОРЕВНОВАНИИ</vt:lpstr>
      <vt:lpstr>Презентация PowerPoint</vt:lpstr>
      <vt:lpstr>Презентация PowerPoint</vt:lpstr>
      <vt:lpstr>Шкала «усилия - точность»</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Департамент образования города Москвы Государственное автономное образовательное учреждение высшего образования города Москвы «Московский городской педагогический университет» Педагогический институт физической культуры и спорта Кафедра теории и методики физического воспитания и спортивной тренировки </dc:title>
  <dc:creator>Заливина Надежда</dc:creator>
  <cp:lastModifiedBy>Николаева Наталья Игоревна</cp:lastModifiedBy>
  <cp:revision>64</cp:revision>
  <dcterms:created xsi:type="dcterms:W3CDTF">2015-10-20T06:30:46Z</dcterms:created>
  <dcterms:modified xsi:type="dcterms:W3CDTF">2017-09-28T09:52:46Z</dcterms:modified>
</cp:coreProperties>
</file>