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9" r:id="rId3"/>
    <p:sldId id="256" r:id="rId4"/>
    <p:sldId id="258" r:id="rId5"/>
    <p:sldId id="260" r:id="rId6"/>
    <p:sldId id="261" r:id="rId7"/>
    <p:sldId id="263" r:id="rId8"/>
    <p:sldId id="264" r:id="rId9"/>
    <p:sldId id="265" r:id="rId10"/>
    <p:sldId id="266" r:id="rId11"/>
    <p:sldId id="268" r:id="rId12"/>
    <p:sldId id="269" r:id="rId13"/>
    <p:sldId id="270" r:id="rId14"/>
    <p:sldId id="271" r:id="rId15"/>
    <p:sldId id="272" r:id="rId16"/>
    <p:sldId id="273" r:id="rId17"/>
    <p:sldId id="274" r:id="rId18"/>
    <p:sldId id="276" r:id="rId19"/>
    <p:sldId id="277" r:id="rId20"/>
    <p:sldId id="278" r:id="rId21"/>
    <p:sldId id="279" r:id="rId22"/>
    <p:sldId id="281" r:id="rId23"/>
    <p:sldId id="282" r:id="rId24"/>
    <p:sldId id="283" r:id="rId25"/>
    <p:sldId id="284" r:id="rId26"/>
    <p:sldId id="285" r:id="rId27"/>
    <p:sldId id="288" r:id="rId28"/>
    <p:sldId id="289" r:id="rId29"/>
    <p:sldId id="267" r:id="rId30"/>
    <p:sldId id="290" r:id="rId31"/>
    <p:sldId id="286" r:id="rId32"/>
    <p:sldId id="287" r:id="rId33"/>
    <p:sldId id="291" r:id="rId34"/>
    <p:sldId id="293" r:id="rId35"/>
    <p:sldId id="292" r:id="rId36"/>
    <p:sldId id="294" r:id="rId37"/>
    <p:sldId id="29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лексей" initials="А" lastIdx="1" clrIdx="0">
    <p:extLst>
      <p:ext uri="{19B8F6BF-5375-455C-9EA6-DF929625EA0E}">
        <p15:presenceInfo xmlns:p15="http://schemas.microsoft.com/office/powerpoint/2012/main" userId="Алексе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90" autoAdjust="0"/>
  </p:normalViewPr>
  <p:slideViewPr>
    <p:cSldViewPr>
      <p:cViewPr varScale="1">
        <p:scale>
          <a:sx n="68" d="100"/>
          <a:sy n="68" d="100"/>
        </p:scale>
        <p:origin x="6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26B81-A335-41C3-9161-2C1332AFB089}" type="datetimeFigureOut">
              <a:rPr lang="ru-RU" smtClean="0"/>
              <a:t>18.07.2018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E0A49-FCBB-4E91-AC7A-59B73B352B86}" type="slidenum">
              <a:rPr lang="ru-RU" smtClean="0"/>
              <a:t>‹#›</a:t>
            </a:fld>
            <a:endParaRPr lang="ru-RU"/>
          </a:p>
        </p:txBody>
      </p:sp>
    </p:spTree>
    <p:extLst>
      <p:ext uri="{BB962C8B-B14F-4D97-AF65-F5344CB8AC3E}">
        <p14:creationId xmlns:p14="http://schemas.microsoft.com/office/powerpoint/2010/main" val="111304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E458DB-9F2B-44F4-83FA-76BDE48180CD}" type="slidenum">
              <a:rPr lang="ru-RU" smtClean="0"/>
              <a:pPr/>
              <a:t>14</a:t>
            </a:fld>
            <a:endParaRPr lang="ru-RU"/>
          </a:p>
        </p:txBody>
      </p:sp>
    </p:spTree>
    <p:extLst>
      <p:ext uri="{BB962C8B-B14F-4D97-AF65-F5344CB8AC3E}">
        <p14:creationId xmlns:p14="http://schemas.microsoft.com/office/powerpoint/2010/main" val="81976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18.07.2018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18.07.2018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18.07.2018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18.07.2018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18.07.2018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18.07.2018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monash.edu/rlo/quick-study-guides/writing-a-case-study" TargetMode="External"/><Relationship Id="rId2" Type="http://schemas.openxmlformats.org/officeDocument/2006/relationships/hyperlink" Target="http://technology.tki.org.nz/Resources/Case-studies/Classroom-practice-case-studies/Teaching-practice/A-dairy-farm-as-a-technological-system"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emergingedtech.com/2016/11/10-tools-student-can-use-to-deal-with-case-study-analysi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cinghistory.org/resource-library/teaching-strategies/alphabet-brainstorm" TargetMode="External"/><Relationship Id="rId2" Type="http://schemas.openxmlformats.org/officeDocument/2006/relationships/hyperlink" Target="https://www.edrawsoft.com/brainstorming-diagram-examples.php"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techlearning.com/tl-advisor-blog/831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GaHtpOrQ4Gk"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storyjumper.com/book/index/53770365/Little-Caterpillar-s-strange-adventure" TargetMode="External"/><Relationship Id="rId2" Type="http://schemas.openxmlformats.org/officeDocument/2006/relationships/hyperlink" Target="https://www.storyjumper.com/book/index/52694925/SUMMER-SMELLS"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storyjumper.com/book/index/53381255/What-do-you-think-your-child-will-be-lik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All%20about%20cats" TargetMode="External"/><Relationship Id="rId2" Type="http://schemas.openxmlformats.org/officeDocument/2006/relationships/hyperlink" Target="http://tasoped.ru/?page_id=1060&amp;page=10"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thinglink.com/?buttonSource=badgeButtonBox"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myhistro.com/" TargetMode="External"/><Relationship Id="rId2" Type="http://schemas.openxmlformats.org/officeDocument/2006/relationships/hyperlink" Target="https://www.timetoast.com/timelines/1777723"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americantesol.com/blogger/timelinetools/" TargetMode="External"/><Relationship Id="rId4" Type="http://schemas.openxmlformats.org/officeDocument/2006/relationships/hyperlink" Target="https://www.tiki-toki.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powtoon.com/home/" TargetMode="External"/><Relationship Id="rId2" Type="http://schemas.openxmlformats.org/officeDocument/2006/relationships/hyperlink" Target="http://tasoped.ru/?page_id=1060&amp;page=10"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mashable.com/2010/10/27/create-animations-online/#Cy7m_LhblEqu" TargetMode="External"/><Relationship Id="rId4" Type="http://schemas.openxmlformats.org/officeDocument/2006/relationships/hyperlink" Target="https://biteable.com/templat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975" y="260648"/>
            <a:ext cx="8512497" cy="954107"/>
          </a:xfrm>
          <a:prstGeom prst="rect">
            <a:avLst/>
          </a:prstGeom>
          <a:noFill/>
        </p:spPr>
        <p:txBody>
          <a:bodyPr wrap="square" rtlCol="0">
            <a:spAutoFit/>
          </a:bodyPr>
          <a:lstStyle/>
          <a:p>
            <a:pPr algn="ctr"/>
            <a:r>
              <a:rPr lang="ru-RU" sz="2800" b="1" dirty="0"/>
              <a:t>ИНФОРМАЦИОННЫЕ ТЕХНОЛОГИИ В ПРОФЕССИОНАЛЬНОЙ ДЕЯТЕЛЬНОСТИ</a:t>
            </a:r>
          </a:p>
        </p:txBody>
      </p:sp>
      <p:sp>
        <p:nvSpPr>
          <p:cNvPr id="3" name="AutoShape 2" descr="ÐÐ°ÑÑÐ¸Ð½ÐºÐ¸ Ð¿Ð¾ Ð·Ð°Ð¿ÑÐ¾ÑÑ Ð¼ÐµÐ¶Ð´ÑÐ½Ð°ÑÐ¾Ð´Ð½ÑÐ¹ Ð±Ð°ÐºÐ°Ð»Ð°Ð²ÑÐ¸Ð°Ñ Ð² Ð Ð¾ÑÑÐ¸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91276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0375" y="6309320"/>
            <a:ext cx="8504113" cy="369332"/>
          </a:xfrm>
          <a:prstGeom prst="rect">
            <a:avLst/>
          </a:prstGeom>
          <a:noFill/>
        </p:spPr>
        <p:txBody>
          <a:bodyPr wrap="square" rtlCol="0">
            <a:spAutoFit/>
          </a:bodyPr>
          <a:lstStyle/>
          <a:p>
            <a:pPr algn="ctr"/>
            <a:r>
              <a:rPr lang="ru-RU" dirty="0"/>
              <a:t>©</a:t>
            </a:r>
            <a:r>
              <a:rPr lang="en-US" dirty="0"/>
              <a:t>  </a:t>
            </a:r>
            <a:r>
              <a:rPr lang="ru-RU" dirty="0"/>
              <a:t>Доцент кафедры информатизации МГПУ А.И. Азевич</a:t>
            </a:r>
          </a:p>
        </p:txBody>
      </p:sp>
    </p:spTree>
    <p:extLst>
      <p:ext uri="{BB962C8B-B14F-4D97-AF65-F5344CB8AC3E}">
        <p14:creationId xmlns:p14="http://schemas.microsoft.com/office/powerpoint/2010/main" val="77619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803" y="779512"/>
            <a:ext cx="7776864" cy="461665"/>
          </a:xfrm>
          <a:prstGeom prst="rect">
            <a:avLst/>
          </a:prstGeom>
          <a:noFill/>
        </p:spPr>
        <p:txBody>
          <a:bodyPr wrap="square" rtlCol="0">
            <a:spAutoFit/>
          </a:bodyPr>
          <a:lstStyle/>
          <a:p>
            <a:pPr algn="ctr"/>
            <a:r>
              <a:rPr lang="ru-RU" sz="2400" b="1" dirty="0"/>
              <a:t>                            В УПРАВЛЕНИИ: </a:t>
            </a:r>
            <a:r>
              <a:rPr lang="ru-RU" sz="2400" b="1" dirty="0">
                <a:solidFill>
                  <a:schemeClr val="bg1"/>
                </a:solidFill>
              </a:rPr>
              <a:t> </a:t>
            </a:r>
          </a:p>
        </p:txBody>
      </p:sp>
      <p:sp>
        <p:nvSpPr>
          <p:cNvPr id="3" name="TextBox 2"/>
          <p:cNvSpPr txBox="1"/>
          <p:nvPr/>
        </p:nvSpPr>
        <p:spPr>
          <a:xfrm>
            <a:off x="457665" y="1397675"/>
            <a:ext cx="822866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ru-RU" dirty="0"/>
              <a:t>создание вспомогательных структур поддержки социального взаимодействия, </a:t>
            </a:r>
          </a:p>
          <a:p>
            <a:endParaRPr lang="ru-RU" dirty="0"/>
          </a:p>
          <a:p>
            <a:pPr marL="285750" indent="-285750">
              <a:buFont typeface="Wingdings" panose="05000000000000000000" pitchFamily="2" charset="2"/>
              <a:buChar char="ü"/>
            </a:pPr>
            <a:r>
              <a:rPr lang="ru-RU" dirty="0"/>
              <a:t>эмоционального состояния учащихся, их академических успехов и мотивации; создание оптимального режима функционирования учебного заведения для целостного развития личности ученика; </a:t>
            </a:r>
          </a:p>
          <a:p>
            <a:endParaRPr lang="ru-RU" dirty="0"/>
          </a:p>
          <a:p>
            <a:pPr marL="285750" indent="-285750">
              <a:buFont typeface="Wingdings" panose="05000000000000000000" pitchFamily="2" charset="2"/>
              <a:buChar char="ü"/>
            </a:pPr>
            <a:r>
              <a:rPr lang="ru-RU" dirty="0"/>
              <a:t>инвестиции в профессиональное развитие преподавателей. </a:t>
            </a:r>
          </a:p>
        </p:txBody>
      </p:sp>
      <p:pic>
        <p:nvPicPr>
          <p:cNvPr id="4" name="Рисунок 3">
            <a:extLst>
              <a:ext uri="{FF2B5EF4-FFF2-40B4-BE49-F238E27FC236}">
                <a16:creationId xmlns:a16="http://schemas.microsoft.com/office/drawing/2014/main" id="{6FA99626-A2AA-4BB7-B7AF-9DE5BB6686AF}"/>
              </a:ext>
            </a:extLst>
          </p:cNvPr>
          <p:cNvPicPr>
            <a:picLocks noChangeAspect="1"/>
          </p:cNvPicPr>
          <p:nvPr/>
        </p:nvPicPr>
        <p:blipFill>
          <a:blip r:embed="rId2"/>
          <a:stretch>
            <a:fillRect/>
          </a:stretch>
        </p:blipFill>
        <p:spPr>
          <a:xfrm>
            <a:off x="2771800" y="3831091"/>
            <a:ext cx="2952328" cy="2952328"/>
          </a:xfrm>
          <a:prstGeom prst="rect">
            <a:avLst/>
          </a:prstGeom>
        </p:spPr>
      </p:pic>
    </p:spTree>
    <p:extLst>
      <p:ext uri="{BB962C8B-B14F-4D97-AF65-F5344CB8AC3E}">
        <p14:creationId xmlns:p14="http://schemas.microsoft.com/office/powerpoint/2010/main" val="355487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125113" cy="924475"/>
          </a:xfrm>
        </p:spPr>
        <p:txBody>
          <a:bodyPr/>
          <a:lstStyle/>
          <a:p>
            <a:r>
              <a:rPr lang="ru-RU" sz="2400" b="1" dirty="0"/>
              <a:t>В ОЦЕНИВАНИИ И АТТЕСТАЦИИ:</a:t>
            </a:r>
          </a:p>
        </p:txBody>
      </p:sp>
      <p:sp>
        <p:nvSpPr>
          <p:cNvPr id="3" name="Объект 2"/>
          <p:cNvSpPr>
            <a:spLocks noGrp="1"/>
          </p:cNvSpPr>
          <p:nvPr>
            <p:ph idx="1"/>
          </p:nvPr>
        </p:nvSpPr>
        <p:spPr>
          <a:xfrm>
            <a:off x="575556" y="1340768"/>
            <a:ext cx="7992888" cy="525658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endParaRPr lang="ru-RU" dirty="0"/>
          </a:p>
          <a:p>
            <a:pPr>
              <a:buFont typeface="Wingdings" panose="05000000000000000000" pitchFamily="2" charset="2"/>
              <a:buChar char="Ø"/>
            </a:pPr>
            <a:r>
              <a:rPr lang="ru-RU" dirty="0"/>
              <a:t>использовать приемы  рефлексивной практики как средство  анализа  динамики развития учащихся и  их   самосознания; </a:t>
            </a:r>
          </a:p>
          <a:p>
            <a:pPr>
              <a:buFont typeface="Wingdings" panose="05000000000000000000" pitchFamily="2" charset="2"/>
              <a:buChar char="Ø"/>
            </a:pPr>
            <a:r>
              <a:rPr lang="ru-RU" dirty="0"/>
              <a:t>использовать инструмент оценки как «обратную  связь»;</a:t>
            </a:r>
          </a:p>
          <a:p>
            <a:pPr>
              <a:buFont typeface="Wingdings" panose="05000000000000000000" pitchFamily="2" charset="2"/>
              <a:buChar char="Ø"/>
            </a:pPr>
            <a:r>
              <a:rPr lang="ru-RU" dirty="0"/>
              <a:t>использовать принцип формирующей оценки ученика для  поощрения интеллектуального риска;</a:t>
            </a:r>
          </a:p>
          <a:p>
            <a:pPr>
              <a:buFont typeface="Wingdings" panose="05000000000000000000" pitchFamily="2" charset="2"/>
              <a:buChar char="Ø"/>
            </a:pPr>
            <a:r>
              <a:rPr lang="ru-RU" dirty="0"/>
              <a:t>использовать принцип соответствия  оценки удовлетворению уникальных потребностей учащихся, их стремлению к  творческому и критическому мышлению;</a:t>
            </a:r>
          </a:p>
          <a:p>
            <a:pPr>
              <a:buFont typeface="Wingdings" panose="05000000000000000000" pitchFamily="2" charset="2"/>
              <a:buChar char="Ø"/>
            </a:pPr>
            <a:r>
              <a:rPr lang="ru-RU" dirty="0"/>
              <a:t>использовать принцип самооценки  и его преимущества.</a:t>
            </a:r>
          </a:p>
          <a:p>
            <a:endParaRPr lang="ru-RU" dirty="0"/>
          </a:p>
          <a:p>
            <a:endParaRPr lang="ru-RU" dirty="0"/>
          </a:p>
        </p:txBody>
      </p:sp>
    </p:spTree>
    <p:extLst>
      <p:ext uri="{BB962C8B-B14F-4D97-AF65-F5344CB8AC3E}">
        <p14:creationId xmlns:p14="http://schemas.microsoft.com/office/powerpoint/2010/main" val="68902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44824"/>
            <a:ext cx="8496944" cy="40320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ru-RU" sz="3200" dirty="0"/>
          </a:p>
          <a:p>
            <a:pPr marL="0" indent="0">
              <a:buNone/>
            </a:pPr>
            <a:r>
              <a:rPr lang="ru-RU" sz="2000" dirty="0"/>
              <a:t>Компетентность – это характеристика человека способного эффективно действовать и добиваться требуемого результата.</a:t>
            </a:r>
          </a:p>
          <a:p>
            <a:pPr marL="0" indent="0">
              <a:buNone/>
            </a:pPr>
            <a:endParaRPr lang="ru-RU" sz="2000" dirty="0"/>
          </a:p>
          <a:p>
            <a:pPr marL="0" indent="0">
              <a:buNone/>
            </a:pPr>
            <a:r>
              <a:rPr lang="ru-RU" sz="2000" dirty="0"/>
              <a:t>Компетентностный подход выдвигает на первое место не информированность,  а умение разрешать  различные проблемы.</a:t>
            </a:r>
          </a:p>
          <a:p>
            <a:pPr marL="0" indent="0">
              <a:buNone/>
            </a:pPr>
            <a:endParaRPr lang="ru-RU" sz="3200" dirty="0"/>
          </a:p>
          <a:p>
            <a:pPr marL="0" indent="0">
              <a:buNone/>
            </a:pPr>
            <a:endParaRPr lang="ru-RU" sz="3200" dirty="0"/>
          </a:p>
        </p:txBody>
      </p:sp>
      <p:sp>
        <p:nvSpPr>
          <p:cNvPr id="2" name="TextBox 1">
            <a:extLst>
              <a:ext uri="{FF2B5EF4-FFF2-40B4-BE49-F238E27FC236}">
                <a16:creationId xmlns:a16="http://schemas.microsoft.com/office/drawing/2014/main" id="{228FBD74-FE6B-4E67-80F1-AB0F2E96DD8C}"/>
              </a:ext>
            </a:extLst>
          </p:cNvPr>
          <p:cNvSpPr txBox="1"/>
          <p:nvPr/>
        </p:nvSpPr>
        <p:spPr>
          <a:xfrm>
            <a:off x="179512" y="476672"/>
            <a:ext cx="8352928" cy="461665"/>
          </a:xfrm>
          <a:prstGeom prst="rect">
            <a:avLst/>
          </a:prstGeom>
          <a:noFill/>
        </p:spPr>
        <p:txBody>
          <a:bodyPr wrap="square" rtlCol="0">
            <a:spAutoFit/>
          </a:bodyPr>
          <a:lstStyle/>
          <a:p>
            <a:pPr algn="ctr"/>
            <a:r>
              <a:rPr lang="ru-RU" sz="2400" b="1" dirty="0"/>
              <a:t>КОМПЕТЕНТНОСТЬ И КОМПЕТЕНТНОСТНЫЙ ПОДХОД</a:t>
            </a:r>
          </a:p>
        </p:txBody>
      </p:sp>
    </p:spTree>
    <p:extLst>
      <p:ext uri="{BB962C8B-B14F-4D97-AF65-F5344CB8AC3E}">
        <p14:creationId xmlns:p14="http://schemas.microsoft.com/office/powerpoint/2010/main" val="199569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924475"/>
          </a:xfrm>
        </p:spPr>
        <p:txBody>
          <a:bodyPr>
            <a:normAutofit/>
          </a:bodyPr>
          <a:lstStyle/>
          <a:p>
            <a:r>
              <a:rPr lang="ru-RU" sz="2800" b="1" dirty="0"/>
              <a:t>КОМПЕТЕНТНОСТНАЯ МОДЕЛЬ ПЕДАГОГА</a:t>
            </a:r>
          </a:p>
        </p:txBody>
      </p:sp>
      <p:sp>
        <p:nvSpPr>
          <p:cNvPr id="4" name="Капля 3"/>
          <p:cNvSpPr/>
          <p:nvPr/>
        </p:nvSpPr>
        <p:spPr>
          <a:xfrm rot="3816512">
            <a:off x="575701" y="1252911"/>
            <a:ext cx="2746508" cy="3050975"/>
          </a:xfrm>
          <a:prstGeom prst="teardrop">
            <a:avLst>
              <a:gd name="adj" fmla="val 194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236845">
            <a:off x="3980483" y="2064029"/>
            <a:ext cx="4938674" cy="293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184366">
            <a:off x="1845991" y="3349106"/>
            <a:ext cx="4143665" cy="296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617461" y="2256665"/>
            <a:ext cx="3168352" cy="1569660"/>
          </a:xfrm>
          <a:prstGeom prst="rect">
            <a:avLst/>
          </a:prstGeom>
        </p:spPr>
        <p:txBody>
          <a:bodyPr wrap="square">
            <a:spAutoFit/>
          </a:bodyPr>
          <a:lstStyle/>
          <a:p>
            <a:pPr algn="ctr"/>
            <a:r>
              <a:rPr lang="ru-RU" sz="1600" u="sng" dirty="0"/>
              <a:t>Общепрофессиональные –</a:t>
            </a:r>
          </a:p>
          <a:p>
            <a:pPr algn="ctr"/>
            <a:endParaRPr lang="ru-RU" sz="1600" dirty="0"/>
          </a:p>
          <a:p>
            <a:pPr algn="ctr"/>
            <a:r>
              <a:rPr lang="ru-RU" sz="1600" dirty="0"/>
              <a:t>отражают специфику определенной профессиональной деятельности</a:t>
            </a:r>
          </a:p>
        </p:txBody>
      </p:sp>
      <p:sp>
        <p:nvSpPr>
          <p:cNvPr id="7" name="Прямоугольник 6"/>
          <p:cNvSpPr/>
          <p:nvPr/>
        </p:nvSpPr>
        <p:spPr>
          <a:xfrm>
            <a:off x="3131840" y="4779137"/>
            <a:ext cx="1935093" cy="1815882"/>
          </a:xfrm>
          <a:prstGeom prst="rect">
            <a:avLst/>
          </a:prstGeom>
        </p:spPr>
        <p:txBody>
          <a:bodyPr wrap="square">
            <a:spAutoFit/>
          </a:bodyPr>
          <a:lstStyle/>
          <a:p>
            <a:pPr algn="ctr"/>
            <a:r>
              <a:rPr lang="ru-RU" sz="1600" u="sng" dirty="0"/>
              <a:t>Специальные –</a:t>
            </a:r>
          </a:p>
          <a:p>
            <a:pPr algn="ctr"/>
            <a:endParaRPr lang="ru-RU" sz="1600" dirty="0"/>
          </a:p>
          <a:p>
            <a:pPr algn="ctr"/>
            <a:r>
              <a:rPr lang="ru-RU" sz="1600" dirty="0"/>
              <a:t>отражают специфику конкретной предметной сферы </a:t>
            </a:r>
          </a:p>
        </p:txBody>
      </p:sp>
      <p:sp>
        <p:nvSpPr>
          <p:cNvPr id="8" name="Прямоугольник 7"/>
          <p:cNvSpPr/>
          <p:nvPr/>
        </p:nvSpPr>
        <p:spPr>
          <a:xfrm>
            <a:off x="481221" y="1760596"/>
            <a:ext cx="3228968" cy="2062103"/>
          </a:xfrm>
          <a:prstGeom prst="rect">
            <a:avLst/>
          </a:prstGeom>
        </p:spPr>
        <p:txBody>
          <a:bodyPr wrap="square">
            <a:spAutoFit/>
          </a:bodyPr>
          <a:lstStyle/>
          <a:p>
            <a:pPr algn="ctr"/>
            <a:r>
              <a:rPr lang="ru-RU" sz="1600" u="sng" dirty="0"/>
              <a:t>Ключевые –</a:t>
            </a:r>
          </a:p>
          <a:p>
            <a:pPr algn="ctr"/>
            <a:endParaRPr lang="ru-RU" sz="1600" u="sng" dirty="0"/>
          </a:p>
          <a:p>
            <a:pPr algn="ctr"/>
            <a:r>
              <a:rPr lang="ru-RU" sz="1600" dirty="0"/>
              <a:t>необходимые для любой профессиональной деятельности.</a:t>
            </a:r>
          </a:p>
          <a:p>
            <a:pPr algn="ctr"/>
            <a:r>
              <a:rPr lang="ru-RU" sz="1600" dirty="0"/>
              <a:t>Связаны с успехом личности в быстроменяющемся мире</a:t>
            </a:r>
          </a:p>
        </p:txBody>
      </p:sp>
    </p:spTree>
    <p:extLst>
      <p:ext uri="{BB962C8B-B14F-4D97-AF65-F5344CB8AC3E}">
        <p14:creationId xmlns:p14="http://schemas.microsoft.com/office/powerpoint/2010/main" val="9497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424936" cy="720080"/>
          </a:xfrm>
        </p:spPr>
        <p:txBody>
          <a:bodyPr/>
          <a:lstStyle/>
          <a:p>
            <a:pPr algn="ctr"/>
            <a:r>
              <a:rPr lang="ru-RU" sz="2400" b="1" dirty="0"/>
              <a:t>КОМПЕТЕНТНОСТНАЯ МОДЕЛЬ УЧИТЕЛЯ ШКОЛЫ IB</a:t>
            </a:r>
          </a:p>
        </p:txBody>
      </p:sp>
      <p:sp>
        <p:nvSpPr>
          <p:cNvPr id="3" name="Объект 2"/>
          <p:cNvSpPr>
            <a:spLocks noGrp="1"/>
          </p:cNvSpPr>
          <p:nvPr>
            <p:ph idx="1"/>
          </p:nvPr>
        </p:nvSpPr>
        <p:spPr>
          <a:xfrm>
            <a:off x="647564" y="1628800"/>
            <a:ext cx="7848872" cy="46800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ru-RU" dirty="0"/>
              <a:t>    </a:t>
            </a:r>
          </a:p>
          <a:p>
            <a:pPr marL="0" indent="0">
              <a:buNone/>
            </a:pPr>
            <a:r>
              <a:rPr lang="ru-RU" b="1" dirty="0"/>
              <a:t>   </a:t>
            </a:r>
            <a:r>
              <a:rPr lang="ru-RU" sz="2000" b="1" u="sng" dirty="0"/>
              <a:t>Ключевые</a:t>
            </a:r>
            <a:r>
              <a:rPr lang="ru-RU" sz="2000" dirty="0"/>
              <a:t>:</a:t>
            </a:r>
          </a:p>
          <a:p>
            <a:pPr marL="0" indent="0">
              <a:buNone/>
            </a:pPr>
            <a:endParaRPr lang="ru-RU" dirty="0"/>
          </a:p>
          <a:p>
            <a:pPr>
              <a:buFont typeface="Wingdings" panose="05000000000000000000" pitchFamily="2" charset="2"/>
              <a:buChar char="Ø"/>
            </a:pPr>
            <a:r>
              <a:rPr lang="ru-RU" sz="2000" dirty="0"/>
              <a:t>Умение формировать и развивать универсальные учебные действия, образцы и ценности социального поведения, навыки поликультурного общения и толерантность; </a:t>
            </a:r>
          </a:p>
          <a:p>
            <a:pPr>
              <a:buFont typeface="Wingdings" panose="05000000000000000000" pitchFamily="2" charset="2"/>
              <a:buChar char="Ø"/>
            </a:pPr>
            <a:r>
              <a:rPr lang="ru-RU" sz="2000" dirty="0"/>
              <a:t>Вера в силы  и возможности  обучающихся;</a:t>
            </a:r>
          </a:p>
          <a:p>
            <a:pPr>
              <a:buFont typeface="Wingdings" panose="05000000000000000000" pitchFamily="2" charset="2"/>
              <a:buChar char="Ø"/>
            </a:pPr>
            <a:r>
              <a:rPr lang="ru-RU" sz="2000" dirty="0"/>
              <a:t>Объективность, открытость к принятию других позиций, точек зрения, беспристрастность; </a:t>
            </a:r>
          </a:p>
          <a:p>
            <a:pPr>
              <a:buFont typeface="Wingdings" panose="05000000000000000000" pitchFamily="2" charset="2"/>
              <a:buChar char="Ø"/>
            </a:pPr>
            <a:r>
              <a:rPr lang="ru-RU" sz="2000" dirty="0"/>
              <a:t>Умение работать в команде;</a:t>
            </a:r>
          </a:p>
          <a:p>
            <a:pPr>
              <a:buFont typeface="Wingdings" panose="05000000000000000000" pitchFamily="2" charset="2"/>
              <a:buChar char="Ø"/>
            </a:pPr>
            <a:r>
              <a:rPr lang="ru-RU" sz="2000" dirty="0"/>
              <a:t>Общекультурная компетентность; </a:t>
            </a:r>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336687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412776"/>
            <a:ext cx="7595003" cy="5166103"/>
          </a:xfrm>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pitchFamily="2" charset="2"/>
              <a:buChar char="Ø"/>
            </a:pPr>
            <a:r>
              <a:rPr lang="ru-RU" dirty="0"/>
              <a:t>Коммуникативная компетентность, владение иностранными языками,  умение работать в  команде. Стремление к диалогу со всеми участниками образовательного процесса;</a:t>
            </a:r>
          </a:p>
          <a:p>
            <a:pPr>
              <a:buFont typeface="Wingdings" panose="05000000000000000000" pitchFamily="2" charset="2"/>
              <a:buChar char="Ø"/>
            </a:pPr>
            <a:r>
              <a:rPr lang="ru-RU" dirty="0"/>
              <a:t>Социальная ответственность;</a:t>
            </a:r>
          </a:p>
          <a:p>
            <a:pPr>
              <a:buFont typeface="Wingdings" panose="05000000000000000000" pitchFamily="2" charset="2"/>
              <a:buChar char="Ø"/>
            </a:pPr>
            <a:r>
              <a:rPr lang="ru-RU" dirty="0"/>
              <a:t>Стремление к динамическому развитию личности;</a:t>
            </a:r>
          </a:p>
          <a:p>
            <a:pPr>
              <a:buFont typeface="Wingdings" panose="05000000000000000000" pitchFamily="2" charset="2"/>
              <a:buChar char="Ø"/>
            </a:pPr>
            <a:r>
              <a:rPr lang="ru-RU" dirty="0"/>
              <a:t>Проявление когнитивных и креативных способностей;</a:t>
            </a:r>
          </a:p>
          <a:p>
            <a:pPr>
              <a:buFont typeface="Wingdings" panose="05000000000000000000" pitchFamily="2" charset="2"/>
              <a:buChar char="Ø"/>
            </a:pPr>
            <a:r>
              <a:rPr lang="ru-RU" dirty="0"/>
              <a:t>Активная исследовательская позиция; </a:t>
            </a:r>
          </a:p>
          <a:p>
            <a:pPr>
              <a:buFont typeface="Wingdings" panose="05000000000000000000" pitchFamily="2" charset="2"/>
              <a:buChar char="Ø"/>
            </a:pPr>
            <a:r>
              <a:rPr lang="ru-RU" dirty="0"/>
              <a:t>Компетентность в организации  информационной  основы  деятельности обучающегося.</a:t>
            </a:r>
          </a:p>
          <a:p>
            <a:pPr marL="0" indent="0">
              <a:buNone/>
            </a:pPr>
            <a:endParaRPr lang="ru-RU" dirty="0"/>
          </a:p>
        </p:txBody>
      </p:sp>
      <p:sp>
        <p:nvSpPr>
          <p:cNvPr id="4" name="Заголовок 1">
            <a:extLst>
              <a:ext uri="{FF2B5EF4-FFF2-40B4-BE49-F238E27FC236}">
                <a16:creationId xmlns:a16="http://schemas.microsoft.com/office/drawing/2014/main" id="{065E82B3-7340-40BB-B75D-B309130D2FDC}"/>
              </a:ext>
            </a:extLst>
          </p:cNvPr>
          <p:cNvSpPr>
            <a:spLocks noGrp="1"/>
          </p:cNvSpPr>
          <p:nvPr>
            <p:ph type="title"/>
          </p:nvPr>
        </p:nvSpPr>
        <p:spPr>
          <a:xfrm>
            <a:off x="179512" y="404664"/>
            <a:ext cx="8424936" cy="720080"/>
          </a:xfrm>
        </p:spPr>
        <p:txBody>
          <a:bodyPr/>
          <a:lstStyle/>
          <a:p>
            <a:pPr algn="ctr"/>
            <a:r>
              <a:rPr lang="ru-RU" sz="2400" b="1" dirty="0"/>
              <a:t>КОМПЕТЕНТНОСТНАЯ МОДЕЛЬ УЧИТЕЛЯ ШКОЛЫ IB</a:t>
            </a:r>
          </a:p>
        </p:txBody>
      </p:sp>
    </p:spTree>
    <p:extLst>
      <p:ext uri="{BB962C8B-B14F-4D97-AF65-F5344CB8AC3E}">
        <p14:creationId xmlns:p14="http://schemas.microsoft.com/office/powerpoint/2010/main" val="249102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20880" cy="504056"/>
          </a:xfrm>
        </p:spPr>
        <p:txBody>
          <a:bodyPr/>
          <a:lstStyle/>
          <a:p>
            <a:r>
              <a:rPr lang="ru-RU" sz="2400" b="1" dirty="0"/>
              <a:t>  ОБЩЕПРОФЕССИОНАЛЬНЫЕ</a:t>
            </a:r>
            <a:r>
              <a:rPr lang="ru-RU" sz="2000" dirty="0"/>
              <a:t>:</a:t>
            </a:r>
          </a:p>
        </p:txBody>
      </p:sp>
      <p:sp>
        <p:nvSpPr>
          <p:cNvPr id="3" name="Объект 2"/>
          <p:cNvSpPr>
            <a:spLocks noGrp="1"/>
          </p:cNvSpPr>
          <p:nvPr>
            <p:ph idx="1"/>
          </p:nvPr>
        </p:nvSpPr>
        <p:spPr>
          <a:xfrm>
            <a:off x="395536" y="836712"/>
            <a:ext cx="8568952" cy="561662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Font typeface="Wingdings" panose="05000000000000000000" pitchFamily="2" charset="2"/>
              <a:buChar char="Ø"/>
            </a:pPr>
            <a:r>
              <a:rPr lang="ru-RU" dirty="0"/>
              <a:t>Любовь к обучению, страсть к преподаванию и познанию;</a:t>
            </a:r>
          </a:p>
          <a:p>
            <a:pPr>
              <a:buFont typeface="Wingdings" panose="05000000000000000000" pitchFamily="2" charset="2"/>
              <a:buChar char="Ø"/>
            </a:pPr>
            <a:r>
              <a:rPr lang="ru-RU" dirty="0"/>
              <a:t>Умение разрабатывать образовательные программы, свобода  и гибкость мышления учителя в  выборе  способа подачи информации, способность творчески организовать образовательный процесс, самостоятельное построение  и адаптация образовательного контента  с целью  раскрытия  потенциальных возможностей каждого  ученика;</a:t>
            </a:r>
          </a:p>
          <a:p>
            <a:pPr>
              <a:buFont typeface="Wingdings" panose="05000000000000000000" pitchFamily="2" charset="2"/>
              <a:buChar char="Ø"/>
            </a:pPr>
            <a:r>
              <a:rPr lang="ru-RU" dirty="0"/>
              <a:t>Интерес  к внутреннему миру обучающихся; </a:t>
            </a:r>
          </a:p>
          <a:p>
            <a:pPr>
              <a:buFont typeface="Wingdings" panose="05000000000000000000" pitchFamily="2" charset="2"/>
              <a:buChar char="Ø"/>
            </a:pPr>
            <a:r>
              <a:rPr lang="ru-RU" dirty="0"/>
              <a:t>Обеспечение </a:t>
            </a:r>
            <a:r>
              <a:rPr lang="ru-RU" dirty="0" err="1"/>
              <a:t>межпредметной</a:t>
            </a:r>
            <a:r>
              <a:rPr lang="ru-RU" dirty="0"/>
              <a:t> проектно-исследовательской деятельности учащихся;</a:t>
            </a:r>
          </a:p>
          <a:p>
            <a:pPr>
              <a:buFont typeface="Wingdings" panose="05000000000000000000" pitchFamily="2" charset="2"/>
              <a:buChar char="Ø"/>
            </a:pPr>
            <a:r>
              <a:rPr lang="ru-RU" dirty="0"/>
              <a:t>Умение показать личностный смысл обучения с учетом индивидуальных характеристик внутреннего мира учащегося;</a:t>
            </a:r>
          </a:p>
          <a:p>
            <a:pPr>
              <a:buFont typeface="Wingdings" panose="05000000000000000000" pitchFamily="2" charset="2"/>
              <a:buChar char="Ø"/>
            </a:pPr>
            <a:r>
              <a:rPr lang="ru-RU" dirty="0"/>
              <a:t>Компетентность в обеспечении понимания педагогической задачи и способах деятельности. Акцент на междисциплинарной интеграции знания; </a:t>
            </a:r>
          </a:p>
          <a:p>
            <a:pPr>
              <a:buFont typeface="Wingdings" panose="05000000000000000000" pitchFamily="2" charset="2"/>
              <a:buChar char="Ø"/>
            </a:pPr>
            <a:r>
              <a:rPr lang="ru-RU" dirty="0"/>
              <a:t>Умение перевести тему урока  в педагогическую  задачу;</a:t>
            </a:r>
          </a:p>
        </p:txBody>
      </p:sp>
    </p:spTree>
    <p:extLst>
      <p:ext uri="{BB962C8B-B14F-4D97-AF65-F5344CB8AC3E}">
        <p14:creationId xmlns:p14="http://schemas.microsoft.com/office/powerpoint/2010/main" val="27729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052736"/>
            <a:ext cx="8208912" cy="5526142"/>
          </a:xfrm>
        </p:spPr>
        <p:style>
          <a:lnRef idx="2">
            <a:schemeClr val="accent1"/>
          </a:lnRef>
          <a:fillRef idx="1">
            <a:schemeClr val="lt1"/>
          </a:fillRef>
          <a:effectRef idx="0">
            <a:schemeClr val="accent1"/>
          </a:effectRef>
          <a:fontRef idx="minor">
            <a:schemeClr val="dk1"/>
          </a:fontRef>
        </p:style>
        <p:txBody>
          <a:bodyPr>
            <a:normAutofit fontScale="92500"/>
          </a:bodyPr>
          <a:lstStyle/>
          <a:p>
            <a:pPr>
              <a:buFont typeface="Wingdings" panose="05000000000000000000" pitchFamily="2" charset="2"/>
              <a:buChar char="Ø"/>
            </a:pPr>
            <a:endParaRPr lang="ru-RU" dirty="0"/>
          </a:p>
          <a:p>
            <a:pPr>
              <a:buFont typeface="Wingdings" panose="05000000000000000000" pitchFamily="2" charset="2"/>
              <a:buChar char="Ø"/>
            </a:pPr>
            <a:r>
              <a:rPr lang="ru-RU" dirty="0"/>
              <a:t>Умение ставить педагогические цели  и задачи сообразно  возрастным и индивидуальным особенностям обучающихся;</a:t>
            </a:r>
          </a:p>
          <a:p>
            <a:pPr>
              <a:buFont typeface="Wingdings" panose="05000000000000000000" pitchFamily="2" charset="2"/>
              <a:buChar char="Ø"/>
            </a:pPr>
            <a:r>
              <a:rPr lang="ru-RU" dirty="0"/>
              <a:t>Компетентность  в педагогическом  оценивании; </a:t>
            </a:r>
          </a:p>
          <a:p>
            <a:pPr>
              <a:buFont typeface="Wingdings" panose="05000000000000000000" pitchFamily="2" charset="2"/>
              <a:buChar char="Ø"/>
            </a:pPr>
            <a:r>
              <a:rPr lang="ru-RU" dirty="0"/>
              <a:t>Ориентированное на студенческие запросы обучение;</a:t>
            </a:r>
          </a:p>
          <a:p>
            <a:pPr>
              <a:buFont typeface="Wingdings" panose="05000000000000000000" pitchFamily="2" charset="2"/>
              <a:buChar char="Ø"/>
            </a:pPr>
            <a:r>
              <a:rPr lang="ru-RU" dirty="0"/>
              <a:t>Целостный подход к образованию; </a:t>
            </a:r>
          </a:p>
          <a:p>
            <a:pPr>
              <a:buFont typeface="Wingdings" panose="05000000000000000000" pitchFamily="2" charset="2"/>
              <a:buChar char="Ø"/>
            </a:pPr>
            <a:r>
              <a:rPr lang="ru-RU" dirty="0"/>
              <a:t>Умение превращать учебную задачу в личностно значимую;</a:t>
            </a:r>
          </a:p>
          <a:p>
            <a:pPr>
              <a:buFont typeface="Wingdings" panose="05000000000000000000" pitchFamily="2" charset="2"/>
              <a:buChar char="Ø"/>
            </a:pPr>
            <a:r>
              <a:rPr lang="ru-RU" dirty="0"/>
              <a:t>Умение принимать решение в различных  педагогических  ситуациях;</a:t>
            </a:r>
          </a:p>
          <a:p>
            <a:pPr>
              <a:buFont typeface="Wingdings" panose="05000000000000000000" pitchFamily="2" charset="2"/>
              <a:buChar char="Ø"/>
            </a:pPr>
            <a:r>
              <a:rPr lang="ru-RU" dirty="0"/>
              <a:t>Компетентность  в предмете и методах преподавания;</a:t>
            </a:r>
          </a:p>
          <a:p>
            <a:pPr>
              <a:buFont typeface="Wingdings" panose="05000000000000000000" pitchFamily="2" charset="2"/>
              <a:buChar char="Ø"/>
            </a:pPr>
            <a:r>
              <a:rPr lang="ru-RU" dirty="0"/>
              <a:t>Умение показать личностный смысл обучения с учетом индивидуальных характеристик внутреннего мира учащегося.</a:t>
            </a:r>
          </a:p>
          <a:p>
            <a:endParaRPr lang="ru-RU" dirty="0"/>
          </a:p>
        </p:txBody>
      </p:sp>
      <p:sp>
        <p:nvSpPr>
          <p:cNvPr id="4" name="Заголовок 1"/>
          <p:cNvSpPr>
            <a:spLocks noGrp="1"/>
          </p:cNvSpPr>
          <p:nvPr>
            <p:ph type="title"/>
          </p:nvPr>
        </p:nvSpPr>
        <p:spPr>
          <a:xfrm>
            <a:off x="611560" y="332656"/>
            <a:ext cx="7920880" cy="504056"/>
          </a:xfrm>
        </p:spPr>
        <p:txBody>
          <a:bodyPr/>
          <a:lstStyle/>
          <a:p>
            <a:r>
              <a:rPr lang="ru-RU" sz="2400" b="1" dirty="0"/>
              <a:t>  ОБЩЕПРОФЕССИОНАЛЬНЫЕ</a:t>
            </a:r>
            <a:r>
              <a:rPr lang="ru-RU" sz="2000" dirty="0"/>
              <a:t>:</a:t>
            </a:r>
          </a:p>
        </p:txBody>
      </p:sp>
    </p:spTree>
    <p:extLst>
      <p:ext uri="{BB962C8B-B14F-4D97-AF65-F5344CB8AC3E}">
        <p14:creationId xmlns:p14="http://schemas.microsoft.com/office/powerpoint/2010/main" val="280660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548680"/>
            <a:ext cx="6768752" cy="461665"/>
          </a:xfrm>
          <a:prstGeom prst="rect">
            <a:avLst/>
          </a:prstGeom>
          <a:noFill/>
        </p:spPr>
        <p:txBody>
          <a:bodyPr wrap="square" rtlCol="0">
            <a:spAutoFit/>
          </a:bodyPr>
          <a:lstStyle/>
          <a:p>
            <a:pPr algn="ctr"/>
            <a:r>
              <a:rPr lang="ru-RU" sz="2400" b="1" dirty="0"/>
              <a:t>ПОНЯТИЕ ПЕДАГОГИЧЕСКОЙ ТЕХНОЛОГИИ</a:t>
            </a:r>
          </a:p>
        </p:txBody>
      </p:sp>
      <p:sp>
        <p:nvSpPr>
          <p:cNvPr id="5" name="TextBox 4"/>
          <p:cNvSpPr txBox="1"/>
          <p:nvPr/>
        </p:nvSpPr>
        <p:spPr>
          <a:xfrm>
            <a:off x="539552" y="1556792"/>
            <a:ext cx="7920880"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ru-RU" sz="2000" dirty="0"/>
              <a:t>Педагогическая технология – это содержательная техника  реализации учебного процесса.  </a:t>
            </a:r>
            <a:r>
              <a:rPr lang="ru-RU" sz="2000" i="1" dirty="0"/>
              <a:t>В.П. Беспалько</a:t>
            </a:r>
          </a:p>
          <a:p>
            <a:endParaRPr lang="ru-RU" sz="2000" dirty="0"/>
          </a:p>
          <a:p>
            <a:pPr marL="342900" indent="-342900">
              <a:buAutoNum type="arabicPeriod" startAt="2"/>
            </a:pPr>
            <a:r>
              <a:rPr lang="ru-RU" sz="2000" dirty="0"/>
              <a:t>Педагогическая технология – это описание процесса  достижения </a:t>
            </a:r>
          </a:p>
          <a:p>
            <a:r>
              <a:rPr lang="ru-RU" sz="2000" dirty="0"/>
              <a:t>      планируемых результатов.  </a:t>
            </a:r>
            <a:r>
              <a:rPr lang="ru-RU" sz="2000" i="1" dirty="0"/>
              <a:t>И.П. Волков</a:t>
            </a:r>
          </a:p>
          <a:p>
            <a:endParaRPr lang="ru-RU" sz="2000" dirty="0"/>
          </a:p>
          <a:p>
            <a:pPr marL="342900" indent="-342900">
              <a:buAutoNum type="arabicPeriod" startAt="3"/>
            </a:pPr>
            <a:r>
              <a:rPr lang="ru-RU" sz="2000" dirty="0"/>
              <a:t>Педагогическая технология – это совокупность  психолого- </a:t>
            </a:r>
          </a:p>
          <a:p>
            <a:r>
              <a:rPr lang="ru-RU" sz="2000" dirty="0"/>
              <a:t>       педагогических установок,  определяющих  специальный набор и </a:t>
            </a:r>
          </a:p>
          <a:p>
            <a:r>
              <a:rPr lang="ru-RU" sz="2000" dirty="0"/>
              <a:t>       компоновку форм, методов,  способов, приемов обучения, </a:t>
            </a:r>
          </a:p>
          <a:p>
            <a:r>
              <a:rPr lang="ru-RU" sz="2000" dirty="0"/>
              <a:t>       воспитательных средств, она же есть организационно</a:t>
            </a:r>
          </a:p>
          <a:p>
            <a:r>
              <a:rPr lang="ru-RU" sz="2000" dirty="0"/>
              <a:t>      -методический  инструментарий  педагогического процесса. </a:t>
            </a:r>
          </a:p>
          <a:p>
            <a:r>
              <a:rPr lang="ru-RU" sz="2000" dirty="0"/>
              <a:t>       </a:t>
            </a:r>
            <a:r>
              <a:rPr lang="ru-RU" sz="2000" i="1" dirty="0"/>
              <a:t>Б.Т. Лихачев</a:t>
            </a:r>
          </a:p>
          <a:p>
            <a:endParaRPr lang="ru-RU" dirty="0"/>
          </a:p>
        </p:txBody>
      </p:sp>
    </p:spTree>
    <p:extLst>
      <p:ext uri="{BB962C8B-B14F-4D97-AF65-F5344CB8AC3E}">
        <p14:creationId xmlns:p14="http://schemas.microsoft.com/office/powerpoint/2010/main" val="114683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136904" cy="830997"/>
          </a:xfrm>
          <a:prstGeom prst="rect">
            <a:avLst/>
          </a:prstGeom>
          <a:noFill/>
        </p:spPr>
        <p:txBody>
          <a:bodyPr wrap="square" rtlCol="0">
            <a:spAutoFit/>
          </a:bodyPr>
          <a:lstStyle/>
          <a:p>
            <a:pPr algn="ctr"/>
            <a:r>
              <a:rPr lang="ru-RU" sz="2400" b="1" dirty="0"/>
              <a:t>ТЕХНОЛОГИИ ФОРМИРОВАНИЯ  ПРОФЕССИОНАЛЬНЫХ КОМПЕТЕНЦИЙ УЧИТЕЛЯ МБ</a:t>
            </a:r>
          </a:p>
        </p:txBody>
      </p:sp>
      <p:sp>
        <p:nvSpPr>
          <p:cNvPr id="3" name="TextBox 2"/>
          <p:cNvSpPr txBox="1"/>
          <p:nvPr/>
        </p:nvSpPr>
        <p:spPr>
          <a:xfrm>
            <a:off x="539552" y="1628800"/>
            <a:ext cx="8136904" cy="261610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u="sng" dirty="0">
                <a:solidFill>
                  <a:srgbClr val="C00000"/>
                </a:solidFill>
              </a:rPr>
              <a:t>CASE STUDY</a:t>
            </a:r>
          </a:p>
          <a:p>
            <a:pPr algn="ctr"/>
            <a:endParaRPr lang="en-US" b="1" dirty="0"/>
          </a:p>
          <a:p>
            <a:r>
              <a:rPr lang="ru-RU" dirty="0"/>
              <a:t>Родина технологии </a:t>
            </a:r>
            <a:r>
              <a:rPr lang="ru-RU" b="1" dirty="0" err="1"/>
              <a:t>case-study</a:t>
            </a:r>
            <a:r>
              <a:rPr lang="ru-RU" b="1" dirty="0"/>
              <a:t> </a:t>
            </a:r>
            <a:r>
              <a:rPr lang="ru-RU" dirty="0"/>
              <a:t> –  Соединенные Штаты Америки, а именно Школа бизнеса Гарвардского университета. В 1910 году декан Гарвардской школы бизнеса посоветовал преподавателям ввести в учебный процесс помимо традиционных занятий — лекций и практикумов — дополнительные, проводимые в форме дискуссии со студентами. Этот метод стал популярным на западе, однако для российских учебных заведений он пока еще остается новой технологией.</a:t>
            </a:r>
            <a:endParaRPr lang="ru-RU" b="1" dirty="0"/>
          </a:p>
        </p:txBody>
      </p:sp>
      <p:sp>
        <p:nvSpPr>
          <p:cNvPr id="4" name="TextBox 3"/>
          <p:cNvSpPr txBox="1"/>
          <p:nvPr/>
        </p:nvSpPr>
        <p:spPr>
          <a:xfrm>
            <a:off x="539552" y="4365104"/>
            <a:ext cx="8136904"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b="1" dirty="0"/>
              <a:t>Кейс-метод</a:t>
            </a:r>
            <a:r>
              <a:rPr lang="ru-RU" dirty="0"/>
              <a:t> — это метод активного обучения на основе реальных ситуаций. В переводе с английского языка </a:t>
            </a:r>
            <a:r>
              <a:rPr lang="ru-RU" dirty="0" err="1"/>
              <a:t>case</a:t>
            </a:r>
            <a:r>
              <a:rPr lang="ru-RU" dirty="0"/>
              <a:t> — случай, а </a:t>
            </a:r>
            <a:r>
              <a:rPr lang="ru-RU" dirty="0" err="1"/>
              <a:t>case</a:t>
            </a:r>
            <a:r>
              <a:rPr lang="ru-RU" dirty="0"/>
              <a:t> </a:t>
            </a:r>
            <a:r>
              <a:rPr lang="ru-RU" dirty="0" err="1"/>
              <a:t>study</a:t>
            </a:r>
            <a:r>
              <a:rPr lang="ru-RU" dirty="0"/>
              <a:t> — это обучающий случай. Суть метода </a:t>
            </a:r>
            <a:r>
              <a:rPr lang="ru-RU" dirty="0" err="1"/>
              <a:t>case-study</a:t>
            </a:r>
            <a:r>
              <a:rPr lang="ru-RU" dirty="0"/>
              <a:t> заключается в использовании конкретных учебных ситуаций, описаний условий из жизни организации, группы людей или отдельных индивидуумов, побуждающих обучающихся на формулирование проблемы и поиск вариантов ее решения с последующим детальным разбором на учебных занятиях.</a:t>
            </a:r>
          </a:p>
          <a:p>
            <a:r>
              <a:rPr lang="ru-RU" dirty="0"/>
              <a:t>   </a:t>
            </a:r>
          </a:p>
        </p:txBody>
      </p:sp>
    </p:spTree>
    <p:extLst>
      <p:ext uri="{BB962C8B-B14F-4D97-AF65-F5344CB8AC3E}">
        <p14:creationId xmlns:p14="http://schemas.microsoft.com/office/powerpoint/2010/main" val="392784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888" y="620688"/>
            <a:ext cx="8512497" cy="954107"/>
          </a:xfrm>
          <a:prstGeom prst="rect">
            <a:avLst/>
          </a:prstGeom>
          <a:noFill/>
        </p:spPr>
        <p:txBody>
          <a:bodyPr wrap="square" rtlCol="0">
            <a:spAutoFit/>
          </a:bodyPr>
          <a:lstStyle/>
          <a:p>
            <a:pPr algn="ctr"/>
            <a:r>
              <a:rPr lang="ru-RU" sz="2800" b="1" dirty="0"/>
              <a:t>ИНФОРМАЦИОННЫЕ ТЕХНОЛОГИИ В ПРОФЕССИОНАЛЬНОЙ ДЕЯТЕЛЬНОСТИ</a:t>
            </a:r>
          </a:p>
        </p:txBody>
      </p:sp>
      <p:sp>
        <p:nvSpPr>
          <p:cNvPr id="3" name="TextBox 2"/>
          <p:cNvSpPr txBox="1"/>
          <p:nvPr/>
        </p:nvSpPr>
        <p:spPr>
          <a:xfrm>
            <a:off x="775716" y="1988840"/>
            <a:ext cx="7560840" cy="1877437"/>
          </a:xfrm>
          <a:prstGeom prst="rect">
            <a:avLst/>
          </a:prstGeom>
          <a:noFill/>
        </p:spPr>
        <p:txBody>
          <a:bodyPr wrap="square" rtlCol="0">
            <a:spAutoFit/>
          </a:bodyPr>
          <a:lstStyle/>
          <a:p>
            <a:pPr algn="ctr"/>
            <a:r>
              <a:rPr lang="ru-RU" sz="2000" b="1" u="sng" dirty="0"/>
              <a:t>ЛЕКЦИЯ </a:t>
            </a:r>
            <a:r>
              <a:rPr lang="ru-RU" sz="2400" b="1" u="sng" dirty="0"/>
              <a:t>2</a:t>
            </a:r>
            <a:endParaRPr lang="ru-RU" sz="2000" b="1" u="sng" dirty="0"/>
          </a:p>
          <a:p>
            <a:pPr algn="ctr"/>
            <a:endParaRPr lang="ru-RU" sz="2000" b="1" u="sng" dirty="0"/>
          </a:p>
          <a:p>
            <a:pPr algn="ctr"/>
            <a:r>
              <a:rPr lang="ru-RU" sz="2000" b="1" dirty="0"/>
              <a:t>ПРОФЕССИОНАЛЬНЫЙ ПОРТРЕТ УЧИТЕЛЯ МБ</a:t>
            </a:r>
          </a:p>
          <a:p>
            <a:pPr algn="ctr"/>
            <a:endParaRPr lang="ru-RU" sz="2800" b="1" dirty="0"/>
          </a:p>
          <a:p>
            <a:pPr algn="ctr"/>
            <a:endParaRPr lang="ru-RU" sz="2400" b="1" dirty="0"/>
          </a:p>
        </p:txBody>
      </p:sp>
      <p:sp>
        <p:nvSpPr>
          <p:cNvPr id="4" name="TextBox 3"/>
          <p:cNvSpPr txBox="1"/>
          <p:nvPr/>
        </p:nvSpPr>
        <p:spPr>
          <a:xfrm>
            <a:off x="621164" y="3645024"/>
            <a:ext cx="7992888" cy="2412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ru-RU" sz="2000" b="1" dirty="0"/>
          </a:p>
          <a:p>
            <a:pPr marL="457200" indent="-457200">
              <a:buAutoNum type="arabicPeriod"/>
            </a:pPr>
            <a:r>
              <a:rPr lang="ru-RU" sz="2000" b="1" dirty="0"/>
              <a:t>Содержание компетенций учителя МБ</a:t>
            </a:r>
          </a:p>
          <a:p>
            <a:pPr marL="457200" indent="-457200">
              <a:buAutoNum type="arabicPeriod"/>
            </a:pPr>
            <a:r>
              <a:rPr lang="ru-RU" sz="2000" b="1" dirty="0"/>
              <a:t>Педагогическая концепция учителя МБ</a:t>
            </a:r>
          </a:p>
          <a:p>
            <a:pPr marL="457200" indent="-457200">
              <a:buAutoNum type="arabicPeriod"/>
            </a:pPr>
            <a:r>
              <a:rPr lang="ru-RU" sz="2000" b="1" dirty="0" err="1"/>
              <a:t>Компентностная</a:t>
            </a:r>
            <a:r>
              <a:rPr lang="ru-RU" sz="2000" b="1" dirty="0"/>
              <a:t> модель учителя МБ</a:t>
            </a:r>
          </a:p>
          <a:p>
            <a:pPr marL="457200" indent="-457200">
              <a:buAutoNum type="arabicPeriod"/>
            </a:pPr>
            <a:r>
              <a:rPr lang="ru-RU" sz="2000" b="1" dirty="0"/>
              <a:t>Технологии формирования компетенцией учителя МБ</a:t>
            </a:r>
          </a:p>
          <a:p>
            <a:pPr marL="457200" indent="-457200">
              <a:buAutoNum type="arabicPeriod"/>
            </a:pPr>
            <a:r>
              <a:rPr lang="ru-RU" sz="2000" b="1" dirty="0"/>
              <a:t>Информационные технологии в деятельности учителя МБ</a:t>
            </a:r>
          </a:p>
          <a:p>
            <a:pPr marL="457200" indent="-457200">
              <a:buAutoNum type="arabicPeriod"/>
            </a:pPr>
            <a:endParaRPr lang="ru-RU" sz="2000" b="1" dirty="0"/>
          </a:p>
          <a:p>
            <a:pPr marL="457200" indent="-457200">
              <a:buAutoNum type="arabicPeriod"/>
            </a:pPr>
            <a:endParaRPr lang="ru-RU" sz="2000" b="1" dirty="0"/>
          </a:p>
          <a:p>
            <a:pPr marL="457200" indent="-457200">
              <a:buAutoNum type="arabicPeriod"/>
            </a:pPr>
            <a:endParaRPr lang="ru-RU" sz="2000" b="1" dirty="0"/>
          </a:p>
          <a:p>
            <a:pPr algn="ctr"/>
            <a:endParaRPr lang="ru-RU" dirty="0"/>
          </a:p>
        </p:txBody>
      </p:sp>
    </p:spTree>
    <p:extLst>
      <p:ext uri="{BB962C8B-B14F-4D97-AF65-F5344CB8AC3E}">
        <p14:creationId xmlns:p14="http://schemas.microsoft.com/office/powerpoint/2010/main" val="208751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626" y="404664"/>
            <a:ext cx="8136904" cy="830997"/>
          </a:xfrm>
          <a:prstGeom prst="rect">
            <a:avLst/>
          </a:prstGeom>
          <a:noFill/>
        </p:spPr>
        <p:txBody>
          <a:bodyPr wrap="square" rtlCol="0">
            <a:spAutoFit/>
          </a:bodyPr>
          <a:lstStyle/>
          <a:p>
            <a:pPr algn="ctr"/>
            <a:r>
              <a:rPr lang="ru-RU" sz="2400" b="1" dirty="0"/>
              <a:t>ТЕХНОЛОГИИ ФОРМИРОВАНИЯ  ПРОФЕССИОНАЛЬНЫХ КОМПЕТЕНЦИЙ УЧИТЕЛЯ МБ</a:t>
            </a:r>
          </a:p>
        </p:txBody>
      </p:sp>
      <p:sp>
        <p:nvSpPr>
          <p:cNvPr id="3" name="TextBox 2"/>
          <p:cNvSpPr txBox="1"/>
          <p:nvPr/>
        </p:nvSpPr>
        <p:spPr>
          <a:xfrm>
            <a:off x="539552" y="1916832"/>
            <a:ext cx="8136904"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a:t>Различаются следующие виды кейсов:</a:t>
            </a:r>
          </a:p>
          <a:p>
            <a:r>
              <a:rPr lang="ru-RU" dirty="0"/>
              <a:t>·         практические кейсы. Данные кейсы отражают реальную ситуацию или</a:t>
            </a:r>
            <a:endParaRPr lang="en-US" dirty="0"/>
          </a:p>
          <a:p>
            <a:r>
              <a:rPr lang="en-US" dirty="0"/>
              <a:t>      </a:t>
            </a:r>
            <a:r>
              <a:rPr lang="ru-RU" dirty="0"/>
              <a:t> </a:t>
            </a:r>
            <a:r>
              <a:rPr lang="en-US" dirty="0"/>
              <a:t>   </a:t>
            </a:r>
            <a:r>
              <a:rPr lang="ru-RU" dirty="0"/>
              <a:t>случай;</a:t>
            </a:r>
          </a:p>
          <a:p>
            <a:r>
              <a:rPr lang="ru-RU" dirty="0"/>
              <a:t>·         обучающие кейсы. Основной задачей их выступает обучение;</a:t>
            </a:r>
          </a:p>
          <a:p>
            <a:r>
              <a:rPr lang="ru-RU" dirty="0"/>
              <a:t>·         научно-исследовательские кейсы, которые ориентированы на включение</a:t>
            </a:r>
            <a:endParaRPr lang="en-US" dirty="0"/>
          </a:p>
          <a:p>
            <a:r>
              <a:rPr lang="en-US" dirty="0"/>
              <a:t>         </a:t>
            </a:r>
            <a:r>
              <a:rPr lang="ru-RU" dirty="0"/>
              <a:t> ученика в исследовательскую деятельность.</a:t>
            </a:r>
          </a:p>
          <a:p>
            <a:endParaRPr lang="ru-RU" dirty="0"/>
          </a:p>
        </p:txBody>
      </p:sp>
      <p:sp>
        <p:nvSpPr>
          <p:cNvPr id="4" name="TextBox 3"/>
          <p:cNvSpPr txBox="1"/>
          <p:nvPr/>
        </p:nvSpPr>
        <p:spPr>
          <a:xfrm>
            <a:off x="539552" y="4293096"/>
            <a:ext cx="813690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a:t>Кейс-метод дает возможность оптимально сочетать теорию и практику, развивать навыки работы с разнообразными источниками информации. Обучающиеся не получают знания в готовом и законченном виде. Они учатся добывать их самостоятельно, а принятые решения в той или иной практической ситуации запоминаются быстрее, чем заучивание традиционных правил.</a:t>
            </a:r>
          </a:p>
        </p:txBody>
      </p:sp>
      <p:sp>
        <p:nvSpPr>
          <p:cNvPr id="5" name="TextBox 4"/>
          <p:cNvSpPr txBox="1"/>
          <p:nvPr/>
        </p:nvSpPr>
        <p:spPr>
          <a:xfrm>
            <a:off x="2920890" y="1468314"/>
            <a:ext cx="3384376" cy="400110"/>
          </a:xfrm>
          <a:prstGeom prst="rect">
            <a:avLst/>
          </a:prstGeom>
          <a:noFill/>
        </p:spPr>
        <p:txBody>
          <a:bodyPr wrap="square" rtlCol="0">
            <a:spAutoFit/>
          </a:bodyPr>
          <a:lstStyle/>
          <a:p>
            <a:pPr algn="ctr"/>
            <a:r>
              <a:rPr lang="en-US" sz="2000" b="1" u="sng" dirty="0">
                <a:solidFill>
                  <a:srgbClr val="C00000"/>
                </a:solidFill>
              </a:rPr>
              <a:t>CASE STUDY</a:t>
            </a:r>
          </a:p>
        </p:txBody>
      </p:sp>
    </p:spTree>
    <p:extLst>
      <p:ext uri="{BB962C8B-B14F-4D97-AF65-F5344CB8AC3E}">
        <p14:creationId xmlns:p14="http://schemas.microsoft.com/office/powerpoint/2010/main" val="399427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9079" y="374615"/>
            <a:ext cx="3384376" cy="461665"/>
          </a:xfrm>
          <a:prstGeom prst="rect">
            <a:avLst/>
          </a:prstGeom>
          <a:noFill/>
        </p:spPr>
        <p:txBody>
          <a:bodyPr wrap="square" rtlCol="0">
            <a:spAutoFit/>
          </a:bodyPr>
          <a:lstStyle/>
          <a:p>
            <a:pPr algn="ctr"/>
            <a:r>
              <a:rPr lang="en-US" sz="2400" b="1" u="sng" dirty="0">
                <a:solidFill>
                  <a:srgbClr val="C00000"/>
                </a:solidFill>
              </a:rPr>
              <a:t>CASE STUDY</a:t>
            </a:r>
          </a:p>
        </p:txBody>
      </p:sp>
      <p:sp>
        <p:nvSpPr>
          <p:cNvPr id="3" name="TextBox 2"/>
          <p:cNvSpPr txBox="1"/>
          <p:nvPr/>
        </p:nvSpPr>
        <p:spPr>
          <a:xfrm>
            <a:off x="467544" y="1062028"/>
            <a:ext cx="828092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a:t>Процесс решения проблемы, изложенной в кейсе, — это творческий процесс познания, который подразумевает коллективный характер деятельности. Следовательно, обучающиеся учатся общению: работать в группах, слушать собеседников, аргументировать свою точку зрения, выстраивать логические схемы решения проблемы, которая допускает неоднозначное решение. На уроках с применением кейс-технологий ученикам надо думать, анализировать, развивать навыки ведения дискуссии.</a:t>
            </a:r>
          </a:p>
        </p:txBody>
      </p:sp>
      <p:sp>
        <p:nvSpPr>
          <p:cNvPr id="4" name="TextBox 3"/>
          <p:cNvSpPr txBox="1"/>
          <p:nvPr/>
        </p:nvSpPr>
        <p:spPr>
          <a:xfrm>
            <a:off x="467544" y="3356992"/>
            <a:ext cx="828092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a:t>Как и у любого метода, у кейса есть свои трудности. Прежде всего, его применение требует серьезной и грамотной подготовки. Учитель должен продумать форму представления кейса, спланировать деятельность детей, сочетая индивидуальные и групповые формы работы.</a:t>
            </a:r>
          </a:p>
        </p:txBody>
      </p:sp>
      <p:sp>
        <p:nvSpPr>
          <p:cNvPr id="5" name="TextBox 4"/>
          <p:cNvSpPr txBox="1"/>
          <p:nvPr/>
        </p:nvSpPr>
        <p:spPr>
          <a:xfrm>
            <a:off x="467544" y="4797152"/>
            <a:ext cx="828092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a:t>Кейс-метод может быть  применен на занятиях по иностранному языку, поскольку носит комплексный характер и содержит все виды речевой деятельности: чтение, говорение, письмо, аудирование. У обучающихся появляется реальная возможность общения на иностранном языке в процессе взаимодействия с другими участниками группы и преподавателем. </a:t>
            </a:r>
          </a:p>
        </p:txBody>
      </p:sp>
    </p:spTree>
    <p:extLst>
      <p:ext uri="{BB962C8B-B14F-4D97-AF65-F5344CB8AC3E}">
        <p14:creationId xmlns:p14="http://schemas.microsoft.com/office/powerpoint/2010/main" val="628478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96752"/>
            <a:ext cx="835292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hlinkClick r:id="rId2"/>
              </a:rPr>
              <a:t>Example 1</a:t>
            </a:r>
            <a:endParaRPr lang="en-US" dirty="0"/>
          </a:p>
          <a:p>
            <a:endParaRPr lang="en-US" dirty="0"/>
          </a:p>
          <a:p>
            <a:r>
              <a:rPr lang="en-US" dirty="0">
                <a:hlinkClick r:id="rId3"/>
              </a:rPr>
              <a:t>Quick study guide</a:t>
            </a:r>
            <a:endParaRPr lang="en-US" dirty="0"/>
          </a:p>
          <a:p>
            <a:endParaRPr lang="en-US" dirty="0"/>
          </a:p>
          <a:p>
            <a:r>
              <a:rPr lang="en-US" dirty="0">
                <a:hlinkClick r:id="rId4"/>
              </a:rPr>
              <a:t>Tools for case study</a:t>
            </a:r>
            <a:endParaRPr lang="en-US" dirty="0"/>
          </a:p>
          <a:p>
            <a:endParaRPr lang="ru-RU" dirty="0"/>
          </a:p>
          <a:p>
            <a:endParaRPr lang="en-US" dirty="0"/>
          </a:p>
          <a:p>
            <a:endParaRPr lang="ru-RU" dirty="0"/>
          </a:p>
        </p:txBody>
      </p:sp>
      <p:sp>
        <p:nvSpPr>
          <p:cNvPr id="3" name="TextBox 2"/>
          <p:cNvSpPr txBox="1"/>
          <p:nvPr/>
        </p:nvSpPr>
        <p:spPr>
          <a:xfrm>
            <a:off x="1187624" y="404664"/>
            <a:ext cx="6912768" cy="461665"/>
          </a:xfrm>
          <a:prstGeom prst="rect">
            <a:avLst/>
          </a:prstGeom>
          <a:noFill/>
        </p:spPr>
        <p:txBody>
          <a:bodyPr wrap="square" rtlCol="0">
            <a:spAutoFit/>
          </a:bodyPr>
          <a:lstStyle/>
          <a:p>
            <a:pPr algn="ctr"/>
            <a:r>
              <a:rPr lang="en-US" sz="2400" b="1" dirty="0"/>
              <a:t>CASE STUDY. EXAMPLES AND TOOLS</a:t>
            </a:r>
            <a:endParaRPr lang="ru-RU" sz="24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783" y="2919906"/>
            <a:ext cx="66484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12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707504"/>
            <a:ext cx="8208912" cy="461665"/>
          </a:xfrm>
          <a:prstGeom prst="rect">
            <a:avLst/>
          </a:prstGeom>
          <a:noFill/>
        </p:spPr>
        <p:txBody>
          <a:bodyPr wrap="square" rtlCol="0">
            <a:spAutoFit/>
          </a:bodyPr>
          <a:lstStyle/>
          <a:p>
            <a:pPr algn="ctr"/>
            <a:r>
              <a:rPr lang="ru-RU" sz="2400" b="1" dirty="0"/>
              <a:t>ТЕХНОЛОГИЯ МОЗГОВОГО ШТУРМА (</a:t>
            </a:r>
            <a:r>
              <a:rPr lang="en-US" sz="2400" b="1" dirty="0"/>
              <a:t>BRAINSTORMING)</a:t>
            </a:r>
            <a:endParaRPr lang="ru-RU" sz="2400" b="1" dirty="0"/>
          </a:p>
        </p:txBody>
      </p:sp>
      <p:sp>
        <p:nvSpPr>
          <p:cNvPr id="3" name="TextBox 2"/>
          <p:cNvSpPr txBox="1"/>
          <p:nvPr/>
        </p:nvSpPr>
        <p:spPr>
          <a:xfrm>
            <a:off x="467544" y="1556792"/>
            <a:ext cx="835292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Одним из активных методов, используемых в обучении, является «мозговой штурм» (англ. </a:t>
            </a:r>
            <a:r>
              <a:rPr lang="ru-RU" i="1" dirty="0" err="1"/>
              <a:t>brainstorming</a:t>
            </a:r>
            <a:r>
              <a:rPr lang="ru-RU" dirty="0"/>
              <a:t>), представляющий собой эффективный способ стимулирования творческой активности и позволяющий найти решение сложных проблем путем применения специальных правил обсуждения. </a:t>
            </a:r>
          </a:p>
        </p:txBody>
      </p:sp>
      <p:sp>
        <p:nvSpPr>
          <p:cNvPr id="4" name="TextBox 3"/>
          <p:cNvSpPr txBox="1"/>
          <p:nvPr/>
        </p:nvSpPr>
        <p:spPr>
          <a:xfrm>
            <a:off x="467544" y="2996952"/>
            <a:ext cx="8352928"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Метод «мозгового штурма» был разработан в 1953 году Алексом Осборном, сотрудником рекламного агентства BDD&amp;O. Данный метод основан на допущении, что одним из основных препятствий для рождения новых идей является боязнь оценки: люди часто </a:t>
            </a:r>
            <a:r>
              <a:rPr lang="en-US" dirty="0"/>
              <a:t> </a:t>
            </a:r>
            <a:r>
              <a:rPr lang="ru-RU" dirty="0"/>
              <a:t>бояться высказать вслух интересные неординарные идеи из-за опасения встретиться со скептическим либо даже враждебным к ним отношением со стороны руководителей и коллег. В связи с этим основным правилом применения мозгового штурма является исключение оценочного компонента на начальных стадиях создания идей. Классическая техника мозгового штурма, предложенная Осборном, основывается на двух </a:t>
            </a:r>
          </a:p>
          <a:p>
            <a:r>
              <a:rPr lang="ru-RU" dirty="0"/>
              <a:t>основных принципах – </a:t>
            </a:r>
            <a:r>
              <a:rPr lang="ru-RU" b="1" dirty="0"/>
              <a:t>«отсрочка вынесения приговора идее» и «из количества рождается качество». </a:t>
            </a:r>
          </a:p>
        </p:txBody>
      </p:sp>
    </p:spTree>
    <p:extLst>
      <p:ext uri="{BB962C8B-B14F-4D97-AF65-F5344CB8AC3E}">
        <p14:creationId xmlns:p14="http://schemas.microsoft.com/office/powerpoint/2010/main" val="144386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095538"/>
            <a:ext cx="842493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Метод </a:t>
            </a:r>
            <a:r>
              <a:rPr lang="ru-RU" b="1" dirty="0"/>
              <a:t>«мозгового штурма» </a:t>
            </a:r>
            <a:r>
              <a:rPr lang="ru-RU" dirty="0"/>
              <a:t>(мозговая атака, «</a:t>
            </a:r>
            <a:r>
              <a:rPr lang="ru-RU" dirty="0" err="1"/>
              <a:t>брейнсторминг</a:t>
            </a:r>
            <a:r>
              <a:rPr lang="ru-RU" dirty="0"/>
              <a:t>») является</a:t>
            </a:r>
          </a:p>
          <a:p>
            <a:r>
              <a:rPr lang="ru-RU" dirty="0"/>
              <a:t>оперативным методом решения проблемы на основе стимулирования творческой активности. Участникам обсуждения предлагают высказать как можно большее количество возможных вариантов решения, из общего числа высказанных идей  отбирают наиболее удачные, которые могут быть  использованы на практике.</a:t>
            </a:r>
          </a:p>
        </p:txBody>
      </p:sp>
      <p:sp>
        <p:nvSpPr>
          <p:cNvPr id="3" name="AutoShape 2" descr="ÐÐ°ÑÑÐ¸Ð½ÐºÐ¸ Ð¿Ð¾ Ð·Ð°Ð¿ÑÐ¾ÑÑ Ð¼Ð¾Ð·Ð³Ð¾Ð²Ð¾Ð¹ ÑÑÑÑÐ¼ Ð² Ð¾Ð±ÑÑÐµÐ½Ð¸Ð¸ Ð¸Ð½Ð¾ÑÑÑÐ°Ð½Ð½Ð¾Ð¼Ñ ÑÐ·ÑÐº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357" y="2957382"/>
            <a:ext cx="5233764" cy="348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95736" y="332656"/>
            <a:ext cx="4608512" cy="461665"/>
          </a:xfrm>
          <a:prstGeom prst="rect">
            <a:avLst/>
          </a:prstGeom>
          <a:noFill/>
        </p:spPr>
        <p:txBody>
          <a:bodyPr wrap="square" rtlCol="0">
            <a:spAutoFit/>
          </a:bodyPr>
          <a:lstStyle/>
          <a:p>
            <a:pPr algn="ctr"/>
            <a:r>
              <a:rPr lang="en-US" sz="2400" b="1" dirty="0">
                <a:solidFill>
                  <a:srgbClr val="C00000"/>
                </a:solidFill>
              </a:rPr>
              <a:t>BRAINSTORMING</a:t>
            </a:r>
            <a:endParaRPr lang="ru-RU" sz="2400" dirty="0">
              <a:solidFill>
                <a:srgbClr val="C00000"/>
              </a:solidFill>
            </a:endParaRPr>
          </a:p>
        </p:txBody>
      </p:sp>
    </p:spTree>
    <p:extLst>
      <p:ext uri="{BB962C8B-B14F-4D97-AF65-F5344CB8AC3E}">
        <p14:creationId xmlns:p14="http://schemas.microsoft.com/office/powerpoint/2010/main" val="121696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06" y="1340768"/>
            <a:ext cx="8640960"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Использование данного приема предполагает пошаговую реализацию.</a:t>
            </a:r>
          </a:p>
          <a:p>
            <a:r>
              <a:rPr lang="ru-RU" b="1" dirty="0"/>
              <a:t>Шаг 1- разминка </a:t>
            </a:r>
            <a:r>
              <a:rPr lang="ru-RU" dirty="0"/>
              <a:t>(длится 3 минуты). На протяжении</a:t>
            </a:r>
          </a:p>
          <a:p>
            <a:r>
              <a:rPr lang="ru-RU" dirty="0"/>
              <a:t>нескольких уроков изучается тема “</a:t>
            </a:r>
            <a:r>
              <a:rPr lang="ru-RU" dirty="0" err="1"/>
              <a:t>Is</a:t>
            </a:r>
            <a:r>
              <a:rPr lang="ru-RU" dirty="0"/>
              <a:t> </a:t>
            </a:r>
            <a:r>
              <a:rPr lang="en-US" dirty="0" err="1"/>
              <a:t>i</a:t>
            </a:r>
            <a:r>
              <a:rPr lang="ru-RU" dirty="0"/>
              <a:t>t </a:t>
            </a:r>
            <a:r>
              <a:rPr lang="en-US" dirty="0" err="1"/>
              <a:t>e</a:t>
            </a:r>
            <a:r>
              <a:rPr lang="ru-RU" dirty="0" err="1"/>
              <a:t>asy</a:t>
            </a:r>
            <a:r>
              <a:rPr lang="ru-RU" dirty="0"/>
              <a:t> </a:t>
            </a:r>
            <a:r>
              <a:rPr lang="en-US" dirty="0" err="1"/>
              <a:t>t</a:t>
            </a:r>
            <a:r>
              <a:rPr lang="ru-RU" dirty="0"/>
              <a:t>o </a:t>
            </a:r>
            <a:r>
              <a:rPr lang="en-US" dirty="0" err="1"/>
              <a:t>b</a:t>
            </a:r>
            <a:r>
              <a:rPr lang="ru-RU" dirty="0"/>
              <a:t>e </a:t>
            </a:r>
            <a:r>
              <a:rPr lang="en-US" dirty="0" err="1"/>
              <a:t>y</a:t>
            </a:r>
            <a:r>
              <a:rPr lang="ru-RU" dirty="0" err="1"/>
              <a:t>oung</a:t>
            </a:r>
            <a:r>
              <a:rPr lang="ru-RU" dirty="0"/>
              <a:t>?”. Учитель предлагает провести</a:t>
            </a:r>
            <a:r>
              <a:rPr lang="en-US" dirty="0"/>
              <a:t> </a:t>
            </a:r>
            <a:r>
              <a:rPr lang="ru-RU" dirty="0" err="1"/>
              <a:t>брейнсторминг</a:t>
            </a:r>
            <a:r>
              <a:rPr lang="ru-RU" dirty="0"/>
              <a:t> при участии всех учеников группы и назвать как можно больше идей,</a:t>
            </a:r>
            <a:r>
              <a:rPr lang="en-US" dirty="0"/>
              <a:t> </a:t>
            </a:r>
            <a:r>
              <a:rPr lang="ru-RU" dirty="0"/>
              <a:t>которые ассоциируются у них с данной темой. Составляется ментальная карта</a:t>
            </a:r>
            <a:r>
              <a:rPr lang="en-US" dirty="0"/>
              <a:t> </a:t>
            </a:r>
            <a:r>
              <a:rPr lang="ru-RU" dirty="0"/>
              <a:t>(кластер), среди идей фигурирует “</a:t>
            </a:r>
            <a:r>
              <a:rPr lang="ru-RU" dirty="0" err="1"/>
              <a:t>Teenage</a:t>
            </a:r>
            <a:r>
              <a:rPr lang="en-US" dirty="0"/>
              <a:t>r’s  p</a:t>
            </a:r>
            <a:r>
              <a:rPr lang="ru-RU" dirty="0" err="1"/>
              <a:t>roblems</a:t>
            </a:r>
            <a:r>
              <a:rPr lang="ru-RU" dirty="0"/>
              <a:t>”. </a:t>
            </a:r>
          </a:p>
          <a:p>
            <a:endParaRPr lang="en-US" dirty="0"/>
          </a:p>
          <a:p>
            <a:r>
              <a:rPr lang="ru-RU" b="1" dirty="0"/>
              <a:t>Шаг 2 – объединение учащихся в</a:t>
            </a:r>
            <a:r>
              <a:rPr lang="en-US" b="1" dirty="0"/>
              <a:t> </a:t>
            </a:r>
            <a:r>
              <a:rPr lang="ru-RU" b="1" dirty="0"/>
              <a:t>мини-группы</a:t>
            </a:r>
            <a:r>
              <a:rPr lang="ru-RU" dirty="0"/>
              <a:t>.</a:t>
            </a:r>
          </a:p>
          <a:p>
            <a:r>
              <a:rPr lang="ru-RU" dirty="0"/>
              <a:t> </a:t>
            </a:r>
          </a:p>
          <a:p>
            <a:r>
              <a:rPr lang="ru-RU" b="1" dirty="0"/>
              <a:t>Шаг 3 – работа в мини-группах</a:t>
            </a:r>
            <a:r>
              <a:rPr lang="ru-RU" dirty="0"/>
              <a:t>. Учитель четко</a:t>
            </a:r>
            <a:r>
              <a:rPr lang="en-US" dirty="0"/>
              <a:t> </a:t>
            </a:r>
            <a:r>
              <a:rPr lang="ru-RU" dirty="0"/>
              <a:t>излагает проблему или вопрос, требующий решения. Так, например, можно предложить</a:t>
            </a:r>
          </a:p>
          <a:p>
            <a:r>
              <a:rPr lang="ru-RU" dirty="0"/>
              <a:t>провести в мини-группах </a:t>
            </a:r>
            <a:r>
              <a:rPr lang="ru-RU" dirty="0" err="1"/>
              <a:t>брейн</a:t>
            </a:r>
            <a:r>
              <a:rPr lang="en-US" dirty="0"/>
              <a:t>c</a:t>
            </a:r>
            <a:r>
              <a:rPr lang="ru-RU" dirty="0" err="1"/>
              <a:t>торминг</a:t>
            </a:r>
            <a:r>
              <a:rPr lang="ru-RU" dirty="0"/>
              <a:t> по проблеме текста, который предстоит</a:t>
            </a:r>
          </a:p>
          <a:p>
            <a:r>
              <a:rPr lang="ru-RU" dirty="0"/>
              <a:t>прочесть ученикам “</a:t>
            </a:r>
            <a:r>
              <a:rPr lang="ru-RU" dirty="0" err="1"/>
              <a:t>Young</a:t>
            </a:r>
            <a:r>
              <a:rPr lang="en-US" dirty="0"/>
              <a:t> p</a:t>
            </a:r>
            <a:r>
              <a:rPr lang="ru-RU" dirty="0" err="1"/>
              <a:t>eople</a:t>
            </a:r>
            <a:r>
              <a:rPr lang="ru-RU" dirty="0"/>
              <a:t> – </a:t>
            </a:r>
            <a:r>
              <a:rPr lang="en-US" dirty="0"/>
              <a:t>o</a:t>
            </a:r>
            <a:r>
              <a:rPr lang="ru-RU" dirty="0" err="1"/>
              <a:t>ld</a:t>
            </a:r>
            <a:r>
              <a:rPr lang="en-US" dirty="0"/>
              <a:t> p</a:t>
            </a:r>
            <a:r>
              <a:rPr lang="ru-RU" dirty="0" err="1"/>
              <a:t>roblems</a:t>
            </a:r>
            <a:r>
              <a:rPr lang="ru-RU" dirty="0"/>
              <a:t>”. </a:t>
            </a:r>
            <a:endParaRPr lang="en-US" dirty="0"/>
          </a:p>
          <a:p>
            <a:r>
              <a:rPr lang="ru-RU" b="1" dirty="0"/>
              <a:t>Задача учащихся </a:t>
            </a:r>
            <a:r>
              <a:rPr lang="ru-RU" dirty="0"/>
              <a:t>– высказать и</a:t>
            </a:r>
            <a:r>
              <a:rPr lang="en-US" dirty="0"/>
              <a:t> </a:t>
            </a:r>
            <a:r>
              <a:rPr lang="ru-RU" dirty="0"/>
              <a:t>записать как можно больше идей (даже самых абсурдных), а затем после прочтения</a:t>
            </a:r>
            <a:r>
              <a:rPr lang="en-US" dirty="0"/>
              <a:t> </a:t>
            </a:r>
            <a:r>
              <a:rPr lang="ru-RU" dirty="0"/>
              <a:t>текста сделать вывод о том, какие проблемы свойственны подросткам во всем мире, а</a:t>
            </a:r>
            <a:r>
              <a:rPr lang="en-US" dirty="0"/>
              <a:t> </a:t>
            </a:r>
            <a:r>
              <a:rPr lang="ru-RU" dirty="0"/>
              <a:t>какие волнуют только российских подростков.</a:t>
            </a:r>
          </a:p>
        </p:txBody>
      </p:sp>
      <p:sp>
        <p:nvSpPr>
          <p:cNvPr id="3" name="TextBox 2"/>
          <p:cNvSpPr txBox="1"/>
          <p:nvPr/>
        </p:nvSpPr>
        <p:spPr>
          <a:xfrm>
            <a:off x="2176890" y="511648"/>
            <a:ext cx="4608512" cy="461665"/>
          </a:xfrm>
          <a:prstGeom prst="rect">
            <a:avLst/>
          </a:prstGeom>
          <a:noFill/>
        </p:spPr>
        <p:txBody>
          <a:bodyPr wrap="square" rtlCol="0">
            <a:spAutoFit/>
          </a:bodyPr>
          <a:lstStyle/>
          <a:p>
            <a:pPr algn="ctr"/>
            <a:r>
              <a:rPr lang="en-US" sz="2400" b="1" dirty="0">
                <a:solidFill>
                  <a:srgbClr val="C00000"/>
                </a:solidFill>
              </a:rPr>
              <a:t>BRAINSTORMING</a:t>
            </a:r>
            <a:endParaRPr lang="ru-RU" sz="2400" dirty="0">
              <a:solidFill>
                <a:srgbClr val="C00000"/>
              </a:solidFill>
            </a:endParaRPr>
          </a:p>
        </p:txBody>
      </p:sp>
    </p:spTree>
    <p:extLst>
      <p:ext uri="{BB962C8B-B14F-4D97-AF65-F5344CB8AC3E}">
        <p14:creationId xmlns:p14="http://schemas.microsoft.com/office/powerpoint/2010/main" val="1696567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719" y="1268760"/>
            <a:ext cx="8208912" cy="2556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hlinkClick r:id="rId2"/>
              </a:rPr>
              <a:t>Examples</a:t>
            </a:r>
            <a:endParaRPr lang="en-US" dirty="0"/>
          </a:p>
          <a:p>
            <a:endParaRPr lang="en-US" dirty="0"/>
          </a:p>
          <a:p>
            <a:endParaRPr lang="en-US" dirty="0"/>
          </a:p>
          <a:p>
            <a:r>
              <a:rPr lang="en-US" dirty="0">
                <a:hlinkClick r:id="rId3"/>
              </a:rPr>
              <a:t>Guide</a:t>
            </a:r>
            <a:endParaRPr lang="en-US" dirty="0"/>
          </a:p>
          <a:p>
            <a:endParaRPr lang="en-US" dirty="0"/>
          </a:p>
          <a:p>
            <a:endParaRPr lang="en-US" dirty="0"/>
          </a:p>
          <a:p>
            <a:r>
              <a:rPr lang="en-US" dirty="0">
                <a:hlinkClick r:id="rId4"/>
              </a:rPr>
              <a:t>Tools</a:t>
            </a:r>
            <a:endParaRPr lang="en-US" dirty="0"/>
          </a:p>
          <a:p>
            <a:endParaRPr lang="en-US" dirty="0"/>
          </a:p>
          <a:p>
            <a:endParaRPr lang="en-US" dirty="0"/>
          </a:p>
          <a:p>
            <a:endParaRPr lang="ru-RU" dirty="0"/>
          </a:p>
        </p:txBody>
      </p:sp>
      <p:sp>
        <p:nvSpPr>
          <p:cNvPr id="3" name="TextBox 2"/>
          <p:cNvSpPr txBox="1"/>
          <p:nvPr/>
        </p:nvSpPr>
        <p:spPr>
          <a:xfrm>
            <a:off x="2176890" y="511648"/>
            <a:ext cx="4608512" cy="461665"/>
          </a:xfrm>
          <a:prstGeom prst="rect">
            <a:avLst/>
          </a:prstGeom>
          <a:noFill/>
        </p:spPr>
        <p:txBody>
          <a:bodyPr wrap="square" rtlCol="0">
            <a:spAutoFit/>
          </a:bodyPr>
          <a:lstStyle/>
          <a:p>
            <a:pPr algn="ctr"/>
            <a:r>
              <a:rPr lang="en-US" sz="2400" b="1" dirty="0"/>
              <a:t>BRAINSTORMING</a:t>
            </a:r>
            <a:endParaRPr lang="ru-RU" sz="24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988202"/>
            <a:ext cx="5904656" cy="413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602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540" y="317847"/>
            <a:ext cx="7848872" cy="461665"/>
          </a:xfrm>
          <a:prstGeom prst="rect">
            <a:avLst/>
          </a:prstGeom>
          <a:noFill/>
        </p:spPr>
        <p:txBody>
          <a:bodyPr wrap="square" rtlCol="0">
            <a:spAutoFit/>
          </a:bodyPr>
          <a:lstStyle/>
          <a:p>
            <a:pPr algn="ctr"/>
            <a:r>
              <a:rPr lang="ru-RU" sz="2400" b="1" dirty="0">
                <a:solidFill>
                  <a:srgbClr val="002060"/>
                </a:solidFill>
              </a:rPr>
              <a:t>(ЦИФРОВОЙ СТОРИТЕЛЛИНГ </a:t>
            </a:r>
            <a:r>
              <a:rPr lang="en-US" sz="2400" b="1" dirty="0">
                <a:solidFill>
                  <a:srgbClr val="002060"/>
                </a:solidFill>
              </a:rPr>
              <a:t>DIGITAL STORYTELLIG)</a:t>
            </a:r>
            <a:endParaRPr lang="ru-RU" sz="2400" b="1" dirty="0">
              <a:solidFill>
                <a:srgbClr val="002060"/>
              </a:solidFill>
            </a:endParaRPr>
          </a:p>
        </p:txBody>
      </p:sp>
      <p:sp>
        <p:nvSpPr>
          <p:cNvPr id="3" name="TextBox 2"/>
          <p:cNvSpPr txBox="1"/>
          <p:nvPr/>
        </p:nvSpPr>
        <p:spPr>
          <a:xfrm>
            <a:off x="2863935" y="1124744"/>
            <a:ext cx="352839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ru-RU" b="1" dirty="0"/>
              <a:t>СОЧЕТАНИЕ</a:t>
            </a:r>
          </a:p>
        </p:txBody>
      </p:sp>
      <p:sp>
        <p:nvSpPr>
          <p:cNvPr id="4" name="TextBox 3"/>
          <p:cNvSpPr txBox="1"/>
          <p:nvPr/>
        </p:nvSpPr>
        <p:spPr>
          <a:xfrm>
            <a:off x="899592" y="2348880"/>
            <a:ext cx="33203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a:t>Рассказывание истории</a:t>
            </a:r>
          </a:p>
          <a:p>
            <a:pPr algn="ctr"/>
            <a:endParaRPr lang="ru-RU" dirty="0"/>
          </a:p>
        </p:txBody>
      </p:sp>
      <p:sp>
        <p:nvSpPr>
          <p:cNvPr id="5" name="TextBox 4"/>
          <p:cNvSpPr txBox="1"/>
          <p:nvPr/>
        </p:nvSpPr>
        <p:spPr>
          <a:xfrm>
            <a:off x="4932040" y="2348880"/>
            <a:ext cx="33203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a:t>Использование цифровых средств</a:t>
            </a:r>
          </a:p>
        </p:txBody>
      </p:sp>
      <p:sp>
        <p:nvSpPr>
          <p:cNvPr id="6" name="Стрелка вправо 5"/>
          <p:cNvSpPr/>
          <p:nvPr/>
        </p:nvSpPr>
        <p:spPr>
          <a:xfrm rot="5400000">
            <a:off x="3491880" y="1827579"/>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5400000">
            <a:off x="5616116" y="1827579"/>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2051720" y="3624966"/>
            <a:ext cx="532859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ru-RU" b="1" dirty="0"/>
              <a:t>Графика, аудио, видео</a:t>
            </a:r>
          </a:p>
        </p:txBody>
      </p:sp>
      <p:sp>
        <p:nvSpPr>
          <p:cNvPr id="9" name="Стрелка вправо 8"/>
          <p:cNvSpPr/>
          <p:nvPr/>
        </p:nvSpPr>
        <p:spPr>
          <a:xfrm rot="5400000">
            <a:off x="3492325" y="317697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5400000">
            <a:off x="5616116" y="317697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1967" y="4077072"/>
            <a:ext cx="324036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719919" y="6021288"/>
            <a:ext cx="3816424" cy="646331"/>
          </a:xfrm>
          <a:prstGeom prst="rect">
            <a:avLst/>
          </a:prstGeom>
          <a:noFill/>
        </p:spPr>
        <p:txBody>
          <a:bodyPr wrap="square" rtlCol="0">
            <a:spAutoFit/>
          </a:bodyPr>
          <a:lstStyle/>
          <a:p>
            <a:pPr algn="ctr"/>
            <a:r>
              <a:rPr lang="en-US" dirty="0">
                <a:hlinkClick r:id="rId3"/>
              </a:rPr>
              <a:t>Storytelling</a:t>
            </a:r>
            <a:endParaRPr lang="ru-RU" dirty="0"/>
          </a:p>
          <a:p>
            <a:pPr algn="ctr"/>
            <a:endParaRPr lang="ru-RU" dirty="0"/>
          </a:p>
        </p:txBody>
      </p:sp>
    </p:spTree>
    <p:extLst>
      <p:ext uri="{BB962C8B-B14F-4D97-AF65-F5344CB8AC3E}">
        <p14:creationId xmlns:p14="http://schemas.microsoft.com/office/powerpoint/2010/main" val="50456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540" y="188640"/>
            <a:ext cx="7848872" cy="461665"/>
          </a:xfrm>
          <a:prstGeom prst="rect">
            <a:avLst/>
          </a:prstGeom>
          <a:noFill/>
        </p:spPr>
        <p:txBody>
          <a:bodyPr wrap="square" rtlCol="0">
            <a:spAutoFit/>
          </a:bodyPr>
          <a:lstStyle/>
          <a:p>
            <a:pPr algn="ctr"/>
            <a:r>
              <a:rPr lang="ru-RU" sz="2400" b="1" dirty="0">
                <a:solidFill>
                  <a:srgbClr val="002060"/>
                </a:solidFill>
              </a:rPr>
              <a:t>СТОРИТЕЛЛИНГ В ОБРАЗОВАНИИ</a:t>
            </a:r>
          </a:p>
        </p:txBody>
      </p:sp>
      <p:sp>
        <p:nvSpPr>
          <p:cNvPr id="3" name="TextBox 2"/>
          <p:cNvSpPr txBox="1"/>
          <p:nvPr/>
        </p:nvSpPr>
        <p:spPr>
          <a:xfrm>
            <a:off x="2433223" y="1075261"/>
            <a:ext cx="468052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b="1" dirty="0"/>
              <a:t>ПРИЧИНЫ</a:t>
            </a:r>
          </a:p>
        </p:txBody>
      </p:sp>
      <p:sp>
        <p:nvSpPr>
          <p:cNvPr id="4" name="TextBox 3"/>
          <p:cNvSpPr txBox="1"/>
          <p:nvPr/>
        </p:nvSpPr>
        <p:spPr>
          <a:xfrm>
            <a:off x="467544" y="2023973"/>
            <a:ext cx="382445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b="1" dirty="0"/>
              <a:t>Мотивация к действию</a:t>
            </a:r>
          </a:p>
          <a:p>
            <a:pPr algn="ctr"/>
            <a:endParaRPr lang="ru-RU" b="1" dirty="0"/>
          </a:p>
        </p:txBody>
      </p:sp>
      <p:sp>
        <p:nvSpPr>
          <p:cNvPr id="5" name="TextBox 4"/>
          <p:cNvSpPr txBox="1"/>
          <p:nvPr/>
        </p:nvSpPr>
        <p:spPr>
          <a:xfrm>
            <a:off x="4635178" y="2023973"/>
            <a:ext cx="382445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b="1" dirty="0"/>
              <a:t>Информационная среда</a:t>
            </a:r>
          </a:p>
          <a:p>
            <a:pPr algn="ctr"/>
            <a:endParaRPr lang="ru-RU" b="1" dirty="0"/>
          </a:p>
        </p:txBody>
      </p:sp>
      <p:sp>
        <p:nvSpPr>
          <p:cNvPr id="6" name="TextBox 5"/>
          <p:cNvSpPr txBox="1"/>
          <p:nvPr/>
        </p:nvSpPr>
        <p:spPr>
          <a:xfrm>
            <a:off x="520997" y="5013176"/>
            <a:ext cx="382445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b="1" dirty="0"/>
              <a:t>Низкий уровень словесной грамотности</a:t>
            </a:r>
          </a:p>
        </p:txBody>
      </p:sp>
      <p:sp>
        <p:nvSpPr>
          <p:cNvPr id="8" name="TextBox 7"/>
          <p:cNvSpPr txBox="1"/>
          <p:nvPr/>
        </p:nvSpPr>
        <p:spPr>
          <a:xfrm>
            <a:off x="4699960" y="5009340"/>
            <a:ext cx="382445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b="1" dirty="0"/>
              <a:t>Развитие коммуникативных умений</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510" y="2790089"/>
            <a:ext cx="5580112" cy="209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454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540" y="188640"/>
            <a:ext cx="7848872" cy="830997"/>
          </a:xfrm>
          <a:prstGeom prst="rect">
            <a:avLst/>
          </a:prstGeom>
          <a:noFill/>
        </p:spPr>
        <p:txBody>
          <a:bodyPr wrap="square" rtlCol="0">
            <a:spAutoFit/>
          </a:bodyPr>
          <a:lstStyle/>
          <a:p>
            <a:pPr algn="ctr"/>
            <a:r>
              <a:rPr lang="ru-RU" sz="2400" b="1" dirty="0">
                <a:solidFill>
                  <a:srgbClr val="002060"/>
                </a:solidFill>
              </a:rPr>
              <a:t>СТОРИТЕЛЛИНГ – СРЕДСТВО РЕШЕНИЯ ЗАДАЧ:</a:t>
            </a:r>
          </a:p>
        </p:txBody>
      </p:sp>
      <p:sp>
        <p:nvSpPr>
          <p:cNvPr id="3" name="TextBox 2"/>
          <p:cNvSpPr txBox="1"/>
          <p:nvPr/>
        </p:nvSpPr>
        <p:spPr>
          <a:xfrm>
            <a:off x="467544" y="1268759"/>
            <a:ext cx="460851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a:t>Развития мотивации к учению</a:t>
            </a:r>
          </a:p>
          <a:p>
            <a:pPr algn="ctr"/>
            <a:endParaRPr lang="ru-RU" b="1" dirty="0"/>
          </a:p>
        </p:txBody>
      </p:sp>
      <p:sp>
        <p:nvSpPr>
          <p:cNvPr id="4" name="TextBox 3"/>
          <p:cNvSpPr txBox="1"/>
          <p:nvPr/>
        </p:nvSpPr>
        <p:spPr>
          <a:xfrm>
            <a:off x="3762253" y="2348879"/>
            <a:ext cx="460851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a:t>Формирования устной и письменной речи</a:t>
            </a:r>
          </a:p>
        </p:txBody>
      </p:sp>
      <p:sp>
        <p:nvSpPr>
          <p:cNvPr id="5" name="TextBox 4"/>
          <p:cNvSpPr txBox="1"/>
          <p:nvPr/>
        </p:nvSpPr>
        <p:spPr>
          <a:xfrm>
            <a:off x="467544" y="3428999"/>
            <a:ext cx="460851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a:t>Развития логического мышления</a:t>
            </a:r>
          </a:p>
          <a:p>
            <a:pPr algn="ctr"/>
            <a:endParaRPr lang="ru-RU" dirty="0"/>
          </a:p>
        </p:txBody>
      </p:sp>
      <p:sp>
        <p:nvSpPr>
          <p:cNvPr id="6" name="TextBox 5"/>
          <p:cNvSpPr txBox="1"/>
          <p:nvPr/>
        </p:nvSpPr>
        <p:spPr>
          <a:xfrm>
            <a:off x="3762966" y="4509120"/>
            <a:ext cx="4608512" cy="648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a:t>Формирования самосознания и толерантности</a:t>
            </a:r>
          </a:p>
          <a:p>
            <a:pPr algn="ctr"/>
            <a:endParaRPr lang="ru-RU" dirty="0"/>
          </a:p>
        </p:txBody>
      </p:sp>
      <p:sp>
        <p:nvSpPr>
          <p:cNvPr id="7" name="TextBox 6"/>
          <p:cNvSpPr txBox="1"/>
          <p:nvPr/>
        </p:nvSpPr>
        <p:spPr>
          <a:xfrm>
            <a:off x="467544" y="5445223"/>
            <a:ext cx="460851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a:t>Совершенствования мультимедийной грамотности</a:t>
            </a:r>
            <a:endParaRPr lang="ru-RU" dirty="0"/>
          </a:p>
        </p:txBody>
      </p:sp>
      <p:sp>
        <p:nvSpPr>
          <p:cNvPr id="8" name="4-конечная звезда 7"/>
          <p:cNvSpPr/>
          <p:nvPr/>
        </p:nvSpPr>
        <p:spPr>
          <a:xfrm>
            <a:off x="6581506" y="1177079"/>
            <a:ext cx="720080" cy="753179"/>
          </a:xfrm>
          <a:prstGeom prst="star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6732240" y="5412044"/>
            <a:ext cx="720080" cy="753179"/>
          </a:xfrm>
          <a:prstGeom prst="star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1292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412776"/>
            <a:ext cx="8352928"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Учитель МБ должен </a:t>
            </a:r>
          </a:p>
          <a:p>
            <a:r>
              <a:rPr lang="ru-RU" b="1" u="sng" dirty="0"/>
              <a:t>знать</a:t>
            </a:r>
            <a:r>
              <a:rPr lang="ru-RU" dirty="0"/>
              <a:t>:</a:t>
            </a:r>
          </a:p>
          <a:p>
            <a:r>
              <a:rPr lang="ru-RU" dirty="0"/>
              <a:t>1. современные тенденции развития международного образования;</a:t>
            </a:r>
          </a:p>
          <a:p>
            <a:r>
              <a:rPr lang="ru-RU" dirty="0"/>
              <a:t>2. нормативные основы функционирования образовательной системы МБ;</a:t>
            </a:r>
          </a:p>
          <a:p>
            <a:r>
              <a:rPr lang="ru-RU" dirty="0"/>
              <a:t>3. методические основы образовательных систем МБ;</a:t>
            </a:r>
          </a:p>
          <a:p>
            <a:r>
              <a:rPr lang="ru-RU" dirty="0"/>
              <a:t>4. требования к профессиональной подготовке учителя МБ;</a:t>
            </a:r>
          </a:p>
          <a:p>
            <a:r>
              <a:rPr lang="ru-RU" dirty="0"/>
              <a:t>5. терминологические соответствия в сфере международного образования на родном и иностранном языках.</a:t>
            </a:r>
          </a:p>
          <a:p>
            <a:endParaRPr lang="ru-RU" dirty="0"/>
          </a:p>
          <a:p>
            <a:r>
              <a:rPr lang="ru-RU" b="1" u="sng" dirty="0"/>
              <a:t>уметь:</a:t>
            </a:r>
          </a:p>
          <a:p>
            <a:pPr marL="342900" indent="-342900">
              <a:buAutoNum type="arabicPeriod"/>
            </a:pPr>
            <a:r>
              <a:rPr lang="ru-RU" dirty="0"/>
              <a:t>анализировать нормативные правовые и методические документы МБ;</a:t>
            </a:r>
          </a:p>
          <a:p>
            <a:pPr marL="342900" indent="-342900">
              <a:buAutoNum type="arabicPeriod"/>
            </a:pPr>
            <a:r>
              <a:rPr lang="ru-RU" dirty="0"/>
              <a:t>разрабатывать нормативно-методические документы  МБ на родном и иностранном языке;</a:t>
            </a:r>
          </a:p>
          <a:p>
            <a:pPr marL="342900" indent="-342900">
              <a:buAutoNum type="arabicPeriod"/>
            </a:pPr>
            <a:r>
              <a:rPr lang="ru-RU" dirty="0"/>
              <a:t>соотносить значимые характеристики, генетические предпосылки становления национальной образовательной системы и системы Международного бакалавриата, выявляя и устанавливая причинно-следственные связи сходств и различий на родном и иностранном языках. </a:t>
            </a:r>
          </a:p>
        </p:txBody>
      </p:sp>
      <p:sp>
        <p:nvSpPr>
          <p:cNvPr id="4" name="TextBox 3"/>
          <p:cNvSpPr txBox="1"/>
          <p:nvPr/>
        </p:nvSpPr>
        <p:spPr>
          <a:xfrm>
            <a:off x="755576" y="635496"/>
            <a:ext cx="7488832" cy="461665"/>
          </a:xfrm>
          <a:prstGeom prst="rect">
            <a:avLst/>
          </a:prstGeom>
          <a:noFill/>
        </p:spPr>
        <p:txBody>
          <a:bodyPr wrap="square" rtlCol="0">
            <a:spAutoFit/>
          </a:bodyPr>
          <a:lstStyle/>
          <a:p>
            <a:pPr algn="ctr"/>
            <a:r>
              <a:rPr lang="ru-RU" sz="2400" b="1" dirty="0"/>
              <a:t>СОДЕРЖАНИЕ КОМПЕТЕНЦИЙ  УЧИТЕЛЯ МБ</a:t>
            </a:r>
          </a:p>
        </p:txBody>
      </p:sp>
    </p:spTree>
    <p:extLst>
      <p:ext uri="{BB962C8B-B14F-4D97-AF65-F5344CB8AC3E}">
        <p14:creationId xmlns:p14="http://schemas.microsoft.com/office/powerpoint/2010/main" val="268918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540" y="188640"/>
            <a:ext cx="7848872" cy="830997"/>
          </a:xfrm>
          <a:prstGeom prst="rect">
            <a:avLst/>
          </a:prstGeom>
          <a:noFill/>
        </p:spPr>
        <p:txBody>
          <a:bodyPr wrap="square" rtlCol="0">
            <a:spAutoFit/>
          </a:bodyPr>
          <a:lstStyle/>
          <a:p>
            <a:pPr algn="ctr"/>
            <a:r>
              <a:rPr lang="ru-RU" sz="2400" b="1" dirty="0">
                <a:solidFill>
                  <a:srgbClr val="002060"/>
                </a:solidFill>
              </a:rPr>
              <a:t>ПРЕИМУЩЕСТВА ЦИФРОВОГО СТОРИТЕЛЛИНГА</a:t>
            </a:r>
          </a:p>
        </p:txBody>
      </p:sp>
      <p:sp>
        <p:nvSpPr>
          <p:cNvPr id="3" name="TextBox 2"/>
          <p:cNvSpPr txBox="1"/>
          <p:nvPr/>
        </p:nvSpPr>
        <p:spPr>
          <a:xfrm>
            <a:off x="512734" y="1112420"/>
            <a:ext cx="4248472"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t>Убедительное и наглядное объяснение</a:t>
            </a:r>
          </a:p>
        </p:txBody>
      </p:sp>
      <p:sp>
        <p:nvSpPr>
          <p:cNvPr id="4" name="TextBox 3"/>
          <p:cNvSpPr txBox="1"/>
          <p:nvPr/>
        </p:nvSpPr>
        <p:spPr>
          <a:xfrm>
            <a:off x="4111352" y="2169730"/>
            <a:ext cx="4248472"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t>Оперативное распространение цифровых историй</a:t>
            </a:r>
          </a:p>
        </p:txBody>
      </p:sp>
      <p:sp>
        <p:nvSpPr>
          <p:cNvPr id="5" name="TextBox 4"/>
          <p:cNvSpPr txBox="1"/>
          <p:nvPr/>
        </p:nvSpPr>
        <p:spPr>
          <a:xfrm>
            <a:off x="512734" y="3212976"/>
            <a:ext cx="4248472"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t>Индивидуализация обучения</a:t>
            </a:r>
          </a:p>
          <a:p>
            <a:pPr algn="ctr"/>
            <a:endParaRPr lang="ru-RU" b="1" dirty="0"/>
          </a:p>
        </p:txBody>
      </p:sp>
      <p:sp>
        <p:nvSpPr>
          <p:cNvPr id="6" name="TextBox 5"/>
          <p:cNvSpPr txBox="1"/>
          <p:nvPr/>
        </p:nvSpPr>
        <p:spPr>
          <a:xfrm>
            <a:off x="4102433" y="4293096"/>
            <a:ext cx="4248472"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t>Моделирование учебных ситуаций</a:t>
            </a:r>
          </a:p>
        </p:txBody>
      </p:sp>
      <p:sp>
        <p:nvSpPr>
          <p:cNvPr id="7" name="TextBox 6"/>
          <p:cNvSpPr txBox="1"/>
          <p:nvPr/>
        </p:nvSpPr>
        <p:spPr>
          <a:xfrm>
            <a:off x="512734" y="5445224"/>
            <a:ext cx="4248472"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t>Повышение вовлеченности в учебный процесс</a:t>
            </a:r>
          </a:p>
        </p:txBody>
      </p:sp>
    </p:spTree>
    <p:extLst>
      <p:ext uri="{BB962C8B-B14F-4D97-AF65-F5344CB8AC3E}">
        <p14:creationId xmlns:p14="http://schemas.microsoft.com/office/powerpoint/2010/main" val="987360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47A311-8B7A-4563-BDDD-B27D5B6B0E62}"/>
              </a:ext>
            </a:extLst>
          </p:cNvPr>
          <p:cNvSpPr/>
          <p:nvPr/>
        </p:nvSpPr>
        <p:spPr>
          <a:xfrm>
            <a:off x="2286000" y="692696"/>
            <a:ext cx="5166320" cy="1200329"/>
          </a:xfrm>
          <a:prstGeom prst="rect">
            <a:avLst/>
          </a:prstGeom>
        </p:spPr>
        <p:txBody>
          <a:bodyPr wrap="square">
            <a:spAutoFit/>
          </a:bodyPr>
          <a:lstStyle/>
          <a:p>
            <a:pPr algn="ctr"/>
            <a:r>
              <a:rPr lang="en-US" sz="2400" b="1" dirty="0">
                <a:solidFill>
                  <a:srgbClr val="002060"/>
                </a:solidFill>
              </a:rPr>
              <a:t>DIGITAL STORYTELLIG. EXAMPLES</a:t>
            </a:r>
          </a:p>
          <a:p>
            <a:pPr algn="ctr"/>
            <a:endParaRPr lang="en-US" sz="2400" b="1" dirty="0">
              <a:solidFill>
                <a:srgbClr val="002060"/>
              </a:solidFill>
            </a:endParaRPr>
          </a:p>
          <a:p>
            <a:endParaRPr lang="ru-RU" sz="2400" b="1" dirty="0">
              <a:solidFill>
                <a:srgbClr val="002060"/>
              </a:solidFill>
            </a:endParaRPr>
          </a:p>
        </p:txBody>
      </p:sp>
      <p:sp>
        <p:nvSpPr>
          <p:cNvPr id="3" name="TextBox 2">
            <a:extLst>
              <a:ext uri="{FF2B5EF4-FFF2-40B4-BE49-F238E27FC236}">
                <a16:creationId xmlns:a16="http://schemas.microsoft.com/office/drawing/2014/main" id="{13232C4E-344C-46AA-9C50-45410A13DE3B}"/>
              </a:ext>
            </a:extLst>
          </p:cNvPr>
          <p:cNvSpPr txBox="1"/>
          <p:nvPr/>
        </p:nvSpPr>
        <p:spPr>
          <a:xfrm>
            <a:off x="668789" y="1609913"/>
            <a:ext cx="777686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en-US" dirty="0">
                <a:hlinkClick r:id="rId2"/>
              </a:rPr>
              <a:t>Summer smells</a:t>
            </a:r>
            <a:endParaRPr lang="en-US" dirty="0"/>
          </a:p>
          <a:p>
            <a:endParaRPr lang="en-US" dirty="0"/>
          </a:p>
          <a:p>
            <a:pPr marL="342900" indent="-342900">
              <a:buAutoNum type="arabicPeriod" startAt="2"/>
            </a:pPr>
            <a:r>
              <a:rPr lang="en-US" dirty="0" err="1">
                <a:hlinkClick r:id="rId3"/>
              </a:rPr>
              <a:t>Litlle</a:t>
            </a:r>
            <a:r>
              <a:rPr lang="en-US" dirty="0">
                <a:hlinkClick r:id="rId3"/>
              </a:rPr>
              <a:t> Caterpillar’s strange adventure</a:t>
            </a:r>
            <a:endParaRPr lang="en-US" dirty="0"/>
          </a:p>
          <a:p>
            <a:pPr marL="342900" indent="-342900">
              <a:buAutoNum type="arabicPeriod" startAt="2"/>
            </a:pPr>
            <a:endParaRPr lang="en-US" dirty="0"/>
          </a:p>
          <a:p>
            <a:r>
              <a:rPr lang="en-US" dirty="0"/>
              <a:t>3.   </a:t>
            </a:r>
            <a:r>
              <a:rPr lang="en-US" dirty="0">
                <a:hlinkClick r:id="rId4"/>
              </a:rPr>
              <a:t>What do you think your child will be like?</a:t>
            </a:r>
            <a:endParaRPr lang="ru-RU" dirty="0"/>
          </a:p>
        </p:txBody>
      </p:sp>
      <p:pic>
        <p:nvPicPr>
          <p:cNvPr id="4" name="Рисунок 3">
            <a:extLst>
              <a:ext uri="{FF2B5EF4-FFF2-40B4-BE49-F238E27FC236}">
                <a16:creationId xmlns:a16="http://schemas.microsoft.com/office/drawing/2014/main" id="{59E714FB-FB48-4444-99AA-B84764ACECF3}"/>
              </a:ext>
            </a:extLst>
          </p:cNvPr>
          <p:cNvPicPr>
            <a:picLocks noChangeAspect="1"/>
          </p:cNvPicPr>
          <p:nvPr/>
        </p:nvPicPr>
        <p:blipFill>
          <a:blip r:embed="rId5"/>
          <a:stretch>
            <a:fillRect/>
          </a:stretch>
        </p:blipFill>
        <p:spPr>
          <a:xfrm>
            <a:off x="2396635" y="3262014"/>
            <a:ext cx="4350730" cy="3358303"/>
          </a:xfrm>
          <a:prstGeom prst="rect">
            <a:avLst/>
          </a:prstGeom>
        </p:spPr>
      </p:pic>
    </p:spTree>
    <p:extLst>
      <p:ext uri="{BB962C8B-B14F-4D97-AF65-F5344CB8AC3E}">
        <p14:creationId xmlns:p14="http://schemas.microsoft.com/office/powerpoint/2010/main" val="1859579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6F29B7-6595-4F92-AC6D-0AC0BFF20F4B}"/>
              </a:ext>
            </a:extLst>
          </p:cNvPr>
          <p:cNvSpPr txBox="1"/>
          <p:nvPr/>
        </p:nvSpPr>
        <p:spPr>
          <a:xfrm>
            <a:off x="0" y="934854"/>
            <a:ext cx="91440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b="1" dirty="0"/>
              <a:t>Интерактивный плакат</a:t>
            </a:r>
            <a:r>
              <a:rPr lang="ru-RU" dirty="0"/>
              <a:t> – электронный учебный плакат, имеющий интерактивную навигацию, которая позволяет отобразить необходимую информацию: графику, текст, звук. По сравнению с обычными полиграфическими плакатами, интерактивные электронные плакаты являются современным многофункциональным средством обучения и предоставляют более широкие возможности для организации учебного процесса.</a:t>
            </a:r>
          </a:p>
        </p:txBody>
      </p:sp>
      <p:sp>
        <p:nvSpPr>
          <p:cNvPr id="3" name="TextBox 2">
            <a:extLst>
              <a:ext uri="{FF2B5EF4-FFF2-40B4-BE49-F238E27FC236}">
                <a16:creationId xmlns:a16="http://schemas.microsoft.com/office/drawing/2014/main" id="{B8DDEFCD-E2D8-4A04-85E2-3D591B9BC9B9}"/>
              </a:ext>
            </a:extLst>
          </p:cNvPr>
          <p:cNvSpPr txBox="1"/>
          <p:nvPr/>
        </p:nvSpPr>
        <p:spPr>
          <a:xfrm>
            <a:off x="0" y="2689180"/>
            <a:ext cx="9144000"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dirty="0"/>
              <a:t>Особенности интерактивных плакатов:</a:t>
            </a:r>
            <a:endParaRPr lang="ru-RU" dirty="0"/>
          </a:p>
          <a:p>
            <a:r>
              <a:rPr lang="ru-RU" i="1" dirty="0"/>
              <a:t>высокая интерактивность – </a:t>
            </a:r>
            <a:r>
              <a:rPr lang="ru-RU" dirty="0"/>
              <a:t>диалог между учителем и учеником посредством данной программы;</a:t>
            </a:r>
          </a:p>
          <a:p>
            <a:r>
              <a:rPr lang="ru-RU" i="1" dirty="0"/>
              <a:t>простота в использовании – </a:t>
            </a:r>
            <a:r>
              <a:rPr lang="ru-RU" dirty="0"/>
              <a:t>интерактивный плакат не требует инсталляций, имеет простой и понятный интерфейс;</a:t>
            </a:r>
          </a:p>
          <a:p>
            <a:r>
              <a:rPr lang="ru-RU" i="1" dirty="0"/>
              <a:t>богатый визуальный материал - </a:t>
            </a:r>
            <a:r>
              <a:rPr lang="ru-RU" dirty="0"/>
              <a:t>яркие анимации явлений и процессов, фотографии и иллюстрации, что дает преимущество над другими продуктами и средствами обучения;</a:t>
            </a:r>
          </a:p>
          <a:p>
            <a:r>
              <a:rPr lang="ru-RU" i="1" dirty="0"/>
              <a:t>групповой и индивидуальный подход - </a:t>
            </a:r>
            <a:r>
              <a:rPr lang="ru-RU" dirty="0"/>
              <a:t>позволяет организовать работу как со всем классом (использование на интерактивной доске, демонстрационном экране), так и с каждым отдельным учеником (работа за персональным компьютером, планшетом);</a:t>
            </a:r>
          </a:p>
          <a:p>
            <a:r>
              <a:rPr lang="ru-RU" i="1" dirty="0"/>
              <a:t>учебный материал  </a:t>
            </a:r>
            <a:r>
              <a:rPr lang="ru-RU" dirty="0"/>
              <a:t>представлен в виде логически завершенных отдельных фрагментов, что позволяет учителю конструировать уроки в соответствии со своими задачами.</a:t>
            </a:r>
          </a:p>
          <a:p>
            <a:endParaRPr lang="ru-RU" dirty="0"/>
          </a:p>
        </p:txBody>
      </p:sp>
      <p:sp>
        <p:nvSpPr>
          <p:cNvPr id="4" name="TextBox 3">
            <a:extLst>
              <a:ext uri="{FF2B5EF4-FFF2-40B4-BE49-F238E27FC236}">
                <a16:creationId xmlns:a16="http://schemas.microsoft.com/office/drawing/2014/main" id="{7F1FEBD4-2EE4-4350-AA05-7B88B3B00638}"/>
              </a:ext>
            </a:extLst>
          </p:cNvPr>
          <p:cNvSpPr txBox="1"/>
          <p:nvPr/>
        </p:nvSpPr>
        <p:spPr>
          <a:xfrm>
            <a:off x="755576" y="260648"/>
            <a:ext cx="7848872" cy="461665"/>
          </a:xfrm>
          <a:prstGeom prst="rect">
            <a:avLst/>
          </a:prstGeom>
          <a:noFill/>
        </p:spPr>
        <p:txBody>
          <a:bodyPr wrap="square" rtlCol="0">
            <a:spAutoFit/>
          </a:bodyPr>
          <a:lstStyle/>
          <a:p>
            <a:pPr algn="ctr"/>
            <a:r>
              <a:rPr lang="ru-RU" sz="2400" b="1" dirty="0"/>
              <a:t>ИНТЕРАКТИВНЫЙ ПЛАКАТ. </a:t>
            </a:r>
            <a:r>
              <a:rPr lang="en-US" sz="2400" b="1" dirty="0"/>
              <a:t>INTERACTIVE POSTER</a:t>
            </a:r>
            <a:endParaRPr lang="ru-RU" sz="2400" b="1" dirty="0"/>
          </a:p>
        </p:txBody>
      </p:sp>
    </p:spTree>
    <p:extLst>
      <p:ext uri="{BB962C8B-B14F-4D97-AF65-F5344CB8AC3E}">
        <p14:creationId xmlns:p14="http://schemas.microsoft.com/office/powerpoint/2010/main" val="43798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52CB3E-1E13-4B35-B63D-9A69C09207EB}"/>
              </a:ext>
            </a:extLst>
          </p:cNvPr>
          <p:cNvSpPr txBox="1"/>
          <p:nvPr/>
        </p:nvSpPr>
        <p:spPr>
          <a:xfrm>
            <a:off x="755576" y="476672"/>
            <a:ext cx="7848872" cy="461665"/>
          </a:xfrm>
          <a:prstGeom prst="rect">
            <a:avLst/>
          </a:prstGeom>
          <a:noFill/>
        </p:spPr>
        <p:txBody>
          <a:bodyPr wrap="square" rtlCol="0">
            <a:spAutoFit/>
          </a:bodyPr>
          <a:lstStyle/>
          <a:p>
            <a:pPr algn="ctr"/>
            <a:r>
              <a:rPr lang="ru-RU" sz="2400" b="1" dirty="0"/>
              <a:t>ИНТЕРАКТИВНЫЙ ПЛАКАТ. </a:t>
            </a:r>
            <a:r>
              <a:rPr lang="en-US" sz="2400" b="1" dirty="0"/>
              <a:t>INTERACTIVE POSTER</a:t>
            </a:r>
            <a:endParaRPr lang="ru-RU" sz="2400" b="1" dirty="0"/>
          </a:p>
        </p:txBody>
      </p:sp>
      <p:sp>
        <p:nvSpPr>
          <p:cNvPr id="4" name="TextBox 3">
            <a:extLst>
              <a:ext uri="{FF2B5EF4-FFF2-40B4-BE49-F238E27FC236}">
                <a16:creationId xmlns:a16="http://schemas.microsoft.com/office/drawing/2014/main" id="{84B24526-5290-4357-9F07-1FAA4E1236B5}"/>
              </a:ext>
            </a:extLst>
          </p:cNvPr>
          <p:cNvSpPr txBox="1"/>
          <p:nvPr/>
        </p:nvSpPr>
        <p:spPr>
          <a:xfrm>
            <a:off x="323528" y="1484784"/>
            <a:ext cx="8496944"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EXAMPLES</a:t>
            </a:r>
          </a:p>
          <a:p>
            <a:endParaRPr lang="en-US" dirty="0"/>
          </a:p>
          <a:p>
            <a:r>
              <a:rPr lang="en-US" b="1" dirty="0">
                <a:hlinkClick r:id="rId2"/>
              </a:rPr>
              <a:t>Rock music tree</a:t>
            </a:r>
            <a:endParaRPr lang="en-US" b="1" dirty="0"/>
          </a:p>
          <a:p>
            <a:endParaRPr lang="en-US" dirty="0"/>
          </a:p>
          <a:p>
            <a:r>
              <a:rPr lang="en-US" b="1" dirty="0">
                <a:hlinkClick r:id="rId3" action="ppaction://hlinkfile"/>
              </a:rPr>
              <a:t>All about cats</a:t>
            </a:r>
            <a:endParaRPr lang="en-US" b="1" dirty="0"/>
          </a:p>
          <a:p>
            <a:endParaRPr lang="en-US" b="1" dirty="0"/>
          </a:p>
          <a:p>
            <a:r>
              <a:rPr lang="en-US" b="1" dirty="0">
                <a:hlinkClick r:id="rId4"/>
              </a:rPr>
              <a:t>TOOL</a:t>
            </a:r>
            <a:endParaRPr lang="ru-RU" dirty="0"/>
          </a:p>
        </p:txBody>
      </p:sp>
      <p:pic>
        <p:nvPicPr>
          <p:cNvPr id="5" name="Рисунок 4">
            <a:extLst>
              <a:ext uri="{FF2B5EF4-FFF2-40B4-BE49-F238E27FC236}">
                <a16:creationId xmlns:a16="http://schemas.microsoft.com/office/drawing/2014/main" id="{F9F9FF06-D57A-481F-88A7-8BFD9AB4F6C8}"/>
              </a:ext>
            </a:extLst>
          </p:cNvPr>
          <p:cNvPicPr>
            <a:picLocks noChangeAspect="1"/>
          </p:cNvPicPr>
          <p:nvPr/>
        </p:nvPicPr>
        <p:blipFill>
          <a:blip r:embed="rId5"/>
          <a:stretch>
            <a:fillRect/>
          </a:stretch>
        </p:blipFill>
        <p:spPr>
          <a:xfrm>
            <a:off x="2519772" y="3717032"/>
            <a:ext cx="4104456" cy="2969511"/>
          </a:xfrm>
          <a:prstGeom prst="rect">
            <a:avLst/>
          </a:prstGeom>
        </p:spPr>
      </p:pic>
    </p:spTree>
    <p:extLst>
      <p:ext uri="{BB962C8B-B14F-4D97-AF65-F5344CB8AC3E}">
        <p14:creationId xmlns:p14="http://schemas.microsoft.com/office/powerpoint/2010/main" val="1287353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B5B05-49B1-45A4-8EE8-AEF2FABD10F8}"/>
              </a:ext>
            </a:extLst>
          </p:cNvPr>
          <p:cNvSpPr txBox="1"/>
          <p:nvPr/>
        </p:nvSpPr>
        <p:spPr>
          <a:xfrm>
            <a:off x="395536" y="1196752"/>
            <a:ext cx="8352928"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a:t>Таймлайны можно использовать для формирования у учеников системного взгляда на исторические процессы развития науки. С их помощью можно подготовить проекты, посвященные  биографиям ученых, деятелей искусства, историческим событиям.</a:t>
            </a:r>
          </a:p>
          <a:p>
            <a:pPr algn="just"/>
            <a:endParaRPr lang="ru-RU" dirty="0"/>
          </a:p>
          <a:p>
            <a:pPr algn="just"/>
            <a:r>
              <a:rPr lang="ru-RU" dirty="0" err="1"/>
              <a:t>Таймлайн</a:t>
            </a:r>
            <a:r>
              <a:rPr lang="ru-RU" dirty="0"/>
              <a:t> – это универсальный способ представления</a:t>
            </a:r>
            <a:r>
              <a:rPr lang="en-US" dirty="0"/>
              <a:t> </a:t>
            </a:r>
            <a:r>
              <a:rPr lang="ru-RU" dirty="0"/>
              <a:t>любой информации. Он объединяют аудио, видео, фотографии на одной странице в хронологическом порядке. В результате получается интересная история. </a:t>
            </a:r>
          </a:p>
          <a:p>
            <a:pPr algn="just"/>
            <a:endParaRPr lang="ru-RU" dirty="0"/>
          </a:p>
          <a:p>
            <a:pPr algn="just"/>
            <a:r>
              <a:rPr lang="ru-RU" dirty="0" err="1"/>
              <a:t>Таймлайн</a:t>
            </a:r>
            <a:r>
              <a:rPr lang="ru-RU" dirty="0"/>
              <a:t> может составлять один участник, а группа учеников в совместной работе. Это придает учебной деятельности социальную направленность и способствует формированию общекультурных компетенций.</a:t>
            </a:r>
          </a:p>
          <a:p>
            <a:endParaRPr lang="ru-RU" dirty="0"/>
          </a:p>
        </p:txBody>
      </p:sp>
      <p:sp>
        <p:nvSpPr>
          <p:cNvPr id="3" name="TextBox 2">
            <a:extLst>
              <a:ext uri="{FF2B5EF4-FFF2-40B4-BE49-F238E27FC236}">
                <a16:creationId xmlns:a16="http://schemas.microsoft.com/office/drawing/2014/main" id="{330629FD-1E38-4BCF-8259-9BBF7A99B951}"/>
              </a:ext>
            </a:extLst>
          </p:cNvPr>
          <p:cNvSpPr txBox="1"/>
          <p:nvPr/>
        </p:nvSpPr>
        <p:spPr>
          <a:xfrm>
            <a:off x="899592" y="548680"/>
            <a:ext cx="7344816" cy="461665"/>
          </a:xfrm>
          <a:prstGeom prst="rect">
            <a:avLst/>
          </a:prstGeom>
          <a:noFill/>
        </p:spPr>
        <p:txBody>
          <a:bodyPr wrap="square" rtlCol="0">
            <a:spAutoFit/>
          </a:bodyPr>
          <a:lstStyle/>
          <a:p>
            <a:pPr algn="ctr"/>
            <a:r>
              <a:rPr lang="ru-RU" sz="2400" b="1" dirty="0"/>
              <a:t>ТАЙМЛАЙН. </a:t>
            </a:r>
            <a:r>
              <a:rPr lang="en-US" sz="2400" b="1" dirty="0"/>
              <a:t>TIMELINE</a:t>
            </a:r>
            <a:endParaRPr lang="ru-RU" sz="2400" b="1" dirty="0"/>
          </a:p>
        </p:txBody>
      </p:sp>
      <p:pic>
        <p:nvPicPr>
          <p:cNvPr id="4" name="Рисунок 3">
            <a:extLst>
              <a:ext uri="{FF2B5EF4-FFF2-40B4-BE49-F238E27FC236}">
                <a16:creationId xmlns:a16="http://schemas.microsoft.com/office/drawing/2014/main" id="{8FA8A323-0495-495A-B804-D5AD25E2C08F}"/>
              </a:ext>
            </a:extLst>
          </p:cNvPr>
          <p:cNvPicPr>
            <a:picLocks noChangeAspect="1"/>
          </p:cNvPicPr>
          <p:nvPr/>
        </p:nvPicPr>
        <p:blipFill>
          <a:blip r:embed="rId2"/>
          <a:stretch>
            <a:fillRect/>
          </a:stretch>
        </p:blipFill>
        <p:spPr>
          <a:xfrm>
            <a:off x="2699792" y="4578863"/>
            <a:ext cx="3418706" cy="2279137"/>
          </a:xfrm>
          <a:prstGeom prst="rect">
            <a:avLst/>
          </a:prstGeom>
        </p:spPr>
      </p:pic>
    </p:spTree>
    <p:extLst>
      <p:ext uri="{BB962C8B-B14F-4D97-AF65-F5344CB8AC3E}">
        <p14:creationId xmlns:p14="http://schemas.microsoft.com/office/powerpoint/2010/main" val="2237989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11541-D10E-4B89-86AC-9DD6BB5CB217}"/>
              </a:ext>
            </a:extLst>
          </p:cNvPr>
          <p:cNvSpPr txBox="1"/>
          <p:nvPr/>
        </p:nvSpPr>
        <p:spPr>
          <a:xfrm>
            <a:off x="772271" y="980728"/>
            <a:ext cx="806489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hlinkClick r:id="rId2"/>
              </a:rPr>
              <a:t>EXAMPLE</a:t>
            </a:r>
            <a:endParaRPr lang="en-US" b="1" dirty="0"/>
          </a:p>
          <a:p>
            <a:endParaRPr lang="en-US" b="1" dirty="0"/>
          </a:p>
          <a:p>
            <a:r>
              <a:rPr lang="en-US" b="1" u="sng" dirty="0"/>
              <a:t>TOOLS</a:t>
            </a:r>
          </a:p>
          <a:p>
            <a:pPr marL="342900" indent="-342900">
              <a:buAutoNum type="arabicPeriod"/>
            </a:pPr>
            <a:r>
              <a:rPr lang="en-US" b="1" dirty="0">
                <a:hlinkClick r:id="rId3"/>
              </a:rPr>
              <a:t>http://www.myhistro.com/</a:t>
            </a:r>
            <a:endParaRPr lang="en-US" b="1" dirty="0"/>
          </a:p>
          <a:p>
            <a:pPr marL="342900" indent="-342900">
              <a:buAutoNum type="arabicPeriod"/>
            </a:pPr>
            <a:r>
              <a:rPr lang="en-US" b="1" dirty="0">
                <a:hlinkClick r:id="rId4"/>
              </a:rPr>
              <a:t>https://www.tiki-toki.com/</a:t>
            </a:r>
            <a:endParaRPr lang="en-US" b="1" dirty="0"/>
          </a:p>
          <a:p>
            <a:pPr marL="342900" indent="-342900">
              <a:buAutoNum type="arabicPeriod"/>
            </a:pPr>
            <a:r>
              <a:rPr lang="en-US" b="1" dirty="0">
                <a:hlinkClick r:id="rId5"/>
              </a:rPr>
              <a:t>https://americantesol.com/blogger/timelinetools/</a:t>
            </a:r>
            <a:endParaRPr lang="en-US" b="1" dirty="0"/>
          </a:p>
          <a:p>
            <a:endParaRPr lang="en-US" b="1" dirty="0"/>
          </a:p>
          <a:p>
            <a:pPr marL="342900" indent="-342900">
              <a:buAutoNum type="arabicPeriod"/>
            </a:pPr>
            <a:endParaRPr lang="ru-RU" b="1" dirty="0"/>
          </a:p>
        </p:txBody>
      </p:sp>
      <p:pic>
        <p:nvPicPr>
          <p:cNvPr id="3" name="Рисунок 2">
            <a:extLst>
              <a:ext uri="{FF2B5EF4-FFF2-40B4-BE49-F238E27FC236}">
                <a16:creationId xmlns:a16="http://schemas.microsoft.com/office/drawing/2014/main" id="{5ECFD644-5666-4882-9A37-906256866A74}"/>
              </a:ext>
            </a:extLst>
          </p:cNvPr>
          <p:cNvPicPr>
            <a:picLocks noChangeAspect="1"/>
          </p:cNvPicPr>
          <p:nvPr/>
        </p:nvPicPr>
        <p:blipFill>
          <a:blip r:embed="rId6"/>
          <a:stretch>
            <a:fillRect/>
          </a:stretch>
        </p:blipFill>
        <p:spPr>
          <a:xfrm>
            <a:off x="1979712" y="2960547"/>
            <a:ext cx="5544616" cy="3925588"/>
          </a:xfrm>
          <a:prstGeom prst="rect">
            <a:avLst/>
          </a:prstGeom>
        </p:spPr>
      </p:pic>
      <p:sp>
        <p:nvSpPr>
          <p:cNvPr id="4" name="TextBox 3">
            <a:extLst>
              <a:ext uri="{FF2B5EF4-FFF2-40B4-BE49-F238E27FC236}">
                <a16:creationId xmlns:a16="http://schemas.microsoft.com/office/drawing/2014/main" id="{F8DB4BB7-06E1-42DA-B7E1-9210AC63D667}"/>
              </a:ext>
            </a:extLst>
          </p:cNvPr>
          <p:cNvSpPr txBox="1"/>
          <p:nvPr/>
        </p:nvSpPr>
        <p:spPr>
          <a:xfrm>
            <a:off x="755576" y="332656"/>
            <a:ext cx="7776864" cy="461665"/>
          </a:xfrm>
          <a:prstGeom prst="rect">
            <a:avLst/>
          </a:prstGeom>
          <a:noFill/>
        </p:spPr>
        <p:txBody>
          <a:bodyPr wrap="square" rtlCol="0">
            <a:spAutoFit/>
          </a:bodyPr>
          <a:lstStyle/>
          <a:p>
            <a:pPr algn="ctr"/>
            <a:r>
              <a:rPr lang="ru-RU" sz="2400" b="1" dirty="0"/>
              <a:t>ЛИНИЯ ВРЕМЕНИ. </a:t>
            </a:r>
            <a:r>
              <a:rPr lang="en-US" sz="2400" b="1" dirty="0"/>
              <a:t>TIMELINE</a:t>
            </a:r>
            <a:endParaRPr lang="ru-RU" sz="2400" b="1" dirty="0"/>
          </a:p>
        </p:txBody>
      </p:sp>
    </p:spTree>
    <p:extLst>
      <p:ext uri="{BB962C8B-B14F-4D97-AF65-F5344CB8AC3E}">
        <p14:creationId xmlns:p14="http://schemas.microsoft.com/office/powerpoint/2010/main" val="256207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52641-595D-44E0-93C1-7BA83387E4FB}"/>
              </a:ext>
            </a:extLst>
          </p:cNvPr>
          <p:cNvSpPr txBox="1"/>
          <p:nvPr/>
        </p:nvSpPr>
        <p:spPr>
          <a:xfrm>
            <a:off x="467544" y="404664"/>
            <a:ext cx="7848872" cy="461665"/>
          </a:xfrm>
          <a:prstGeom prst="rect">
            <a:avLst/>
          </a:prstGeom>
          <a:noFill/>
        </p:spPr>
        <p:txBody>
          <a:bodyPr wrap="square" rtlCol="0">
            <a:spAutoFit/>
          </a:bodyPr>
          <a:lstStyle/>
          <a:p>
            <a:pPr algn="ctr"/>
            <a:r>
              <a:rPr lang="ru-RU" sz="2400" b="1" dirty="0"/>
              <a:t>АНИМАЦИЯ. </a:t>
            </a:r>
            <a:r>
              <a:rPr lang="en-US" sz="2400" b="1" dirty="0"/>
              <a:t>ANIMATION</a:t>
            </a:r>
            <a:endParaRPr lang="ru-RU" sz="2400" b="1" dirty="0"/>
          </a:p>
        </p:txBody>
      </p:sp>
      <p:sp>
        <p:nvSpPr>
          <p:cNvPr id="4" name="TextBox 3">
            <a:extLst>
              <a:ext uri="{FF2B5EF4-FFF2-40B4-BE49-F238E27FC236}">
                <a16:creationId xmlns:a16="http://schemas.microsoft.com/office/drawing/2014/main" id="{5D020FFC-6BCD-4A7A-8813-E2F5E850A7D2}"/>
              </a:ext>
            </a:extLst>
          </p:cNvPr>
          <p:cNvSpPr txBox="1"/>
          <p:nvPr/>
        </p:nvSpPr>
        <p:spPr>
          <a:xfrm>
            <a:off x="467544" y="1196752"/>
            <a:ext cx="828092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Применение анимации в образовании возможно в нескольких направлениях. </a:t>
            </a:r>
            <a:endParaRPr lang="en-US" dirty="0"/>
          </a:p>
          <a:p>
            <a:endParaRPr lang="ru-RU" dirty="0"/>
          </a:p>
          <a:p>
            <a:r>
              <a:rPr lang="ru-RU" b="1" dirty="0"/>
              <a:t>Во-первых</a:t>
            </a:r>
            <a:r>
              <a:rPr lang="ru-RU" dirty="0"/>
              <a:t>: мультфильм может существовать исключительно как </a:t>
            </a:r>
          </a:p>
          <a:p>
            <a:r>
              <a:rPr lang="ru-RU" dirty="0"/>
              <a:t>познавательный. В свою очередь, такие познавательные мультфильмы могут </a:t>
            </a:r>
          </a:p>
          <a:p>
            <a:r>
              <a:rPr lang="ru-RU" dirty="0"/>
              <a:t>быть подразделены на несколько направлений в зависимости от применения.</a:t>
            </a:r>
            <a:endParaRPr lang="en-US" dirty="0"/>
          </a:p>
          <a:p>
            <a:r>
              <a:rPr lang="ru-RU" dirty="0"/>
              <a:t> </a:t>
            </a:r>
          </a:p>
          <a:p>
            <a:r>
              <a:rPr lang="ru-RU" b="1" dirty="0"/>
              <a:t>Во-первых</a:t>
            </a:r>
            <a:r>
              <a:rPr lang="ru-RU" dirty="0"/>
              <a:t>, обучающий анимационный фильм может быть просто частью </a:t>
            </a:r>
          </a:p>
          <a:p>
            <a:r>
              <a:rPr lang="ru-RU" dirty="0"/>
              <a:t>учебного материала, то есть наглядным пособием, которым время от времени </a:t>
            </a:r>
          </a:p>
          <a:p>
            <a:r>
              <a:rPr lang="ru-RU" dirty="0"/>
              <a:t>пользуется преподаватель при проведении занятий. </a:t>
            </a:r>
          </a:p>
          <a:p>
            <a:r>
              <a:rPr lang="ru-RU" dirty="0"/>
              <a:t>Как правило, такие мультфильмы должны быть небольшими и применяться лишь как дополнение к основному учебному материалу. </a:t>
            </a:r>
            <a:endParaRPr lang="en-US" dirty="0"/>
          </a:p>
          <a:p>
            <a:endParaRPr lang="ru-RU" dirty="0"/>
          </a:p>
          <a:p>
            <a:r>
              <a:rPr lang="ru-RU" b="1" dirty="0"/>
              <a:t>В-третьих</a:t>
            </a:r>
            <a:r>
              <a:rPr lang="ru-RU" dirty="0"/>
              <a:t>, обучающий мультфильм может выступать как полностью готовый </a:t>
            </a:r>
          </a:p>
          <a:p>
            <a:r>
              <a:rPr lang="ru-RU" dirty="0"/>
              <a:t>методический материал, способный показать что-либо от и до. </a:t>
            </a:r>
          </a:p>
          <a:p>
            <a:endParaRPr lang="ru-RU" dirty="0"/>
          </a:p>
        </p:txBody>
      </p:sp>
    </p:spTree>
    <p:extLst>
      <p:ext uri="{BB962C8B-B14F-4D97-AF65-F5344CB8AC3E}">
        <p14:creationId xmlns:p14="http://schemas.microsoft.com/office/powerpoint/2010/main" val="2658955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42AFE-05A6-45CF-9A61-07CECB66B0FF}"/>
              </a:ext>
            </a:extLst>
          </p:cNvPr>
          <p:cNvSpPr txBox="1"/>
          <p:nvPr/>
        </p:nvSpPr>
        <p:spPr>
          <a:xfrm>
            <a:off x="467544" y="404664"/>
            <a:ext cx="7848872" cy="461665"/>
          </a:xfrm>
          <a:prstGeom prst="rect">
            <a:avLst/>
          </a:prstGeom>
          <a:noFill/>
        </p:spPr>
        <p:txBody>
          <a:bodyPr wrap="square" rtlCol="0">
            <a:spAutoFit/>
          </a:bodyPr>
          <a:lstStyle/>
          <a:p>
            <a:pPr algn="ctr"/>
            <a:r>
              <a:rPr lang="ru-RU" sz="2400" b="1" dirty="0"/>
              <a:t>АНИМАЦИЯ. </a:t>
            </a:r>
            <a:r>
              <a:rPr lang="en-US" sz="2400" b="1" dirty="0"/>
              <a:t>ANIMATION</a:t>
            </a:r>
            <a:endParaRPr lang="ru-RU" sz="2400" b="1" dirty="0"/>
          </a:p>
        </p:txBody>
      </p:sp>
      <p:sp>
        <p:nvSpPr>
          <p:cNvPr id="3" name="TextBox 2">
            <a:extLst>
              <a:ext uri="{FF2B5EF4-FFF2-40B4-BE49-F238E27FC236}">
                <a16:creationId xmlns:a16="http://schemas.microsoft.com/office/drawing/2014/main" id="{D2459A1F-BA21-4F5A-B129-821EEF439A25}"/>
              </a:ext>
            </a:extLst>
          </p:cNvPr>
          <p:cNvSpPr txBox="1"/>
          <p:nvPr/>
        </p:nvSpPr>
        <p:spPr>
          <a:xfrm>
            <a:off x="467544" y="1124744"/>
            <a:ext cx="828092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hlinkClick r:id="rId2"/>
              </a:rPr>
              <a:t>EXAMPLES</a:t>
            </a:r>
            <a:endParaRPr lang="en-US" b="1" dirty="0"/>
          </a:p>
          <a:p>
            <a:endParaRPr lang="en-US" dirty="0"/>
          </a:p>
          <a:p>
            <a:r>
              <a:rPr lang="en-US" b="1" u="sng" dirty="0"/>
              <a:t>TOOLS</a:t>
            </a:r>
          </a:p>
          <a:p>
            <a:endParaRPr lang="en-US" dirty="0"/>
          </a:p>
          <a:p>
            <a:pPr marL="342900" indent="-342900">
              <a:buAutoNum type="arabicPeriod"/>
            </a:pPr>
            <a:r>
              <a:rPr lang="en-US" dirty="0">
                <a:hlinkClick r:id="rId3"/>
              </a:rPr>
              <a:t>https://www.powtoon.com/home/</a:t>
            </a:r>
            <a:endParaRPr lang="en-US" dirty="0"/>
          </a:p>
          <a:p>
            <a:pPr marL="342900" indent="-342900">
              <a:buAutoNum type="arabicPeriod"/>
            </a:pPr>
            <a:r>
              <a:rPr lang="en-US" dirty="0">
                <a:hlinkClick r:id="rId4"/>
              </a:rPr>
              <a:t>https://biteable.com/templates/</a:t>
            </a:r>
            <a:endParaRPr lang="en-US" dirty="0"/>
          </a:p>
          <a:p>
            <a:pPr marL="342900" indent="-342900">
              <a:buAutoNum type="arabicPeriod"/>
            </a:pPr>
            <a:r>
              <a:rPr lang="en-US" dirty="0">
                <a:hlinkClick r:id="rId5"/>
              </a:rPr>
              <a:t>https://mashable.com/2010/10/27/create-animations-online/#Cy7m_LhblEqu</a:t>
            </a:r>
            <a:endParaRPr lang="en-US" dirty="0"/>
          </a:p>
          <a:p>
            <a:endParaRPr lang="en-US" dirty="0"/>
          </a:p>
          <a:p>
            <a:pPr marL="342900" indent="-342900">
              <a:buAutoNum type="arabicPeriod"/>
            </a:pPr>
            <a:endParaRPr lang="ru-RU" dirty="0"/>
          </a:p>
        </p:txBody>
      </p:sp>
      <p:pic>
        <p:nvPicPr>
          <p:cNvPr id="4" name="Рисунок 3">
            <a:extLst>
              <a:ext uri="{FF2B5EF4-FFF2-40B4-BE49-F238E27FC236}">
                <a16:creationId xmlns:a16="http://schemas.microsoft.com/office/drawing/2014/main" id="{43435695-B513-448D-903A-ED9ED9624514}"/>
              </a:ext>
            </a:extLst>
          </p:cNvPr>
          <p:cNvPicPr>
            <a:picLocks noChangeAspect="1"/>
          </p:cNvPicPr>
          <p:nvPr/>
        </p:nvPicPr>
        <p:blipFill>
          <a:blip r:embed="rId6"/>
          <a:stretch>
            <a:fillRect/>
          </a:stretch>
        </p:blipFill>
        <p:spPr>
          <a:xfrm>
            <a:off x="2195736" y="3710067"/>
            <a:ext cx="5076056" cy="2855282"/>
          </a:xfrm>
          <a:prstGeom prst="rect">
            <a:avLst/>
          </a:prstGeom>
        </p:spPr>
      </p:pic>
    </p:spTree>
    <p:extLst>
      <p:ext uri="{BB962C8B-B14F-4D97-AF65-F5344CB8AC3E}">
        <p14:creationId xmlns:p14="http://schemas.microsoft.com/office/powerpoint/2010/main" val="275788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488832" cy="461665"/>
          </a:xfrm>
          <a:prstGeom prst="rect">
            <a:avLst/>
          </a:prstGeom>
          <a:noFill/>
        </p:spPr>
        <p:txBody>
          <a:bodyPr wrap="square" rtlCol="0">
            <a:spAutoFit/>
          </a:bodyPr>
          <a:lstStyle/>
          <a:p>
            <a:pPr algn="ctr"/>
            <a:r>
              <a:rPr lang="ru-RU" sz="2400" b="1" dirty="0"/>
              <a:t>СОДЕРЖАНИЕ ПОДГОТОВКИ  УЧИТЕЛЯ МБ</a:t>
            </a:r>
          </a:p>
        </p:txBody>
      </p:sp>
      <p:sp>
        <p:nvSpPr>
          <p:cNvPr id="3" name="TextBox 2"/>
          <p:cNvSpPr txBox="1"/>
          <p:nvPr/>
        </p:nvSpPr>
        <p:spPr>
          <a:xfrm>
            <a:off x="467544" y="1412776"/>
            <a:ext cx="8208912"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 </a:t>
            </a:r>
            <a:r>
              <a:rPr lang="ru-RU" b="1" u="sng" dirty="0"/>
              <a:t>владеть:</a:t>
            </a:r>
          </a:p>
          <a:p>
            <a:pPr marL="342900" indent="-342900">
              <a:buAutoNum type="arabicPeriod"/>
            </a:pPr>
            <a:r>
              <a:rPr lang="ru-RU" dirty="0"/>
              <a:t>инструментарием для описания, обсуждения и планирования собственного развития в контексте образовательной системы Международного бакалавриата на родном и иностранном языках. </a:t>
            </a:r>
          </a:p>
          <a:p>
            <a:pPr marL="342900" indent="-342900">
              <a:buAutoNum type="arabicPeriod"/>
            </a:pPr>
            <a:r>
              <a:rPr lang="ru-RU" dirty="0"/>
              <a:t>методикой планирования образовательного процесса в рамках образовательной системы Международного бакалавриата на родном и иностранном языках. </a:t>
            </a:r>
          </a:p>
        </p:txBody>
      </p:sp>
      <p:sp>
        <p:nvSpPr>
          <p:cNvPr id="4" name="TextBox 3"/>
          <p:cNvSpPr txBox="1"/>
          <p:nvPr/>
        </p:nvSpPr>
        <p:spPr>
          <a:xfrm>
            <a:off x="467544" y="4005064"/>
            <a:ext cx="82089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dirty="0"/>
              <a:t>Философия Международного бакалавриата: " </a:t>
            </a:r>
            <a:r>
              <a:rPr lang="ru-RU" i="1" dirty="0"/>
              <a:t>Максимально развивать внутренние резервы каждого индивидуума с тем, чтобы понимать и изменять его внутреннее и внешнее состояние в физическом, социальном, этическом, эстетическом и духовном аспектах</a:t>
            </a:r>
            <a:r>
              <a:rPr lang="ru-RU" dirty="0"/>
              <a:t>".  Алек </a:t>
            </a:r>
            <a:r>
              <a:rPr lang="ru-RU" dirty="0" err="1"/>
              <a:t>Петерсон</a:t>
            </a:r>
            <a:r>
              <a:rPr lang="ru-RU" dirty="0"/>
              <a:t> "Школы без границ" </a:t>
            </a:r>
          </a:p>
        </p:txBody>
      </p:sp>
    </p:spTree>
    <p:extLst>
      <p:ext uri="{BB962C8B-B14F-4D97-AF65-F5344CB8AC3E}">
        <p14:creationId xmlns:p14="http://schemas.microsoft.com/office/powerpoint/2010/main" val="324304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8368"/>
            <a:ext cx="7488832" cy="461665"/>
          </a:xfrm>
          <a:prstGeom prst="rect">
            <a:avLst/>
          </a:prstGeom>
          <a:noFill/>
        </p:spPr>
        <p:txBody>
          <a:bodyPr wrap="square" rtlCol="0">
            <a:spAutoFit/>
          </a:bodyPr>
          <a:lstStyle/>
          <a:p>
            <a:pPr algn="ctr"/>
            <a:r>
              <a:rPr lang="ru-RU" sz="2400" b="1" dirty="0"/>
              <a:t>СОДЕРЖАНИЕ ПОДГОТОВКИ  УЧИТЕЛЯ МБ</a:t>
            </a:r>
          </a:p>
        </p:txBody>
      </p:sp>
      <p:sp>
        <p:nvSpPr>
          <p:cNvPr id="3" name="TextBox 2"/>
          <p:cNvSpPr txBox="1"/>
          <p:nvPr/>
        </p:nvSpPr>
        <p:spPr>
          <a:xfrm>
            <a:off x="755576" y="1700808"/>
            <a:ext cx="7704856"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u="sng" dirty="0"/>
              <a:t>Содержание обучения включает</a:t>
            </a:r>
            <a:r>
              <a:rPr lang="ru-RU" dirty="0"/>
              <a:t>: </a:t>
            </a:r>
          </a:p>
          <a:p>
            <a:endParaRPr lang="ru-RU" dirty="0"/>
          </a:p>
          <a:p>
            <a:r>
              <a:rPr lang="ru-RU" dirty="0"/>
              <a:t>1. знания о системе Международного бакалавриата; </a:t>
            </a:r>
          </a:p>
          <a:p>
            <a:r>
              <a:rPr lang="ru-RU" dirty="0"/>
              <a:t>2. компетенции, связанные с созданием форумов, сообщений;  коммуникативные компетенции (обсуждения проблем, сетевой этикет, стилистика интерактивного текста);</a:t>
            </a:r>
          </a:p>
          <a:p>
            <a:r>
              <a:rPr lang="ru-RU" dirty="0"/>
              <a:t>3. знания о методологической характеристике Международного бакалавриата как педагогической системе; </a:t>
            </a:r>
          </a:p>
          <a:p>
            <a:r>
              <a:rPr lang="ru-RU" dirty="0"/>
              <a:t>4. компетенции командно-ролевой (индивидуальной) работы по сбору необходимой информации в </a:t>
            </a:r>
            <a:r>
              <a:rPr lang="ru-RU" dirty="0" err="1"/>
              <a:t>лингвомультимедийной</a:t>
            </a:r>
            <a:r>
              <a:rPr lang="ru-RU" dirty="0"/>
              <a:t> среде.  </a:t>
            </a:r>
          </a:p>
          <a:p>
            <a:r>
              <a:rPr lang="ru-RU" dirty="0"/>
              <a:t> </a:t>
            </a:r>
          </a:p>
        </p:txBody>
      </p:sp>
    </p:spTree>
    <p:extLst>
      <p:ext uri="{BB962C8B-B14F-4D97-AF65-F5344CB8AC3E}">
        <p14:creationId xmlns:p14="http://schemas.microsoft.com/office/powerpoint/2010/main" val="53459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819010" y="4653136"/>
            <a:ext cx="331236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220072" y="4653136"/>
            <a:ext cx="302433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819010" y="1988840"/>
            <a:ext cx="209680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4932040" y="1988840"/>
            <a:ext cx="331236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3131840" y="3212976"/>
            <a:ext cx="230425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560" y="692696"/>
            <a:ext cx="7992888" cy="738664"/>
          </a:xfrm>
          <a:prstGeom prst="rect">
            <a:avLst/>
          </a:prstGeom>
          <a:noFill/>
        </p:spPr>
        <p:txBody>
          <a:bodyPr wrap="square" rtlCol="0">
            <a:spAutoFit/>
          </a:bodyPr>
          <a:lstStyle/>
          <a:p>
            <a:pPr algn="ctr"/>
            <a:r>
              <a:rPr lang="ru-RU" sz="2400" b="1" dirty="0"/>
              <a:t>ПЕДАГОГИЧЕСКАЯ КОНЦЕПЦИЯ УЧИТЕЛЯ МБ</a:t>
            </a:r>
          </a:p>
          <a:p>
            <a:endParaRPr lang="ru-RU" dirty="0"/>
          </a:p>
        </p:txBody>
      </p:sp>
      <p:sp>
        <p:nvSpPr>
          <p:cNvPr id="3" name="TextBox 2"/>
          <p:cNvSpPr txBox="1"/>
          <p:nvPr/>
        </p:nvSpPr>
        <p:spPr>
          <a:xfrm>
            <a:off x="2771800" y="3440178"/>
            <a:ext cx="3024336" cy="369332"/>
          </a:xfrm>
          <a:prstGeom prst="rect">
            <a:avLst/>
          </a:prstGeom>
          <a:noFill/>
        </p:spPr>
        <p:txBody>
          <a:bodyPr wrap="square" rtlCol="0">
            <a:spAutoFit/>
          </a:bodyPr>
          <a:lstStyle/>
          <a:p>
            <a:pPr algn="ctr"/>
            <a:r>
              <a:rPr lang="ru-RU" b="1" dirty="0"/>
              <a:t>Учитель МБ</a:t>
            </a:r>
          </a:p>
        </p:txBody>
      </p:sp>
      <p:sp>
        <p:nvSpPr>
          <p:cNvPr id="4" name="TextBox 3"/>
          <p:cNvSpPr txBox="1"/>
          <p:nvPr/>
        </p:nvSpPr>
        <p:spPr>
          <a:xfrm>
            <a:off x="5220072" y="4869160"/>
            <a:ext cx="3024336" cy="369332"/>
          </a:xfrm>
          <a:prstGeom prst="rect">
            <a:avLst/>
          </a:prstGeom>
          <a:noFill/>
        </p:spPr>
        <p:txBody>
          <a:bodyPr wrap="square" rtlCol="0">
            <a:spAutoFit/>
          </a:bodyPr>
          <a:lstStyle/>
          <a:p>
            <a:pPr algn="ctr"/>
            <a:r>
              <a:rPr lang="ru-RU" dirty="0"/>
              <a:t>Целостное образование</a:t>
            </a:r>
          </a:p>
        </p:txBody>
      </p:sp>
      <p:sp>
        <p:nvSpPr>
          <p:cNvPr id="5" name="TextBox 4"/>
          <p:cNvSpPr txBox="1"/>
          <p:nvPr/>
        </p:nvSpPr>
        <p:spPr>
          <a:xfrm>
            <a:off x="819010" y="4869160"/>
            <a:ext cx="3312368" cy="369332"/>
          </a:xfrm>
          <a:prstGeom prst="rect">
            <a:avLst/>
          </a:prstGeom>
          <a:noFill/>
        </p:spPr>
        <p:txBody>
          <a:bodyPr wrap="square" rtlCol="0">
            <a:spAutoFit/>
          </a:bodyPr>
          <a:lstStyle/>
          <a:p>
            <a:pPr algn="ctr"/>
            <a:r>
              <a:rPr lang="ru-RU" dirty="0"/>
              <a:t>Социальная ответственность</a:t>
            </a:r>
          </a:p>
        </p:txBody>
      </p:sp>
      <p:sp>
        <p:nvSpPr>
          <p:cNvPr id="6" name="TextBox 5"/>
          <p:cNvSpPr txBox="1"/>
          <p:nvPr/>
        </p:nvSpPr>
        <p:spPr>
          <a:xfrm>
            <a:off x="395536" y="2262870"/>
            <a:ext cx="3024336" cy="369332"/>
          </a:xfrm>
          <a:prstGeom prst="rect">
            <a:avLst/>
          </a:prstGeom>
          <a:noFill/>
        </p:spPr>
        <p:txBody>
          <a:bodyPr wrap="square" rtlCol="0">
            <a:spAutoFit/>
          </a:bodyPr>
          <a:lstStyle/>
          <a:p>
            <a:pPr algn="ctr"/>
            <a:r>
              <a:rPr lang="ru-RU" dirty="0"/>
              <a:t>Ученик</a:t>
            </a:r>
          </a:p>
        </p:txBody>
      </p:sp>
      <p:sp>
        <p:nvSpPr>
          <p:cNvPr id="7" name="TextBox 6"/>
          <p:cNvSpPr txBox="1"/>
          <p:nvPr/>
        </p:nvSpPr>
        <p:spPr>
          <a:xfrm>
            <a:off x="4601636" y="2230080"/>
            <a:ext cx="3930804" cy="369332"/>
          </a:xfrm>
          <a:prstGeom prst="rect">
            <a:avLst/>
          </a:prstGeom>
          <a:noFill/>
        </p:spPr>
        <p:txBody>
          <a:bodyPr wrap="square" rtlCol="0">
            <a:spAutoFit/>
          </a:bodyPr>
          <a:lstStyle/>
          <a:p>
            <a:pPr algn="ctr"/>
            <a:r>
              <a:rPr lang="ru-RU" dirty="0"/>
              <a:t>Международная перспектива</a:t>
            </a:r>
          </a:p>
        </p:txBody>
      </p:sp>
      <p:cxnSp>
        <p:nvCxnSpPr>
          <p:cNvPr id="14" name="Прямая со стрелкой 13"/>
          <p:cNvCxnSpPr/>
          <p:nvPr/>
        </p:nvCxnSpPr>
        <p:spPr>
          <a:xfrm flipV="1">
            <a:off x="5436096" y="2996952"/>
            <a:ext cx="576064" cy="443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2267744" y="2996952"/>
            <a:ext cx="864096" cy="443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2475194" y="4077072"/>
            <a:ext cx="94467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364088" y="3933056"/>
            <a:ext cx="136815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46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803" y="548680"/>
            <a:ext cx="7776864" cy="461665"/>
          </a:xfrm>
          <a:prstGeom prst="rect">
            <a:avLst/>
          </a:prstGeom>
          <a:noFill/>
        </p:spPr>
        <p:txBody>
          <a:bodyPr wrap="square" rtlCol="0">
            <a:spAutoFit/>
          </a:bodyPr>
          <a:lstStyle/>
          <a:p>
            <a:pPr algn="ctr"/>
            <a:r>
              <a:rPr lang="ru-RU" sz="2400" b="1" dirty="0"/>
              <a:t>ПЕДАГОГИЧЕСКИЕ ЗАДАЧИ В </a:t>
            </a:r>
            <a:r>
              <a:rPr lang="en-US" sz="2400" b="1" dirty="0"/>
              <a:t>IB </a:t>
            </a:r>
            <a:r>
              <a:rPr lang="ru-RU" sz="2400" b="1" dirty="0"/>
              <a:t>ОБРАЗОВАНИИ</a:t>
            </a:r>
          </a:p>
        </p:txBody>
      </p:sp>
      <p:sp>
        <p:nvSpPr>
          <p:cNvPr id="3" name="TextBox 2"/>
          <p:cNvSpPr txBox="1"/>
          <p:nvPr/>
        </p:nvSpPr>
        <p:spPr>
          <a:xfrm>
            <a:off x="620010" y="1268760"/>
            <a:ext cx="7984438"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u="sng" dirty="0"/>
              <a:t>В обучении</a:t>
            </a:r>
            <a:r>
              <a:rPr lang="ru-RU" dirty="0"/>
              <a:t>:</a:t>
            </a:r>
          </a:p>
          <a:p>
            <a:pPr marL="285750" indent="-285750">
              <a:buFont typeface="Wingdings" panose="05000000000000000000" pitchFamily="2" charset="2"/>
              <a:buChar char="ü"/>
            </a:pPr>
            <a:r>
              <a:rPr lang="ru-RU" dirty="0"/>
              <a:t>научить не просто наблюдать, а участвовать;</a:t>
            </a:r>
          </a:p>
          <a:p>
            <a:endParaRPr lang="ru-RU" dirty="0"/>
          </a:p>
          <a:p>
            <a:pPr marL="285750" indent="-285750">
              <a:buFont typeface="Wingdings" panose="05000000000000000000" pitchFamily="2" charset="2"/>
              <a:buChar char="ü"/>
            </a:pPr>
            <a:r>
              <a:rPr lang="ru-RU" dirty="0"/>
              <a:t>научить не просто принимать образ мышления, но и понимать его внутренние закономерности; </a:t>
            </a:r>
          </a:p>
          <a:p>
            <a:endParaRPr lang="ru-RU" dirty="0"/>
          </a:p>
          <a:p>
            <a:pPr marL="285750" indent="-285750">
              <a:buFont typeface="Wingdings" panose="05000000000000000000" pitchFamily="2" charset="2"/>
              <a:buChar char="ü"/>
            </a:pPr>
            <a:r>
              <a:rPr lang="ru-RU" dirty="0"/>
              <a:t>научить использовать полученные знания как основание для последующего творческого процесса; </a:t>
            </a:r>
          </a:p>
          <a:p>
            <a:endParaRPr lang="ru-RU" dirty="0"/>
          </a:p>
          <a:p>
            <a:pPr marL="285750" indent="-285750">
              <a:buFont typeface="Wingdings" panose="05000000000000000000" pitchFamily="2" charset="2"/>
              <a:buChar char="ü"/>
            </a:pPr>
            <a:r>
              <a:rPr lang="ru-RU" dirty="0"/>
              <a:t>научить критическому отношению к основам знаний и опыта; </a:t>
            </a:r>
          </a:p>
          <a:p>
            <a:endParaRPr lang="ru-RU" dirty="0"/>
          </a:p>
          <a:p>
            <a:pPr marL="285750" indent="-285750">
              <a:buFont typeface="Wingdings" panose="05000000000000000000" pitchFamily="2" charset="2"/>
              <a:buChar char="ü"/>
            </a:pPr>
            <a:r>
              <a:rPr lang="ru-RU" dirty="0"/>
              <a:t>выстроить образовательную траекторию: «повседневное знание» -«фундаментальная наука» - «фундаментальное знание»; </a:t>
            </a:r>
          </a:p>
          <a:p>
            <a:endParaRPr lang="ru-RU" dirty="0"/>
          </a:p>
          <a:p>
            <a:pPr marL="285750" indent="-285750">
              <a:buFont typeface="Wingdings" panose="05000000000000000000" pitchFamily="2" charset="2"/>
              <a:buChar char="ü"/>
            </a:pPr>
            <a:r>
              <a:rPr lang="ru-RU" dirty="0"/>
              <a:t>научить командной работе, эффективному групповому взаимодействию; научить владению иностранными языками и многообразными средствами и режимами коммуникации; </a:t>
            </a:r>
          </a:p>
          <a:p>
            <a:endParaRPr lang="ru-RU" dirty="0"/>
          </a:p>
          <a:p>
            <a:pPr marL="285750" indent="-285750">
              <a:buFont typeface="Wingdings" panose="05000000000000000000" pitchFamily="2" charset="2"/>
              <a:buChar char="ü"/>
            </a:pPr>
            <a:r>
              <a:rPr lang="ru-RU" dirty="0"/>
              <a:t>обучить обучению. </a:t>
            </a:r>
          </a:p>
        </p:txBody>
      </p:sp>
    </p:spTree>
    <p:extLst>
      <p:ext uri="{BB962C8B-B14F-4D97-AF65-F5344CB8AC3E}">
        <p14:creationId xmlns:p14="http://schemas.microsoft.com/office/powerpoint/2010/main" val="345837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803" y="548680"/>
            <a:ext cx="7776864" cy="461665"/>
          </a:xfrm>
          <a:prstGeom prst="rect">
            <a:avLst/>
          </a:prstGeom>
          <a:noFill/>
        </p:spPr>
        <p:txBody>
          <a:bodyPr wrap="square" rtlCol="0">
            <a:spAutoFit/>
          </a:bodyPr>
          <a:lstStyle/>
          <a:p>
            <a:pPr algn="ctr"/>
            <a:r>
              <a:rPr lang="ru-RU" sz="2400" b="1" dirty="0"/>
              <a:t>ПЕДАГОГИЧЕСКИЕ ЗАДАЧИ В </a:t>
            </a:r>
            <a:r>
              <a:rPr lang="en-US" sz="2400" b="1" dirty="0"/>
              <a:t>IB </a:t>
            </a:r>
            <a:r>
              <a:rPr lang="ru-RU" sz="2400" b="1" dirty="0"/>
              <a:t>ОБРАЗОВАНИИ</a:t>
            </a:r>
          </a:p>
        </p:txBody>
      </p:sp>
      <p:sp>
        <p:nvSpPr>
          <p:cNvPr id="3" name="TextBox 2"/>
          <p:cNvSpPr txBox="1"/>
          <p:nvPr/>
        </p:nvSpPr>
        <p:spPr>
          <a:xfrm>
            <a:off x="591803" y="1412776"/>
            <a:ext cx="7940637"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u="sng" dirty="0"/>
              <a:t>в оценивании и аттестации</a:t>
            </a:r>
            <a:r>
              <a:rPr lang="ru-RU" dirty="0"/>
              <a:t>: </a:t>
            </a:r>
          </a:p>
          <a:p>
            <a:endParaRPr lang="ru-RU" dirty="0"/>
          </a:p>
          <a:p>
            <a:pPr marL="285750" indent="-285750">
              <a:buFont typeface="Wingdings" panose="05000000000000000000" pitchFamily="2" charset="2"/>
              <a:buChar char="ü"/>
            </a:pPr>
            <a:r>
              <a:rPr lang="ru-RU" dirty="0"/>
              <a:t>использовать приемы рефлексивной практики как средство анализа динамики развития учащихся и их самосознания; </a:t>
            </a:r>
          </a:p>
          <a:p>
            <a:endParaRPr lang="ru-RU" dirty="0"/>
          </a:p>
          <a:p>
            <a:pPr marL="285750" indent="-285750">
              <a:buFont typeface="Wingdings" panose="05000000000000000000" pitchFamily="2" charset="2"/>
              <a:buChar char="ü"/>
            </a:pPr>
            <a:r>
              <a:rPr lang="ru-RU" dirty="0"/>
              <a:t>использовать инструмент оценки как «обратную связь»; </a:t>
            </a:r>
          </a:p>
          <a:p>
            <a:endParaRPr lang="ru-RU" dirty="0"/>
          </a:p>
          <a:p>
            <a:pPr marL="285750" indent="-285750">
              <a:buFont typeface="Wingdings" panose="05000000000000000000" pitchFamily="2" charset="2"/>
              <a:buChar char="ü"/>
            </a:pPr>
            <a:r>
              <a:rPr lang="ru-RU" dirty="0"/>
              <a:t>использовать принцип формирующей оценки ученика для поощрения интеллектуального риска; </a:t>
            </a:r>
          </a:p>
          <a:p>
            <a:endParaRPr lang="ru-RU" dirty="0"/>
          </a:p>
          <a:p>
            <a:pPr marL="285750" indent="-285750">
              <a:buFont typeface="Wingdings" panose="05000000000000000000" pitchFamily="2" charset="2"/>
              <a:buChar char="ü"/>
            </a:pPr>
            <a:r>
              <a:rPr lang="ru-RU" dirty="0"/>
              <a:t>использовать принцип соответствия оценки удовлетворению уникальных потребностей учащихся, их стремлению к творческому и критическому мышлению; </a:t>
            </a:r>
          </a:p>
          <a:p>
            <a:endParaRPr lang="ru-RU" dirty="0"/>
          </a:p>
          <a:p>
            <a:pPr marL="285750" indent="-285750">
              <a:buFont typeface="Wingdings" panose="05000000000000000000" pitchFamily="2" charset="2"/>
              <a:buChar char="ü"/>
            </a:pPr>
            <a:r>
              <a:rPr lang="ru-RU" dirty="0"/>
              <a:t>использовать принцип самооценки и его преимущества. </a:t>
            </a:r>
          </a:p>
        </p:txBody>
      </p:sp>
    </p:spTree>
    <p:extLst>
      <p:ext uri="{BB962C8B-B14F-4D97-AF65-F5344CB8AC3E}">
        <p14:creationId xmlns:p14="http://schemas.microsoft.com/office/powerpoint/2010/main" val="303302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803" y="548680"/>
            <a:ext cx="7776864" cy="461665"/>
          </a:xfrm>
          <a:prstGeom prst="rect">
            <a:avLst/>
          </a:prstGeom>
          <a:noFill/>
        </p:spPr>
        <p:txBody>
          <a:bodyPr wrap="square" rtlCol="0">
            <a:spAutoFit/>
          </a:bodyPr>
          <a:lstStyle/>
          <a:p>
            <a:pPr algn="ctr"/>
            <a:r>
              <a:rPr lang="ru-RU" sz="2400" b="1" dirty="0"/>
              <a:t>ПЕДАГОГИЧЕСКИЕ ЗАДАЧИ В </a:t>
            </a:r>
            <a:r>
              <a:rPr lang="en-US" sz="2400" b="1" dirty="0"/>
              <a:t>IB </a:t>
            </a:r>
            <a:r>
              <a:rPr lang="ru-RU" sz="2400" b="1" dirty="0"/>
              <a:t>ОБРАЗОВАНИИ</a:t>
            </a:r>
          </a:p>
        </p:txBody>
      </p:sp>
      <p:sp>
        <p:nvSpPr>
          <p:cNvPr id="3" name="TextBox 2"/>
          <p:cNvSpPr txBox="1"/>
          <p:nvPr/>
        </p:nvSpPr>
        <p:spPr>
          <a:xfrm>
            <a:off x="431540" y="1196752"/>
            <a:ext cx="828092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u="sng" dirty="0"/>
              <a:t>в воспитании</a:t>
            </a:r>
            <a:r>
              <a:rPr lang="ru-RU" dirty="0"/>
              <a:t>: </a:t>
            </a:r>
          </a:p>
          <a:p>
            <a:endParaRPr lang="ru-RU" dirty="0"/>
          </a:p>
          <a:p>
            <a:pPr marL="285750" indent="-285750">
              <a:buFont typeface="Wingdings" panose="05000000000000000000" pitchFamily="2" charset="2"/>
              <a:buChar char="ü"/>
            </a:pPr>
            <a:r>
              <a:rPr lang="ru-RU" dirty="0"/>
              <a:t>сформировать чувство ответственности за обучение; </a:t>
            </a:r>
          </a:p>
          <a:p>
            <a:endParaRPr lang="ru-RU" dirty="0"/>
          </a:p>
          <a:p>
            <a:pPr marL="285750" indent="-285750">
              <a:buFont typeface="Wingdings" panose="05000000000000000000" pitchFamily="2" charset="2"/>
              <a:buChar char="ü"/>
            </a:pPr>
            <a:r>
              <a:rPr lang="ru-RU" dirty="0"/>
              <a:t>установка на </a:t>
            </a:r>
            <a:r>
              <a:rPr lang="ru-RU" dirty="0" err="1"/>
              <a:t>эмпатийный</a:t>
            </a:r>
            <a:r>
              <a:rPr lang="ru-RU" dirty="0"/>
              <a:t> способ взаимодействия; </a:t>
            </a:r>
          </a:p>
          <a:p>
            <a:endParaRPr lang="ru-RU" dirty="0"/>
          </a:p>
          <a:p>
            <a:pPr marL="285750" indent="-285750">
              <a:buFont typeface="Wingdings" panose="05000000000000000000" pitchFamily="2" charset="2"/>
              <a:buChar char="ü"/>
            </a:pPr>
            <a:r>
              <a:rPr lang="ru-RU" dirty="0"/>
              <a:t>делать упор на нравственное (этическое) развитие обучающегося; </a:t>
            </a:r>
          </a:p>
          <a:p>
            <a:endParaRPr lang="ru-RU" dirty="0"/>
          </a:p>
          <a:p>
            <a:pPr marL="285750" indent="-285750">
              <a:buFont typeface="Wingdings" panose="05000000000000000000" pitchFamily="2" charset="2"/>
              <a:buChar char="ü"/>
            </a:pPr>
            <a:r>
              <a:rPr lang="ru-RU" dirty="0"/>
              <a:t>установка на воспитание сочувствия, сострадания, сопереживания, уважения к другим людям. </a:t>
            </a:r>
          </a:p>
        </p:txBody>
      </p:sp>
      <p:pic>
        <p:nvPicPr>
          <p:cNvPr id="4" name="Рисунок 3">
            <a:extLst>
              <a:ext uri="{FF2B5EF4-FFF2-40B4-BE49-F238E27FC236}">
                <a16:creationId xmlns:a16="http://schemas.microsoft.com/office/drawing/2014/main" id="{9127F431-A671-4574-B482-C5DA90B33DDE}"/>
              </a:ext>
            </a:extLst>
          </p:cNvPr>
          <p:cNvPicPr>
            <a:picLocks noChangeAspect="1"/>
          </p:cNvPicPr>
          <p:nvPr/>
        </p:nvPicPr>
        <p:blipFill>
          <a:blip r:embed="rId2"/>
          <a:stretch>
            <a:fillRect/>
          </a:stretch>
        </p:blipFill>
        <p:spPr>
          <a:xfrm>
            <a:off x="2555776" y="4059868"/>
            <a:ext cx="4104456" cy="2805954"/>
          </a:xfrm>
          <a:prstGeom prst="rect">
            <a:avLst/>
          </a:prstGeom>
        </p:spPr>
      </p:pic>
    </p:spTree>
    <p:extLst>
      <p:ext uri="{BB962C8B-B14F-4D97-AF65-F5344CB8AC3E}">
        <p14:creationId xmlns:p14="http://schemas.microsoft.com/office/powerpoint/2010/main" val="3283816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431</TotalTime>
  <Words>2013</Words>
  <Application>Microsoft Office PowerPoint</Application>
  <PresentationFormat>Экран (4:3)</PresentationFormat>
  <Paragraphs>295</Paragraphs>
  <Slides>37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Calibri</vt:lpstr>
      <vt:lpstr>Candara</vt:lpstr>
      <vt:lpstr>Symbol</vt:lpstr>
      <vt:lpstr>Wingdings</vt: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ОЦЕНИВАНИИ И АТТЕСТАЦИИ:</vt:lpstr>
      <vt:lpstr>Презентация PowerPoint</vt:lpstr>
      <vt:lpstr>КОМПЕТЕНТНОСТНАЯ МОДЕЛЬ ПЕДАГОГА</vt:lpstr>
      <vt:lpstr>КОМПЕТЕНТНОСТНАЯ МОДЕЛЬ УЧИТЕЛЯ ШКОЛЫ IB</vt:lpstr>
      <vt:lpstr>КОМПЕТЕНТНОСТНАЯ МОДЕЛЬ УЧИТЕЛЯ ШКОЛЫ IB</vt:lpstr>
      <vt:lpstr>  ОБЩЕПРОФЕССИОНАЛЬНЫЕ:</vt:lpstr>
      <vt:lpstr>  ОБЩЕПРОФЕССИОНАЛЬНЫЕ: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Алексей</cp:lastModifiedBy>
  <cp:revision>47</cp:revision>
  <dcterms:created xsi:type="dcterms:W3CDTF">2018-07-13T08:13:32Z</dcterms:created>
  <dcterms:modified xsi:type="dcterms:W3CDTF">2018-07-18T08:42:08Z</dcterms:modified>
</cp:coreProperties>
</file>