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1" r:id="rId10"/>
    <p:sldId id="265" r:id="rId11"/>
    <p:sldId id="266" r:id="rId12"/>
    <p:sldId id="267" r:id="rId13"/>
    <p:sldId id="274" r:id="rId14"/>
    <p:sldId id="275" r:id="rId15"/>
    <p:sldId id="269" r:id="rId16"/>
    <p:sldId id="270" r:id="rId17"/>
    <p:sldId id="271" r:id="rId18"/>
    <p:sldId id="272" r:id="rId19"/>
    <p:sldId id="268" r:id="rId20"/>
    <p:sldId id="273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669E-0392-4F63-BBDA-ED0655D0D86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669E-0392-4F63-BBDA-ED0655D0D86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669E-0392-4F63-BBDA-ED0655D0D86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669E-0392-4F63-BBDA-ED0655D0D86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669E-0392-4F63-BBDA-ED0655D0D86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669E-0392-4F63-BBDA-ED0655D0D86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669E-0392-4F63-BBDA-ED0655D0D86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669E-0392-4F63-BBDA-ED0655D0D86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669E-0392-4F63-BBDA-ED0655D0D86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669E-0392-4F63-BBDA-ED0655D0D86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669E-0392-4F63-BBDA-ED0655D0D86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E5669E-0392-4F63-BBDA-ED0655D0D86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Состав пищи и энергетический баланс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1"/>
            <a:ext cx="544846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471592" y="-128528"/>
            <a:ext cx="367240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1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Главная роль жиров заключается в доставке энергии (</a:t>
            </a:r>
            <a:r>
              <a:rPr kumimoji="0" lang="ru-RU" altLang="ja-JP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энергетическая функция</a:t>
            </a:r>
            <a:r>
              <a:rPr kumimoji="0" lang="ru-RU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). При окислении 1 г жира в организме человек получает в 2,2 раза больше энергии (9,1 ккал), чем при окислении углеводов и белков. За счет жиров организм получает в среднем 30-33% энергии.</a:t>
            </a:r>
            <a:endParaRPr kumimoji="0" lang="ru-RU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Жиры выполняют и </a:t>
            </a:r>
            <a:r>
              <a:rPr kumimoji="0" lang="ru-RU" altLang="ja-JP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строительную функцию</a:t>
            </a:r>
            <a:r>
              <a:rPr kumimoji="0" lang="ru-RU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являясь структурным элементом протоплазмы клеток. В жирах находятся необходимые для жизни жирорастворимые витамины A, D, Е, К.</a:t>
            </a:r>
            <a:endParaRPr kumimoji="0" lang="ru-RU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Липоиды входят также в состав клеточных мембран, гормонов, нервных волокон и оказывают существенное влияние на регуляцию жирового обмена. Из жироподобных веществ (холестерин) синтезируются гормоны - кортикостероиды, половые гормоны (</a:t>
            </a:r>
            <a:r>
              <a:rPr kumimoji="0" lang="ru-RU" altLang="ja-JP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гормональная функция</a:t>
            </a:r>
            <a:r>
              <a:rPr kumimoji="0" lang="ru-RU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). Жиры обладают низкой теплопроводностью, благодаря чему, находясь в подкожно-жировой клетчатке, предохраняют организм от охлаждения, что вместе с механическими свойствами определяет их </a:t>
            </a:r>
            <a:r>
              <a:rPr kumimoji="0" lang="ru-RU" altLang="ja-JP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защитную функцию</a:t>
            </a:r>
            <a:r>
              <a:rPr kumimoji="0" lang="ru-RU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  <a:endParaRPr kumimoji="0" lang="ru-RU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125888"/>
            <a:ext cx="2665475" cy="27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6445344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жиров: растительные и животные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6984776" cy="475252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Растительные</a:t>
            </a:r>
            <a:r>
              <a:rPr lang="ru-RU" dirty="0"/>
              <a:t> жиры часто называют </a:t>
            </a:r>
            <a:r>
              <a:rPr lang="ru-RU" b="1" dirty="0"/>
              <a:t>маслами</a:t>
            </a:r>
            <a:r>
              <a:rPr lang="ru-RU" dirty="0"/>
              <a:t> (подсолнечное, кукурузное, оливковое, рапсовое). При комнатной температуре они находятся в </a:t>
            </a:r>
            <a:r>
              <a:rPr lang="ru-RU" b="1" dirty="0"/>
              <a:t>жидком </a:t>
            </a:r>
            <a:r>
              <a:rPr lang="ru-RU" dirty="0"/>
              <a:t>агрегатном состоянии. Но есть и исключения. Например, кокосовое масло при обычных условиях — твёрдый жир.</a:t>
            </a:r>
          </a:p>
          <a:p>
            <a:r>
              <a:rPr lang="ru-RU" dirty="0"/>
              <a:t>  Жиры </a:t>
            </a:r>
            <a:r>
              <a:rPr lang="ru-RU" b="1" dirty="0"/>
              <a:t>животного</a:t>
            </a:r>
            <a:r>
              <a:rPr lang="ru-RU" dirty="0"/>
              <a:t> происхождения при комнатной температуре, как правило, находятся в </a:t>
            </a:r>
            <a:r>
              <a:rPr lang="ru-RU" b="1" dirty="0"/>
              <a:t>твёрдом</a:t>
            </a:r>
            <a:r>
              <a:rPr lang="ru-RU" dirty="0"/>
              <a:t> агрегатном состоянии, но при небольшом нагревании становятся жидкими. Реже встречаются жидкие животные жиры, например, рыбий жир. Твёрдые жиры не имеют кристаллического строения и представляют собой </a:t>
            </a:r>
            <a:r>
              <a:rPr lang="ru-RU" dirty="0" err="1"/>
              <a:t>мазеподобные</a:t>
            </a:r>
            <a:r>
              <a:rPr lang="ru-RU" dirty="0"/>
              <a:t> субстанции.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1071" y="980728"/>
            <a:ext cx="221292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21088"/>
            <a:ext cx="2573076" cy="139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723432" cy="1051560"/>
          </a:xfrm>
        </p:spPr>
        <p:txBody>
          <a:bodyPr>
            <a:noAutofit/>
          </a:bodyPr>
          <a:lstStyle/>
          <a:p>
            <a:r>
              <a:rPr lang="ru-RU" sz="2400" dirty="0"/>
              <a:t>При нормальной массе тела количество жиров должно покрывать 30% дневного рациона, что соответствует 1,3-1,5 г на 1 кг массы тела. Лицам с избыточной массой тела эти нормы целесообразно уменьшить вдвое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/>
              <a:t>Жироподобные вещества.</a:t>
            </a:r>
            <a:r>
              <a:rPr lang="ru-RU" dirty="0"/>
              <a:t> Наибольшее значение из них имеют </a:t>
            </a:r>
            <a:r>
              <a:rPr lang="ru-RU" dirty="0" err="1"/>
              <a:t>фосфатиды</a:t>
            </a:r>
            <a:r>
              <a:rPr lang="ru-RU" dirty="0"/>
              <a:t> и стерины. </a:t>
            </a:r>
            <a:r>
              <a:rPr lang="ru-RU" dirty="0" err="1"/>
              <a:t>Фосфатиды</a:t>
            </a:r>
            <a:r>
              <a:rPr lang="ru-RU" dirty="0"/>
              <a:t> содержат соли фосфорной кислоты, в частности лецитин, который наряду с другими </a:t>
            </a:r>
            <a:r>
              <a:rPr lang="ru-RU" dirty="0" err="1"/>
              <a:t>фосфатидами</a:t>
            </a:r>
            <a:r>
              <a:rPr lang="ru-RU" dirty="0"/>
              <a:t> входит в состав нервной ткани, клеточных оболочек. Основными источниками </a:t>
            </a:r>
            <a:r>
              <a:rPr lang="ru-RU" dirty="0" err="1"/>
              <a:t>фосфатидов</a:t>
            </a:r>
            <a:r>
              <a:rPr lang="ru-RU" dirty="0"/>
              <a:t> служат говядина, сливки, печень, яичный белок, бобовые.</a:t>
            </a:r>
          </a:p>
          <a:p>
            <a:r>
              <a:rPr lang="ru-RU" dirty="0"/>
              <a:t>Стерины участвуют в образовании гормонов, желчных кислот и некоторых других биологически ценных веществ. Наиболее важен из них холестерин, который входит в состав всех клеток и придает им </a:t>
            </a:r>
            <a:r>
              <a:rPr lang="ru-RU" dirty="0" err="1"/>
              <a:t>гидрофильность</a:t>
            </a:r>
            <a:r>
              <a:rPr lang="ru-RU" dirty="0"/>
              <a:t>, т. е. способность удерживать воду. Холестерин является структурным элементом нервных волокон.</a:t>
            </a:r>
          </a:p>
          <a:p>
            <a:r>
              <a:rPr lang="ru-RU" dirty="0"/>
              <a:t>У здоровых людей около 80 % необходимого холестерина синтезируется печенью и лишь 20 % поступает извне с пищей, а поэтому излишнее ограничение содержащих его продуктов (масла, яиц, печени) нецелесообразно. Это необходимо лишь больным с определенными заболеваниями и лицам старшего и пожилого возраста.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Для взрослого человека требуется получать углеводы, жиры и белки в соотношении 3,5 (4):1(0,9):1. Поскольку у детей обменные процессы идут интенсивнее, причем главным образом — за счет метаболической активности мозга, который питается почти исключительно углеводами, дети должны получать больше углеводной пищи — </a:t>
            </a:r>
            <a:r>
              <a:rPr lang="ru-RU"/>
              <a:t>в соотношении </a:t>
            </a:r>
            <a:r>
              <a:rPr lang="ru-RU" dirty="0"/>
              <a:t>5:1:1.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Энергетическая ценность рациона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согласии с принципами рационального питания энергетическая ценность пищевого рациона должна соответствовать энергетическим затратам организма. Вся энергия, которую тратит человек в процессе обычной жизнедеятельности в течение суток, носит название </a:t>
            </a:r>
            <a:r>
              <a:rPr lang="ru-RU" b="1" dirty="0"/>
              <a:t>общий обмен. </a:t>
            </a:r>
          </a:p>
          <a:p>
            <a:endParaRPr lang="ru-RU" dirty="0"/>
          </a:p>
          <a:p>
            <a:r>
              <a:rPr lang="ru-RU" b="1" dirty="0"/>
              <a:t> </a:t>
            </a:r>
            <a:r>
              <a:rPr lang="ru-RU" dirty="0"/>
              <a:t>Общий расход энергии (общий обмен) у человека за сутки складывается из</a:t>
            </a:r>
          </a:p>
          <a:p>
            <a:r>
              <a:rPr lang="ru-RU" dirty="0"/>
              <a:t> энергии основного обмена,</a:t>
            </a:r>
          </a:p>
          <a:p>
            <a:r>
              <a:rPr lang="ru-RU" dirty="0"/>
              <a:t> энергии специфически динамического действия пищи (энергия, затраченная на пищеварение) </a:t>
            </a:r>
          </a:p>
          <a:p>
            <a:r>
              <a:rPr lang="ru-RU" dirty="0"/>
              <a:t>и энергии, затраченной на механическую работу (рабочая прибавка).</a:t>
            </a:r>
          </a:p>
          <a:p>
            <a:endParaRPr lang="ru-RU" dirty="0"/>
          </a:p>
          <a:p>
            <a:r>
              <a:rPr lang="ru-RU" dirty="0"/>
              <a:t>Величина основного обмена зависит от индивидуальных особенностей человека, его массы, пола, возраста, состояния эндокринного аппарата. Так, у женщин основной обмен на 5 - 10% ниже, чем у мужчин. У детей выше, чем у взрослых на 15%. У пожилых людей на 10 -15% ниже, чем у молодых.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Энергетический обмен (по М.Безруких)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62" y="332656"/>
            <a:ext cx="798578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 err="1"/>
              <a:t>футильные</a:t>
            </a:r>
            <a:r>
              <a:rPr lang="ru-RU" sz="2000" i="1" dirty="0"/>
              <a:t> циклы, процессы, сохраняющие ≪бое</a:t>
            </a:r>
            <a:r>
              <a:rPr lang="ru-RU" sz="2000" dirty="0"/>
              <a:t>способность≫ клеточных структур при отсутствии реальной функциональной задачи.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/>
              <a:t>Базальный метаболизм — </a:t>
            </a:r>
            <a:r>
              <a:rPr lang="ru-RU" dirty="0"/>
              <a:t>это тот минимальный уровень </a:t>
            </a:r>
            <a:r>
              <a:rPr lang="ru-RU" dirty="0" err="1"/>
              <a:t>энергопродукции</a:t>
            </a:r>
            <a:r>
              <a:rPr lang="ru-RU" dirty="0"/>
              <a:t>, который существует всегда, вне зависимости от</a:t>
            </a:r>
          </a:p>
          <a:p>
            <a:r>
              <a:rPr lang="ru-RU" dirty="0"/>
              <a:t>функциональной активности органов и систем, и никогда не равен нулю. Базальный метаболизм складывается из трех основных</a:t>
            </a:r>
          </a:p>
          <a:p>
            <a:r>
              <a:rPr lang="ru-RU" dirty="0"/>
              <a:t>видов </a:t>
            </a:r>
            <a:r>
              <a:rPr lang="ru-RU" dirty="0" err="1"/>
              <a:t>энергозатрат</a:t>
            </a:r>
            <a:r>
              <a:rPr lang="ru-RU" dirty="0"/>
              <a:t>: минимальный уровень функций, </a:t>
            </a:r>
            <a:r>
              <a:rPr lang="ru-RU" dirty="0" err="1"/>
              <a:t>футильные</a:t>
            </a:r>
            <a:endParaRPr lang="ru-RU" dirty="0"/>
          </a:p>
          <a:p>
            <a:r>
              <a:rPr lang="ru-RU" dirty="0"/>
              <a:t>циклы и </a:t>
            </a:r>
            <a:r>
              <a:rPr lang="ru-RU" dirty="0" err="1"/>
              <a:t>репаративные</a:t>
            </a:r>
            <a:r>
              <a:rPr lang="ru-RU" dirty="0"/>
              <a:t> процессы.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базальные </a:t>
            </a:r>
            <a:r>
              <a:rPr lang="ru-RU" sz="3100" dirty="0" err="1"/>
              <a:t>энергозатраты</a:t>
            </a:r>
            <a:r>
              <a:rPr lang="ru-RU" sz="3100" dirty="0"/>
              <a:t> и расход</a:t>
            </a:r>
            <a:br>
              <a:rPr lang="ru-RU" sz="3100" dirty="0"/>
            </a:br>
            <a:r>
              <a:rPr lang="ru-RU" sz="3100" dirty="0"/>
              <a:t>энергии на процессы роста и развития обычно рассматривают</a:t>
            </a:r>
            <a:br>
              <a:rPr lang="ru-RU" sz="3100" dirty="0"/>
            </a:br>
            <a:r>
              <a:rPr lang="ru-RU" sz="3100" dirty="0"/>
              <a:t>совместно под названием </a:t>
            </a:r>
            <a:r>
              <a:rPr lang="ru-RU" sz="3100" i="1" dirty="0"/>
              <a:t>≪основной обмен≫.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25868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Для развивающегося организма важной статьей </a:t>
            </a:r>
            <a:r>
              <a:rPr lang="ru-RU" dirty="0" err="1"/>
              <a:t>энергозатрат</a:t>
            </a:r>
            <a:r>
              <a:rPr lang="ru-RU" dirty="0"/>
              <a:t> является собственно рост и развитие. Для любого организма не менее энергоемкими по объему и весьма близкими по существу являются процессы адаптивных перестроек. Здесь расходы энергии направлены на активацию генома, деструкцию устаревших структур (катаболизм) и синтезы (анаболизм).</a:t>
            </a:r>
          </a:p>
          <a:p>
            <a:endParaRPr lang="ru-RU" dirty="0"/>
          </a:p>
          <a:p>
            <a:r>
              <a:rPr lang="ru-RU" dirty="0"/>
              <a:t>Затраты на базальный метаболизм и затраты на рост и развитие с возрастом существенно снижаются, а затраты на осуществление функций становятся качественно иными.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064896" cy="4248472"/>
          </a:xfrm>
        </p:spPr>
        <p:txBody>
          <a:bodyPr>
            <a:normAutofit fontScale="92500"/>
          </a:bodyPr>
          <a:lstStyle/>
          <a:p>
            <a:r>
              <a:rPr lang="ru-RU" dirty="0"/>
              <a:t>у млекопитающих по мере возрастания массы тела интенсивность теплопродукции в расчете на единицу массы снижается; тогда как величина обмена, рассчитанная на единицу поверхности, остается постоянной (≪правило поверхности≫).</a:t>
            </a:r>
          </a:p>
          <a:p>
            <a:r>
              <a:rPr lang="ru-RU" dirty="0"/>
              <a:t> Для млекопитающих, включая и человека, в настоящее время чаще всего пользуются формулой М. </a:t>
            </a:r>
            <a:r>
              <a:rPr lang="ru-RU" dirty="0" err="1"/>
              <a:t>Клайбера</a:t>
            </a:r>
            <a:r>
              <a:rPr lang="ru-RU" dirty="0"/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13176"/>
            <a:ext cx="8568952" cy="86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5" y="4653136"/>
            <a:ext cx="4782447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возрастные изменения основного обмена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237" y="188640"/>
            <a:ext cx="3516281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9512" y="548680"/>
            <a:ext cx="5184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Однако возрастные изменения основного обмена не всегда могут</a:t>
            </a:r>
            <a:br>
              <a:rPr lang="ru-RU" dirty="0"/>
            </a:br>
            <a:r>
              <a:rPr lang="ru-RU" dirty="0"/>
              <a:t>быть описаны с помощью этого уравнения. Лишь в годовалом возрасте достигается примерно та интенсивность обмена (55 ккал/</a:t>
            </a:r>
            <a:r>
              <a:rPr lang="ru-RU" dirty="0" err="1"/>
              <a:t>кг-сут</a:t>
            </a:r>
            <a:r>
              <a:rPr lang="ru-RU" dirty="0"/>
              <a:t>), которая ≪полагается≫ по уравнению </a:t>
            </a:r>
            <a:r>
              <a:rPr lang="ru-RU" dirty="0" err="1"/>
              <a:t>Клайбера</a:t>
            </a:r>
            <a:r>
              <a:rPr lang="ru-RU" dirty="0"/>
              <a:t> для организма массой 10 кг. Только</a:t>
            </a:r>
            <a:br>
              <a:rPr lang="ru-RU" dirty="0"/>
            </a:br>
            <a:r>
              <a:rPr lang="ru-RU" dirty="0"/>
              <a:t>с 3-летнего возраста интенсивность основного обмена начинает</a:t>
            </a:r>
            <a:br>
              <a:rPr lang="ru-RU" dirty="0"/>
            </a:br>
            <a:r>
              <a:rPr lang="ru-RU" dirty="0"/>
              <a:t>постепенно снижаться, а достигает уровня взрослого человека —25 ккал/</a:t>
            </a:r>
            <a:r>
              <a:rPr lang="ru-RU" dirty="0" err="1"/>
              <a:t>кг-сут</a:t>
            </a:r>
            <a:r>
              <a:rPr lang="ru-RU" dirty="0"/>
              <a:t> — лишь к периоду половой зрелости.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B1267C-30CA-4B5F-BD1D-971566160E41}"/>
              </a:ext>
            </a:extLst>
          </p:cNvPr>
          <p:cNvSpPr/>
          <p:nvPr/>
        </p:nvSpPr>
        <p:spPr>
          <a:xfrm>
            <a:off x="4405518" y="45505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-apple-system"/>
              </a:rPr>
              <a:t> по оси ординат - теплопродукция, ккал/</a:t>
            </a:r>
            <a:r>
              <a:rPr lang="ru-RU" dirty="0" err="1">
                <a:solidFill>
                  <a:srgbClr val="222222"/>
                </a:solidFill>
                <a:latin typeface="-apple-system"/>
              </a:rPr>
              <a:t>кг·ч</a:t>
            </a:r>
            <a:r>
              <a:rPr lang="ru-RU" dirty="0">
                <a:solidFill>
                  <a:srgbClr val="222222"/>
                </a:solidFill>
                <a:latin typeface="-apple-system"/>
              </a:rPr>
              <a:t> (слева); величина относительных приростов массы тела (справа); по оси абсцисс - возраст; 1 - изменение обмена покоя у девочек; 2 - то же у мальчиков; черные столбики - ежегодные относительные приросты у девочек; белые столбики - у мальчиков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557" y="0"/>
            <a:ext cx="9480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Энергетическая стоимость процессов роста и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32656"/>
            <a:ext cx="8317552" cy="568863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Обычно повышенную интенсивность основного обмена у детей связывают с затратами на рост. Однако точные измерения и расчеты, проведенные в последние годы, показали, что даже самые интенсивные ростовые процессы в первые 3 месяца жизни не требуют более 7—8 % от суточного потребления энергии, а после 12 месяцев они не превышают 1 %. Больше того, наивысший уровень </a:t>
            </a:r>
            <a:r>
              <a:rPr lang="ru-RU" dirty="0" err="1"/>
              <a:t>энергозатрат</a:t>
            </a:r>
            <a:r>
              <a:rPr lang="ru-RU" dirty="0"/>
              <a:t> организма ребенка отмечен в возрасте 1 года, когда скорость его роста становится в 10 раз ниже, чем в полугодовалом возрасте. </a:t>
            </a:r>
          </a:p>
          <a:p>
            <a:r>
              <a:rPr lang="ru-RU" dirty="0"/>
              <a:t>Значительно более ≪энергоемкими≫ оказались те этапы онтогенеза, когда скорость роста снижается, а в органах и тканях происходят существенные качественные изменения, обусловленные процессами клеточных дифференцировок. Специальные исследования биохимиков показали, что в тканях, которые вступают в этап </a:t>
            </a:r>
            <a:r>
              <a:rPr lang="ru-RU" dirty="0" err="1"/>
              <a:t>дифференцировочных</a:t>
            </a:r>
            <a:r>
              <a:rPr lang="ru-RU" dirty="0"/>
              <a:t> процессов (например, в мозге),резко увеличивается содержание митохондрий, а следовательно, усиливается окислительный обмен и теплопродукция. Биологический смысл этого явления состоит в том, что в процессе клеточной дифференцировки образуются новые структуры, новые белки и</a:t>
            </a:r>
          </a:p>
          <a:p>
            <a:r>
              <a:rPr lang="ru-RU" dirty="0"/>
              <a:t>другие крупные молекулы.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775575" cy="7191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ja-JP" sz="2000" dirty="0"/>
              <a:t>Нормы физиологической потребности взрослого трудоспособного населения в энергии, разработанные</a:t>
            </a:r>
            <a:br>
              <a:rPr lang="ru-RU" altLang="ja-JP" sz="2000" dirty="0"/>
            </a:br>
            <a:r>
              <a:rPr lang="ru-RU" altLang="ja-JP" sz="2000" dirty="0"/>
              <a:t> по 5 группам интенсивности труда</a:t>
            </a:r>
            <a:r>
              <a:rPr lang="ru-RU" altLang="ja-JP" sz="4000" dirty="0"/>
              <a:t> </a:t>
            </a:r>
            <a:endParaRPr lang="ru-RU" sz="40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964488" cy="576064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Группа I. Работники преимущественно умственного труда: руководители предприятий и организаций, медицинские работники, кроме врачей-хирургов, медицинских сестер, санитарок; педагоги; воспитатели и др.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Группа </a:t>
            </a:r>
            <a:r>
              <a:rPr lang="en-US" sz="1600" dirty="0"/>
              <a:t>II</a:t>
            </a:r>
            <a:r>
              <a:rPr lang="ru-RU" sz="1600" dirty="0"/>
              <a:t>. Работники, занятые легким физическим трудом: инженерно-технические работники, труд которых связан с некоторыми физическими усилиями; работники, занятые на автоматизированных процессах; медсестры и санитарки; работники сферы обслуживания; работники связи и телеграфа; преподаватели; инструкторы физкультуры и спорта, тренеры.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Группа III. Работники среднего по тяжести труда: слесари, наладчики, настройщики; врачи-хирурги; водители различных видов транспорта; работники пищевой промышленности; работники коммунально-бытового обслуживания и общественного питания; железнодорожники, водники; работники авто - и электротранспорта.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Группа IV. Работники тяжелого физического труда: строительные рабочие; основная масса сельскохозяйственных рабочих и механизаторов; металлурги, плотники; работники промышленности строительных материалов, кроме лиц, отнесенных к группе V.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Группа V. Работники, занятые особо тяжелым физическим трудом: каменщики; бетонщики; землекопы; грузчики, труд которых не механизирован; работники, занятые в производстве строительных материалов, труд которых не механизирован.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Установлено, что потребность в энергии на 1 кг идеальной массы у мужчин и женщин практически одинакова и составляет для группы I интенсивности труда 167,4 кДж (40 ккал), для группы II—179,9 кДж (43 ккал), для группы III—192,5 кДж (46 ккал), для IV группы—221,7 кДж (53 ккал), для группы V —255,2 кДж (61 ккал).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324528" cy="534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34204" cy="557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10879"/>
            <a:ext cx="7416824" cy="497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1935"/>
            <a:ext cx="2553178" cy="149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F365E11-253A-4643-A067-097C1F999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5472"/>
            <a:ext cx="63367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204" y="1"/>
            <a:ext cx="421479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Функции белков: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568952" cy="5688632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/>
              <a:t>1)строительная (построение мышечной, костной, хрящевой и других тканей). В процессе жизнедеятельности происходит постоянное старение и отмирание отдельных клеточных структур, и белки пищи служат строительным материалом для их восстановления;</a:t>
            </a:r>
          </a:p>
          <a:p>
            <a:r>
              <a:rPr lang="ru-RU" sz="5500" dirty="0"/>
              <a:t>2)ферментативная (ферменты желудочного, поджелудочного, кишечного сока, внутриклеточные ферменты…);</a:t>
            </a:r>
          </a:p>
          <a:p>
            <a:r>
              <a:rPr lang="ru-RU" sz="5500" dirty="0"/>
              <a:t>3)энергетическая - окисление в организме 1 г белка дает 4,1 ккал энергии  (12-14% энергии, используемой организмом);</a:t>
            </a:r>
          </a:p>
          <a:p>
            <a:r>
              <a:rPr lang="ru-RU" sz="5500" dirty="0"/>
              <a:t>4)транспортная (гемоглобин, переносчики жиров и т.д.);</a:t>
            </a:r>
          </a:p>
          <a:p>
            <a:r>
              <a:rPr lang="ru-RU" sz="5500" dirty="0"/>
              <a:t>5)регуляторная (гормон роста, инсулин, др.);</a:t>
            </a:r>
          </a:p>
          <a:p>
            <a:r>
              <a:rPr lang="ru-RU" sz="5500" dirty="0"/>
              <a:t>6)защитная (антитела, интерферон).</a:t>
            </a:r>
          </a:p>
          <a:p>
            <a:endParaRPr lang="ru-RU" sz="5500" dirty="0"/>
          </a:p>
          <a:p>
            <a:r>
              <a:rPr lang="ru-RU" sz="5500" dirty="0"/>
              <a:t> Под влиянием белковой недостаточности могут развиваться такие патологические состояния, как отек и ожирение печени; нарушение функционального состояния органов внутренней секреции, особенно половых желез, надпочечников и гипофиза; нарушение условно-рефлекторной деятельности и процессов внутреннего торможения; алиментарная дистрофия, замедляются рост и развитие организма;  снижаются реактивность и устойчивость организма к инфекциям и интоксикациям.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085184"/>
            <a:ext cx="5482952" cy="1051560"/>
          </a:xfrm>
        </p:spPr>
        <p:txBody>
          <a:bodyPr/>
          <a:lstStyle/>
          <a:p>
            <a:r>
              <a:rPr lang="ru-RU" dirty="0"/>
              <a:t>Виды белков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579296" cy="49685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Белки делятся на животные и растительные.</a:t>
            </a:r>
          </a:p>
          <a:p>
            <a:r>
              <a:rPr lang="ru-RU" dirty="0"/>
              <a:t> В зависимости от содержания заменимых и незаменимых аминокислот пищевые белки разделяются на полноценные, аминокислотный состав которых близок к аминокислотному составу белков человеческого тела и содержит в достаточном количестве все незаменимые аминокислоты, и на неполноценные, в которых отсутствуют одна или несколько незаменимых аминокислот. Наиболее полноценны белки животного происхождения, особенно белки желтка куриного яйца, мяса и рыбы. Из растительных белков высокой биологической ценностью обладают белки сои и в несколько меньшей степени — фасоли, картофеля и риса. Неполноценные белки содержатся в горохе, хлебе, кукурузе и некоторых других растительных продуктах.</a:t>
            </a:r>
          </a:p>
          <a:p>
            <a:endParaRPr lang="ru-RU" dirty="0"/>
          </a:p>
          <a:p>
            <a:r>
              <a:rPr lang="ru-RU" dirty="0"/>
              <a:t>Важно правильное сочетание животных и растительных белков в пище - 50-60% животных, остальное - растительные. Белки животного происхождения в суточном рационе детей должны занимать— 60—80%. Избыточное потребление белков вредно для организма, так как затрудняются процессы пищеварения и выделения продуктов распада (аммиака, мочевины) через почки.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8025" y="4789623"/>
            <a:ext cx="2345975" cy="206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183880" cy="1051560"/>
          </a:xfrm>
        </p:spPr>
        <p:txBody>
          <a:bodyPr>
            <a:noAutofit/>
          </a:bodyPr>
          <a:lstStyle/>
          <a:p>
            <a:r>
              <a:rPr lang="ru-RU" sz="2800" dirty="0"/>
              <a:t>Физиологическая суточная норма белка зависит от возраста, пола и профессиональной деятельности. Суточная потребность в белке в среднем - 1,0-1,5 г на кг массы тела.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4248471" cy="42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183880" cy="1051560"/>
          </a:xfrm>
        </p:spPr>
        <p:txBody>
          <a:bodyPr/>
          <a:lstStyle/>
          <a:p>
            <a:r>
              <a:rPr lang="ru-RU" dirty="0"/>
              <a:t>углеводы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6"/>
            <a:ext cx="3400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7909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56992"/>
            <a:ext cx="367240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5736" y="260648"/>
            <a:ext cx="509826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3413745" cy="269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4836016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Классификация углеводов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88641"/>
            <a:ext cx="692855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2204864"/>
            <a:ext cx="2352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7092280" y="548680"/>
            <a:ext cx="197971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Обмен углеводов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7884368" y="1412776"/>
            <a:ext cx="4126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278</TotalTime>
  <Words>1798</Words>
  <Application>Microsoft Office PowerPoint</Application>
  <PresentationFormat>Экран (4:3)</PresentationFormat>
  <Paragraphs>65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-apple-system</vt:lpstr>
      <vt:lpstr>Arial</vt:lpstr>
      <vt:lpstr>Times New Roman</vt:lpstr>
      <vt:lpstr>Verdana</vt:lpstr>
      <vt:lpstr>Wingdings 2</vt:lpstr>
      <vt:lpstr>Аспект</vt:lpstr>
      <vt:lpstr>Состав пищи и энергетический баланс</vt:lpstr>
      <vt:lpstr>Презентация PowerPoint</vt:lpstr>
      <vt:lpstr>Презентация PowerPoint</vt:lpstr>
      <vt:lpstr>Презентация PowerPoint</vt:lpstr>
      <vt:lpstr>Функции белков: </vt:lpstr>
      <vt:lpstr>Виды белков</vt:lpstr>
      <vt:lpstr>Физиологическая суточная норма белка зависит от возраста, пола и профессиональной деятельности. Суточная потребность в белке в среднем - 1,0-1,5 г на кг массы тела.</vt:lpstr>
      <vt:lpstr>углеводы</vt:lpstr>
      <vt:lpstr>Классификация углеводов</vt:lpstr>
      <vt:lpstr>Презентация PowerPoint</vt:lpstr>
      <vt:lpstr>Виды жиров: растительные и животные</vt:lpstr>
      <vt:lpstr>При нормальной массе тела количество жиров должно покрывать 30% дневного рациона, что соответствует 1,3-1,5 г на 1 кг массы тела. Лицам с избыточной массой тела эти нормы целесообразно уменьшить вдвое</vt:lpstr>
      <vt:lpstr>Презентация PowerPoint</vt:lpstr>
      <vt:lpstr>Энергетическая ценность рациона</vt:lpstr>
      <vt:lpstr>Энергетический обмен (по М.Безруких)</vt:lpstr>
      <vt:lpstr>футильные циклы, процессы, сохраняющие ≪боеспособность≫ клеточных структур при отсутствии реальной функциональной задачи.</vt:lpstr>
      <vt:lpstr>базальные энергозатраты и расход энергии на процессы роста и развития обычно рассматривают совместно под названием ≪основной обмен≫. </vt:lpstr>
      <vt:lpstr>Презентация PowerPoint</vt:lpstr>
      <vt:lpstr>возрастные изменения основного обмена</vt:lpstr>
      <vt:lpstr>Энергетическая стоимость процессов роста и развития</vt:lpstr>
      <vt:lpstr>Нормы физиологической потребности взрослого трудоспособного населения в энергии, разработанные  по 5 группам интенсивности труда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1 1</cp:lastModifiedBy>
  <cp:revision>36</cp:revision>
  <dcterms:created xsi:type="dcterms:W3CDTF">2019-09-22T13:33:10Z</dcterms:created>
  <dcterms:modified xsi:type="dcterms:W3CDTF">2020-05-20T07:55:33Z</dcterms:modified>
</cp:coreProperties>
</file>