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348" r:id="rId3"/>
    <p:sldId id="353" r:id="rId4"/>
    <p:sldId id="335" r:id="rId5"/>
    <p:sldId id="352" r:id="rId6"/>
    <p:sldId id="349" r:id="rId7"/>
    <p:sldId id="350" r:id="rId8"/>
    <p:sldId id="351" r:id="rId9"/>
    <p:sldId id="336" r:id="rId10"/>
    <p:sldId id="332" r:id="rId11"/>
    <p:sldId id="338" r:id="rId12"/>
    <p:sldId id="343" r:id="rId13"/>
    <p:sldId id="340" r:id="rId14"/>
    <p:sldId id="342" r:id="rId15"/>
    <p:sldId id="337" r:id="rId16"/>
    <p:sldId id="330" r:id="rId17"/>
    <p:sldId id="331" r:id="rId18"/>
    <p:sldId id="334" r:id="rId19"/>
    <p:sldId id="329" r:id="rId20"/>
    <p:sldId id="316" r:id="rId21"/>
    <p:sldId id="317" r:id="rId22"/>
    <p:sldId id="318" r:id="rId23"/>
    <p:sldId id="319" r:id="rId24"/>
    <p:sldId id="321" r:id="rId25"/>
    <p:sldId id="347" r:id="rId26"/>
    <p:sldId id="344" r:id="rId27"/>
    <p:sldId id="322" r:id="rId28"/>
    <p:sldId id="324" r:id="rId29"/>
    <p:sldId id="325" r:id="rId30"/>
    <p:sldId id="326" r:id="rId31"/>
    <p:sldId id="305" r:id="rId32"/>
    <p:sldId id="263" r:id="rId33"/>
    <p:sldId id="288" r:id="rId34"/>
    <p:sldId id="257" r:id="rId35"/>
    <p:sldId id="290" r:id="rId36"/>
    <p:sldId id="289" r:id="rId37"/>
    <p:sldId id="299" r:id="rId38"/>
    <p:sldId id="259" r:id="rId39"/>
    <p:sldId id="260" r:id="rId40"/>
    <p:sldId id="261" r:id="rId41"/>
    <p:sldId id="258" r:id="rId42"/>
    <p:sldId id="262" r:id="rId43"/>
    <p:sldId id="346" r:id="rId44"/>
    <p:sldId id="273" r:id="rId45"/>
    <p:sldId id="275" r:id="rId46"/>
    <p:sldId id="276" r:id="rId47"/>
    <p:sldId id="277" r:id="rId48"/>
    <p:sldId id="278" r:id="rId49"/>
    <p:sldId id="265" r:id="rId50"/>
    <p:sldId id="272" r:id="rId51"/>
    <p:sldId id="266" r:id="rId52"/>
    <p:sldId id="267" r:id="rId53"/>
    <p:sldId id="268" r:id="rId54"/>
    <p:sldId id="269" r:id="rId55"/>
    <p:sldId id="270" r:id="rId56"/>
    <p:sldId id="271" r:id="rId57"/>
    <p:sldId id="311" r:id="rId58"/>
    <p:sldId id="312" r:id="rId59"/>
    <p:sldId id="286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2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8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77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7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68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1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5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71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0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8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22383-681B-4489-8A66-50A2B4DC21EE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B9A1-1F02-4D9F-8288-1AF502D8D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9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ramoty.ru/birchbark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qxlOoRY5Qo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TDe1WWGviq4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vi.ru/watch/54175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zbyka.ru/bogosluzhenie/psalm/psalm_ucs.shtml#ps50" TargetMode="External"/><Relationship Id="rId2" Type="http://schemas.openxmlformats.org/officeDocument/2006/relationships/hyperlink" Target="https://www.kommersant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РУССКАЯ КУЛЬТУРА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Лекция 2</a:t>
            </a:r>
          </a:p>
          <a:p>
            <a:r>
              <a:rPr lang="ru-RU" dirty="0" smtClean="0"/>
              <a:t>КУЛЬТУРА ДРЕВНЕЙ РУСИ (</a:t>
            </a:r>
            <a:r>
              <a:rPr lang="en-US" dirty="0" smtClean="0"/>
              <a:t>X-XII</a:t>
            </a:r>
            <a:r>
              <a:rPr lang="ru-RU" dirty="0" smtClean="0"/>
              <a:t> в.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booksite.ru/enciklopedia/book/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19" y="-283337"/>
            <a:ext cx="7425206" cy="857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3639" y="594211"/>
            <a:ext cx="11423559" cy="255454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8000" dirty="0" smtClean="0">
                <a:solidFill>
                  <a:srgbClr val="C00000"/>
                </a:solidFill>
              </a:rPr>
              <a:t>-</a:t>
            </a:r>
            <a:r>
              <a:rPr lang="ru-RU" sz="8000" dirty="0" err="1" smtClean="0">
                <a:solidFill>
                  <a:srgbClr val="C00000"/>
                </a:solidFill>
              </a:rPr>
              <a:t>ра</a:t>
            </a:r>
            <a:r>
              <a:rPr lang="ru-RU" sz="8000" dirty="0" smtClean="0">
                <a:solidFill>
                  <a:srgbClr val="C00000"/>
                </a:solidFill>
              </a:rPr>
              <a:t>-, -ла-, -ре-, -</a:t>
            </a:r>
            <a:r>
              <a:rPr lang="ru-RU" sz="8000" dirty="0" err="1" smtClean="0">
                <a:solidFill>
                  <a:srgbClr val="C00000"/>
                </a:solidFill>
              </a:rPr>
              <a:t>ле</a:t>
            </a:r>
            <a:r>
              <a:rPr lang="ru-RU" sz="8000" dirty="0" smtClean="0">
                <a:solidFill>
                  <a:srgbClr val="C00000"/>
                </a:solidFill>
              </a:rPr>
              <a:t>- </a:t>
            </a:r>
            <a:r>
              <a:rPr lang="ru-RU" sz="8000" dirty="0" smtClean="0"/>
              <a:t>=</a:t>
            </a:r>
            <a:r>
              <a:rPr lang="en-GB" sz="8000" dirty="0" smtClean="0"/>
              <a:t>&gt;</a:t>
            </a:r>
            <a:r>
              <a:rPr lang="ru-RU" sz="8000" dirty="0" smtClean="0"/>
              <a:t> -</a:t>
            </a:r>
            <a:r>
              <a:rPr lang="ru-RU" sz="8000" dirty="0" err="1" smtClean="0"/>
              <a:t>оро</a:t>
            </a:r>
            <a:r>
              <a:rPr lang="ru-RU" sz="8000" dirty="0" smtClean="0"/>
              <a:t>-, -</a:t>
            </a:r>
            <a:r>
              <a:rPr lang="ru-RU" sz="8000" dirty="0" err="1" smtClean="0"/>
              <a:t>оло</a:t>
            </a:r>
            <a:r>
              <a:rPr lang="ru-RU" sz="8000" dirty="0" smtClean="0"/>
              <a:t>-, -ере-, -еле- </a:t>
            </a:r>
          </a:p>
        </p:txBody>
      </p:sp>
    </p:spTree>
    <p:extLst>
      <p:ext uri="{BB962C8B-B14F-4D97-AF65-F5344CB8AC3E}">
        <p14:creationId xmlns:p14="http://schemas.microsoft.com/office/powerpoint/2010/main" val="3804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96214"/>
            <a:ext cx="5181600" cy="5880749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/>
              <a:t>страна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врата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злато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среда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храм 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град 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ограда 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глас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/>
              <a:t>м</a:t>
            </a:r>
            <a:r>
              <a:rPr lang="ru-RU" sz="3600" dirty="0" smtClean="0"/>
              <a:t>ладой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r>
              <a:rPr lang="ru-RU" sz="3600" dirty="0"/>
              <a:t>здравствуй</a:t>
            </a:r>
            <a:endParaRPr lang="ru-RU" sz="3600" dirty="0" smtClean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endParaRPr lang="ru-RU" sz="3600" dirty="0" smtClean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</a:pPr>
            <a:endParaRPr lang="ru-RU" sz="3600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96214"/>
            <a:ext cx="5181600" cy="58807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сторона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ворота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золото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середина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хоромы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город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огород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голос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молодой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здоровье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1108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9397" y="412226"/>
            <a:ext cx="11423559" cy="6740307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Бог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миролюбие, милосердие, человеколюбие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благодать, благодарить,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добродушие, великодушие, малодушие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согласие, бедствие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мечта, истина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i="1" dirty="0"/>
              <a:t>святая святых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i="1" dirty="0"/>
              <a:t>кромешная тьма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i="1" dirty="0"/>
              <a:t>метать бисер перед свиньями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100687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&amp;Kcy;&amp;acy;&amp;rcy;&amp;tcy;&amp;icy;&amp;ncy;&amp;kcy;&amp;icy; &amp;pcy;&amp;ocy; &amp;zcy;&amp;acy;&amp;pcy;&amp;rcy;&amp;ocy;&amp;scy;&amp;ucy; &amp;ncy;&amp;iecy; &amp;khcy;&amp;lcy;&amp;iecy;&amp;bcy;&amp;ocy;&amp;mcy; &amp;iecy;&amp;dcy;&amp;icy;&amp;ncy;&amp;ycy;&amp;m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58" y="0"/>
            <a:ext cx="4854308" cy="686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Kcy;&amp;acy;&amp;rcy;&amp;tcy;&amp;icy;&amp;ncy;&amp;kcy;&amp;icy; &amp;pcy;&amp;ocy; &amp;zcy;&amp;acy;&amp;pcy;&amp;rcy;&amp;ocy;&amp;scy;&amp;ucy; &amp;mcy;&amp;icy;&amp;rcy;&amp;ucy; &amp;mcy;&amp;icy;&amp;r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6" y="-1"/>
            <a:ext cx="47657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7/78/Kto-ne-rabota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47" y="0"/>
            <a:ext cx="4493698" cy="71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www.classes.ru/grammar/134.Reformatsky/imagesext/image10_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0" y="0"/>
            <a:ext cx="4564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Файл:Glagolitsa Zag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14314"/>
            <a:ext cx="40957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5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6083" name="Содержимое 2"/>
          <p:cNvSpPr>
            <a:spLocks noGrp="1"/>
          </p:cNvSpPr>
          <p:nvPr>
            <p:ph sz="quarter" idx="1"/>
          </p:nvPr>
        </p:nvSpPr>
        <p:spPr>
          <a:xfrm>
            <a:off x="1981200" y="1600201"/>
            <a:ext cx="7467600" cy="48736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6084" name="Picture 2" descr="File:ZographensisCol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8" y="0"/>
            <a:ext cx="4318178" cy="687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http://www.classes.ru/grammar/134.Reformatsky/imagesext/image10_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55" y="0"/>
            <a:ext cx="62404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0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elementy.ru/images/news/gramota-43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99" y="0"/>
            <a:ext cx="98442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4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83" y="0"/>
            <a:ext cx="5517405" cy="619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2" y="0"/>
            <a:ext cx="4701855" cy="715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52768" y="6194387"/>
            <a:ext cx="5962919" cy="523220"/>
          </a:xfrm>
          <a:prstGeom prst="rect">
            <a:avLst/>
          </a:prstGeom>
          <a:solidFill>
            <a:srgbClr val="FFFFFF">
              <a:alpha val="36078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dirty="0" smtClean="0"/>
              <a:t>Летопись «Повесть временных лет»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37517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75" y="0"/>
            <a:ext cx="1036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48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97014" y="888642"/>
            <a:ext cx="4945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Остромирово Евангелие (</a:t>
            </a:r>
            <a:r>
              <a:rPr lang="en-US" sz="3600" dirty="0" smtClean="0"/>
              <a:t>XI </a:t>
            </a:r>
            <a:r>
              <a:rPr lang="ru-RU" sz="3600" dirty="0" smtClean="0"/>
              <a:t>в.)</a:t>
            </a:r>
            <a:endParaRPr lang="ru-RU" sz="3600" dirty="0"/>
          </a:p>
        </p:txBody>
      </p:sp>
      <p:pic>
        <p:nvPicPr>
          <p:cNvPr id="1028" name="Picture 4" descr="http://pravcultura.narod.ru/img/1_4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452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ravmir.ru/wp-content/uploads/2011/05/175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1" y="0"/>
            <a:ext cx="10770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6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stlit.ru/uploads/posts/2015-10/1445591999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59121" cy="68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ravcultura.narod.ru/img/1_4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4" y="-1"/>
            <a:ext cx="4944460" cy="68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3/30/Reimski_evan%C4%91elistar.1.jpg/1280px-Reimski_evan%C4%91elistar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908406" cy="719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4158" y="1635617"/>
            <a:ext cx="2107842" cy="107721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Реймсское Евангелие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4745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gramoty.ru/gramoty/bb3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2" y="0"/>
            <a:ext cx="11970928" cy="641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597579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Берестяные грамоты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543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elementy.ru/images/news/gramota-43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99" y="0"/>
            <a:ext cx="98442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3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" y="888641"/>
            <a:ext cx="12095442" cy="50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&amp;Bcy;&amp;iecy;&amp;rcy;&amp;iecy;&amp;scy;&amp;tcy;&amp;yacy;&amp;ncy;&amp;acy;&amp;yacy; &amp;gcy;&amp;rcy;&amp;acy;&amp;mcy;&amp;ocy;&amp;tcy;&amp;acy; &amp;numero;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946" y="0"/>
            <a:ext cx="910605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http://lrc-lib.ru/_gramoty/prorisi/bb00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62" y="3657600"/>
            <a:ext cx="950466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003" y="1209472"/>
            <a:ext cx="22409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1160–1180, От </a:t>
            </a:r>
            <a:r>
              <a:rPr lang="ru-RU" sz="2800" dirty="0" err="1"/>
              <a:t>Гостяты</a:t>
            </a:r>
            <a:r>
              <a:rPr lang="ru-RU" sz="2800" dirty="0"/>
              <a:t> к </a:t>
            </a:r>
            <a:r>
              <a:rPr lang="ru-RU" sz="2800" dirty="0" smtClean="0"/>
              <a:t>Василю </a:t>
            </a:r>
            <a:r>
              <a:rPr lang="ru-RU" sz="2800" dirty="0"/>
              <a:t>(жалоба прогнанной мужем жены</a:t>
            </a:r>
            <a:r>
              <a:rPr lang="ru-RU" sz="2800" dirty="0" smtClean="0"/>
              <a:t>).</a:t>
            </a:r>
          </a:p>
          <a:p>
            <a:r>
              <a:rPr lang="ru-RU" sz="1400" i="1" dirty="0" smtClean="0"/>
              <a:t>От </a:t>
            </a:r>
            <a:r>
              <a:rPr lang="ru-RU" sz="1400" i="1" dirty="0" err="1" smtClean="0"/>
              <a:t>Гостяты</a:t>
            </a:r>
            <a:r>
              <a:rPr lang="ru-RU" sz="1400" i="1" dirty="0" smtClean="0"/>
              <a:t> к Василию. Что мне дал отец и родичи дали в придачу, то за ним. А теперь, женясь на новой жене, он мне не даёт ничего. Ударив по рукам [в знак помолвки], он меня прогнал, а другую взял в жёны. Приезжай, сделай милость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3917" y="114769"/>
            <a:ext cx="2962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http://gramoty.ru/birchbark</a:t>
            </a:r>
            <a:r>
              <a:rPr lang="ru-RU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0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163" y="1070973"/>
            <a:ext cx="19361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Грамоты 6-7-летнего </a:t>
            </a:r>
            <a:r>
              <a:rPr lang="ru-RU" sz="2400" dirty="0"/>
              <a:t>мальчика </a:t>
            </a:r>
            <a:r>
              <a:rPr lang="ru-RU" sz="2400" dirty="0" err="1"/>
              <a:t>Онфима</a:t>
            </a:r>
            <a:r>
              <a:rPr lang="ru-RU" sz="2400" dirty="0"/>
              <a:t> (середина XIII </a:t>
            </a:r>
            <a:r>
              <a:rPr lang="ru-RU" sz="2400" dirty="0" smtClean="0"/>
              <a:t>века), </a:t>
            </a:r>
            <a:r>
              <a:rPr lang="ru-RU" sz="2400" dirty="0"/>
              <a:t>автора нескольких берестяных грамот</a:t>
            </a:r>
          </a:p>
        </p:txBody>
      </p:sp>
      <p:pic>
        <p:nvPicPr>
          <p:cNvPr id="4" name="Picture 2" descr="https://upload.wikimedia.org/wikipedia/commons/thumb/9/94/Bb206.gif/1280px-Bb2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58723"/>
            <a:ext cx="902017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thumb/d/d9/%D0%9E%D0%BD%D1%84%D0%B8%D0%BC_%28200%29.gif/400px-%D0%9E%D0%BD%D1%84%D0%B8%D0%BC_%28200%2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634" y="2963799"/>
            <a:ext cx="5356582" cy="353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thumb/e/e9/Bb199.gif/1280px-Bb1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8" y="-1"/>
            <a:ext cx="10095826" cy="683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8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9" y="19326"/>
            <a:ext cx="4636393" cy="68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68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1/18/Onf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19" y="734095"/>
            <a:ext cx="9020175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Князья до Владимира: Рюриковичи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Рюрик</a:t>
            </a:r>
          </a:p>
          <a:p>
            <a:r>
              <a:rPr lang="ru-RU" dirty="0" smtClean="0"/>
              <a:t>Олег</a:t>
            </a:r>
          </a:p>
          <a:p>
            <a:r>
              <a:rPr lang="ru-RU" dirty="0" smtClean="0"/>
              <a:t>Игорь – Ольга </a:t>
            </a:r>
          </a:p>
          <a:p>
            <a:r>
              <a:rPr lang="ru-RU" dirty="0" smtClean="0"/>
              <a:t>Святослав</a:t>
            </a:r>
            <a:endParaRPr lang="ru-RU" dirty="0"/>
          </a:p>
        </p:txBody>
      </p:sp>
      <p:pic>
        <p:nvPicPr>
          <p:cNvPr id="4" name="Picture 2" descr="http://www.olga-pskov.ru/img/ol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23" y="4001294"/>
            <a:ext cx="2616505" cy="242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kurs-istorii.ru/wp-content/uploads/2012/07/Ol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99" y="3806154"/>
            <a:ext cx="2044033" cy="28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abinet-auktion.com/files/images/gallery/20773_3_CompressedImag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15" y="3146000"/>
            <a:ext cx="3340172" cy="33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smartclever.com.ua/uploads/landmarks_photo/file/230/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94"/>
            <a:ext cx="8966600" cy="676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9207500" y="1727200"/>
            <a:ext cx="2095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dirty="0"/>
              <a:t>Улица </a:t>
            </a:r>
            <a:r>
              <a:rPr lang="ru-RU" altLang="ru-RU" sz="3200" dirty="0" err="1"/>
              <a:t>Крещатик</a:t>
            </a:r>
            <a:r>
              <a:rPr lang="ru-RU" altLang="ru-RU" sz="3200" dirty="0"/>
              <a:t> в Киеве</a:t>
            </a:r>
          </a:p>
        </p:txBody>
      </p:sp>
    </p:spTree>
    <p:extLst>
      <p:ext uri="{BB962C8B-B14F-4D97-AF65-F5344CB8AC3E}">
        <p14:creationId xmlns:p14="http://schemas.microsoft.com/office/powerpoint/2010/main" val="34457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6444/123177916.1f9/0_d0e7d_e59d869d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62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914427" y="1491455"/>
            <a:ext cx="2095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dirty="0"/>
              <a:t>Улица </a:t>
            </a:r>
            <a:r>
              <a:rPr lang="ru-RU" altLang="ru-RU" sz="3200" dirty="0" err="1"/>
              <a:t>Крещатик</a:t>
            </a:r>
            <a:r>
              <a:rPr lang="ru-RU" altLang="ru-RU" sz="3200" dirty="0"/>
              <a:t> в Киеве</a:t>
            </a:r>
          </a:p>
        </p:txBody>
      </p:sp>
    </p:spTree>
    <p:extLst>
      <p:ext uri="{BB962C8B-B14F-4D97-AF65-F5344CB8AC3E}">
        <p14:creationId xmlns:p14="http://schemas.microsoft.com/office/powerpoint/2010/main" val="23211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2" y="587151"/>
            <a:ext cx="46577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21" y="0"/>
            <a:ext cx="4512605" cy="686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47009" y="6129993"/>
            <a:ext cx="582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dirty="0" smtClean="0"/>
              <a:t>Летопись «Повесть временных лет»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35028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nsad.ru/pic/Ikona_Strashny_Su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79" y="-1224033"/>
            <a:ext cx="6168980" cy="853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6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panoramio.com/photos/original/82010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6" y="-8133"/>
            <a:ext cx="4558092" cy="68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0.liveinternet.ru/images/attach/c/2/66/532/66532221_AYAsof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955"/>
            <a:ext cx="6387921" cy="47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amp;Vcy;&amp;ocy;&amp;scy;&amp;tcy;&amp;ocy;&amp;chcy;&amp;ncy;&amp;ocy;-&amp;scy;&amp;lcy;&amp;acy;&amp;vcy;&amp;yacy;&amp;ncy;&amp;scy;&amp;kcy;&amp;icy;&amp;iecy; &amp;pcy;&amp;lcy;&amp;iecy;&amp;mcy;&amp;iecy;&amp;ncy;&amp;acy; &amp;vcy; 8-9 &amp;vcy;&amp;iecy;&amp;kcy;&amp;acy;&amp;khcy;. &amp;Kcy;&amp;acy;&amp;rcy;&amp;t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67" y="-1800695"/>
            <a:ext cx="7983873" cy="98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0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0"/>
            <a:ext cx="554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22300" y="1181100"/>
            <a:ext cx="20955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«Крещение князя Владимира» (фрагмент росписи Владимирского собора в </a:t>
            </a:r>
            <a:r>
              <a:rPr lang="ru-RU" altLang="ru-RU"/>
              <a:t>Киеве</a:t>
            </a:r>
            <a:r>
              <a:rPr lang="ru-RU" altLang="ru-RU" smtClean="0"/>
              <a:t>)</a:t>
            </a:r>
          </a:p>
          <a:p>
            <a:endParaRPr lang="ru-RU" altLang="ru-RU" dirty="0" smtClean="0"/>
          </a:p>
          <a:p>
            <a:r>
              <a:rPr lang="ru-RU" altLang="ru-RU" i="1" dirty="0" smtClean="0"/>
              <a:t>Виктор Васнецов</a:t>
            </a:r>
            <a:endParaRPr lang="ru-RU" altLang="ru-RU" i="1" dirty="0"/>
          </a:p>
        </p:txBody>
      </p:sp>
    </p:spTree>
    <p:extLst>
      <p:ext uri="{BB962C8B-B14F-4D97-AF65-F5344CB8AC3E}">
        <p14:creationId xmlns:p14="http://schemas.microsoft.com/office/powerpoint/2010/main" val="254435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0" y="1120775"/>
            <a:ext cx="20955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Владимирский собор в Херсонесе (на месте крещения князя Владимира), сейчас </a:t>
            </a:r>
            <a:r>
              <a:rPr lang="ru-RU" altLang="ru-RU" dirty="0" smtClean="0"/>
              <a:t>г</a:t>
            </a:r>
            <a:r>
              <a:rPr lang="ru-RU" altLang="ru-RU" dirty="0"/>
              <a:t>. Севастополь</a:t>
            </a:r>
          </a:p>
        </p:txBody>
      </p:sp>
    </p:spTree>
    <p:extLst>
      <p:ext uri="{BB962C8B-B14F-4D97-AF65-F5344CB8AC3E}">
        <p14:creationId xmlns:p14="http://schemas.microsoft.com/office/powerpoint/2010/main" val="23566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2" y="-180272"/>
            <a:ext cx="10284785" cy="72507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http://iamruss.ru/tserkovnoslavyanskij-alfavit-s-primerami-teksta/</a:t>
            </a:r>
          </a:p>
        </p:txBody>
      </p:sp>
    </p:spTree>
    <p:extLst>
      <p:ext uri="{BB962C8B-B14F-4D97-AF65-F5344CB8AC3E}">
        <p14:creationId xmlns:p14="http://schemas.microsoft.com/office/powerpoint/2010/main" val="30082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75432" y="2943759"/>
            <a:ext cx="34034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 smtClean="0"/>
              <a:t>988 год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6518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8" y="0"/>
            <a:ext cx="112680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joinfo.ua/images/news/2015/07/5593e9abb6c4c_pamyatnik-vladimi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04" y="0"/>
            <a:ext cx="7151649" cy="579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http://starkiev.com/wp-content/uploads/2012/05/1890-%D0%B5-%D0%B3%D0%BE%D0%B4%D1%8B-%D0%9F%D0%B0%D0%BC%D1%8F%D1%82%D0%BD%D0%B8%D0%BA-%D0%92%D0%BB%D0%B0%D0%B4%D0%B8%D0%BC%D0%B8%D1%80%D1%83-%D0%BD%D0%B0-%D0%92%D0%BB%D0%B0%D0%B4%D0%B8%D0%BC%D0%B8%D1%80%D1%81%D0%BA%D0%BE%D0%B9-%D0%B3%D0%BE%D1%80%D0%BA%D0%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1" y="0"/>
            <a:ext cx="4518514" cy="696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53780" y="6013006"/>
            <a:ext cx="3776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около 960 года — 15 июля 1015 </a:t>
            </a:r>
            <a:r>
              <a:rPr lang="ru-RU" dirty="0" smtClean="0"/>
              <a:t>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8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terraoko.com/wp-content/uploads/2014/02/terraoko-2014-02-229982011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922" y="278350"/>
            <a:ext cx="3705225" cy="49339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41214" y="5212300"/>
            <a:ext cx="39206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Ярослав Мудрый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79550" y="5916577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ок</a:t>
            </a:r>
            <a:r>
              <a:rPr lang="ru-RU" sz="2800" dirty="0"/>
              <a:t>. 978 — 20 февраля 1054</a:t>
            </a:r>
          </a:p>
        </p:txBody>
      </p:sp>
    </p:spTree>
    <p:extLst>
      <p:ext uri="{BB962C8B-B14F-4D97-AF65-F5344CB8AC3E}">
        <p14:creationId xmlns:p14="http://schemas.microsoft.com/office/powerpoint/2010/main" val="4859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&amp;Fcy;&amp;acy;&amp;jcy;&amp;lcy;:Maket Sof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994005" cy="74955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18786" y="266780"/>
            <a:ext cx="5073214" cy="2585323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5400" dirty="0"/>
              <a:t>Софийский собор в Киеве, 1017 </a:t>
            </a:r>
          </a:p>
        </p:txBody>
      </p:sp>
    </p:spTree>
    <p:extLst>
      <p:ext uri="{BB962C8B-B14F-4D97-AF65-F5344CB8AC3E}">
        <p14:creationId xmlns:p14="http://schemas.microsoft.com/office/powerpoint/2010/main" val="21281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&amp;Fcy;&amp;acy;&amp;jcy;&amp;lcy;:Ukraine-2005-Bill-2-Rever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71" y="483716"/>
            <a:ext cx="10744959" cy="5775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0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Ukraine-2005-Bill-2-Obver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323" y="756521"/>
            <a:ext cx="10089122" cy="5386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98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&amp;Fcy;&amp;acy;&amp;jcy;&amp;lcy;:Kijów - Sobór M&amp;aogon;dro&amp;sacute;ci Bo&amp;zdot;ej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486" y="-1"/>
            <a:ext cx="9056114" cy="684925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325568" y="375529"/>
            <a:ext cx="2594779" cy="156966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Софийский собор в Киеве</a:t>
            </a:r>
          </a:p>
        </p:txBody>
      </p:sp>
    </p:spTree>
    <p:extLst>
      <p:ext uri="{BB962C8B-B14F-4D97-AF65-F5344CB8AC3E}">
        <p14:creationId xmlns:p14="http://schemas.microsoft.com/office/powerpoint/2010/main" val="212159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&amp;Fcy;&amp;acy;&amp;jcy;&amp;lcy;:Sophienkathedrale Miniat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663" y="-1"/>
            <a:ext cx="9168575" cy="6876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97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revo-info.ru/images/002/004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03" y="0"/>
            <a:ext cx="8718863" cy="61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8323" y="6141215"/>
            <a:ext cx="539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Киево-Печерская Лавра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6323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85" y="0"/>
            <a:ext cx="4503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07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10200" cy="2797175"/>
          </a:xfrm>
        </p:spPr>
        <p:txBody>
          <a:bodyPr>
            <a:normAutofit/>
          </a:bodyPr>
          <a:lstStyle/>
          <a:p>
            <a:r>
              <a:rPr lang="ru-RU" dirty="0" smtClean="0"/>
              <a:t>Антоний и Феодосий Печерские (+1073, 1074)</a:t>
            </a:r>
            <a:endParaRPr lang="ru-RU" dirty="0"/>
          </a:p>
        </p:txBody>
      </p:sp>
      <p:pic>
        <p:nvPicPr>
          <p:cNvPr id="6" name="Picture 4" descr="http://www.k-istine.ru/images/ikons/antoniy_i_feodosiy_pecherskie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12009"/>
            <a:ext cx="4391025" cy="687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lavra.ua/images/stories/dalnie_pechery/daln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86" y="553792"/>
            <a:ext cx="7632212" cy="610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rimetour.ua/%7Euploads/fck/0001-thumb%284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058" y="0"/>
            <a:ext cx="4793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0700" y="5842000"/>
            <a:ext cx="412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Пещеры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91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05831" y="1590184"/>
            <a:ext cx="326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келья</a:t>
            </a:r>
            <a:endParaRPr lang="ru-RU" sz="2800" dirty="0"/>
          </a:p>
        </p:txBody>
      </p:sp>
      <p:pic>
        <p:nvPicPr>
          <p:cNvPr id="5124" name="Picture 4" descr="http://kievgid.org/wp-content/uploads/2013/07/lavra-peshery-kel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0"/>
            <a:ext cx="8943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25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iev.restgeo.com/ContentImage/i1091f2171/tserkov-kievo-pecherskaya-lavra-kievo-pecherskaya-lavra-peshche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t-card.ru/img/image_kiev/lavra/p_lav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-1"/>
            <a:ext cx="4416425" cy="68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34865" y="3423110"/>
            <a:ext cx="552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www.youtube.com/watch?v=NqxlOoRY5Qo</a:t>
            </a:r>
            <a:r>
              <a:rPr lang="ru-RU" dirty="0" smtClean="0"/>
              <a:t>  21.15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02099" y="3053778"/>
            <a:ext cx="5229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http://</a:t>
            </a:r>
            <a:r>
              <a:rPr lang="ru-RU" dirty="0" smtClean="0">
                <a:hlinkClick r:id="rId4"/>
              </a:rPr>
              <a:t>www.youtube.com/watch?v=TDe1WWGviq4</a:t>
            </a:r>
            <a:r>
              <a:rPr lang="ru-RU" dirty="0" smtClean="0"/>
              <a:t> 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1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nfo-globus.ru/wp-content/uploads/2014/10/blizhnie-peshheryi-kievo-pecherskaya-lavr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8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4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rsl.ru/dataphotos/f/f1/f1e7efc8088a3e4f6b66b2610fdc5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0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5" y="1"/>
            <a:ext cx="5795494" cy="7692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211" y="719385"/>
            <a:ext cx="2777544" cy="353943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Борьба с кочевниками:</a:t>
            </a:r>
          </a:p>
          <a:p>
            <a:endParaRPr lang="ru-RU" sz="3200" dirty="0"/>
          </a:p>
          <a:p>
            <a:r>
              <a:rPr lang="ru-RU" sz="3200" dirty="0"/>
              <a:t>б</a:t>
            </a:r>
            <a:r>
              <a:rPr lang="ru-RU" sz="3200" dirty="0" smtClean="0"/>
              <a:t>ылины</a:t>
            </a:r>
          </a:p>
          <a:p>
            <a:r>
              <a:rPr lang="ru-RU" sz="3200" dirty="0"/>
              <a:t>б</a:t>
            </a:r>
            <a:r>
              <a:rPr lang="ru-RU" sz="3200" dirty="0" smtClean="0"/>
              <a:t>огатыри</a:t>
            </a:r>
          </a:p>
          <a:p>
            <a:r>
              <a:rPr lang="ru-RU" sz="3200" dirty="0" smtClean="0"/>
              <a:t>витязи</a:t>
            </a:r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050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5sec.info/files/images/large/viktor-vasnecov-bogatyri-tri-bogatyr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79" y="0"/>
            <a:ext cx="10369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29611" y="5780782"/>
            <a:ext cx="2519966" cy="107721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«Богатыри»</a:t>
            </a:r>
          </a:p>
          <a:p>
            <a:r>
              <a:rPr lang="ru-RU" sz="3200" dirty="0" smtClean="0"/>
              <a:t>В. Васнецов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579962"/>
            <a:ext cx="3210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http://</a:t>
            </a:r>
            <a:r>
              <a:rPr lang="ru-RU" dirty="0" smtClean="0">
                <a:hlinkClick r:id="rId3"/>
              </a:rPr>
              <a:t>www.ivi.ru/watch/54175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5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98053" y="1846261"/>
            <a:ext cx="7069429" cy="1325563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3074" name="Picture 2" descr="http://media.nazaccent.ru/files/b4/aa/b4aacfc98f6b1bae2990efa67af4d676_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3171824"/>
            <a:ext cx="3686175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0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1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6787" y="1376897"/>
            <a:ext cx="302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https://www.kommersant.ru</a:t>
            </a:r>
            <a:r>
              <a:rPr lang="ru-RU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787" y="887500"/>
            <a:ext cx="616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https://azbyka.ru/bogosluzhenie/psalm/psalm_ucs.shtml#ps50</a:t>
            </a:r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430" y="31747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315</Words>
  <Application>Microsoft Office PowerPoint</Application>
  <PresentationFormat>Широкоэкранный</PresentationFormat>
  <Paragraphs>78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Тема Office</vt:lpstr>
      <vt:lpstr>РУССКАЯ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Князья до Владимира: Рюриковичи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Антоний и Феодосий Печерские (+1073, 1074)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Vlad</cp:lastModifiedBy>
  <cp:revision>37</cp:revision>
  <dcterms:created xsi:type="dcterms:W3CDTF">2016-02-13T18:52:42Z</dcterms:created>
  <dcterms:modified xsi:type="dcterms:W3CDTF">2020-02-04T06:19:54Z</dcterms:modified>
</cp:coreProperties>
</file>