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E528A-81DB-4AE9-8F17-B14A0604C274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2C1D9-15FF-415F-8015-558ECD81E5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78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2C1D9-15FF-415F-8015-558ECD81E5C7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51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8027083-C17A-4BF7-BB5C-69C7E0513DC9}" type="datetimeFigureOut">
              <a:rPr lang="ru-RU" smtClean="0"/>
              <a:pPr/>
              <a:t>15.02.2018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FC651E-9D65-4C6A-B72D-1225E2C4B70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24781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Профильное обучение как одно из проявлений личностно ориентированной гуманистической направленности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Лекция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595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Новая парадигма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Появление компетентностного подхода на Западе, в России долгое время рассматривался  применительно к профессиональному образованию (Н.В. Кузьмина, А.К. Маркова).</a:t>
            </a:r>
          </a:p>
          <a:p>
            <a:r>
              <a:rPr lang="ru-RU" dirty="0" smtClean="0"/>
              <a:t>Переориентация оценки результата образования с понятий «подготовленность», «образованность», «общая культура», «воспитанность» на понятия «</a:t>
            </a:r>
            <a:r>
              <a:rPr lang="ru-RU" b="1" dirty="0" smtClean="0"/>
              <a:t>компетенция</a:t>
            </a:r>
            <a:r>
              <a:rPr lang="ru-RU" dirty="0" smtClean="0"/>
              <a:t>», «</a:t>
            </a:r>
            <a:r>
              <a:rPr lang="ru-RU" b="1" dirty="0" smtClean="0"/>
              <a:t>компетентность</a:t>
            </a:r>
            <a:r>
              <a:rPr lang="ru-RU" dirty="0" smtClean="0"/>
              <a:t>» учащихся («Стратегия модернизации содержания общего образования», «Концепции модернизации российского образования…»)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44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Являются ли понятия «компетенция» и «компетентность» тождественными?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72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Компетенция </a:t>
            </a:r>
            <a:r>
              <a:rPr lang="ru-RU" dirty="0" smtClean="0"/>
              <a:t>– отчужденное, заранее заданное, социальное требование (норма) к обязательной подготовке ученика, необходимой для его эффективной продуктивной деятельности в определенной сфере.</a:t>
            </a:r>
          </a:p>
          <a:p>
            <a:pPr algn="just"/>
            <a:r>
              <a:rPr lang="ru-RU" b="1" dirty="0" smtClean="0"/>
              <a:t>Компетентность</a:t>
            </a:r>
            <a:r>
              <a:rPr lang="ru-RU" dirty="0" smtClean="0"/>
              <a:t> – владение, обладание учеником соответствующей компетенцией, включающее его личностное отношение к ней и предмету деятельности. Это уже состоявшееся качество личности ученика и минимальный опыт деятельности в заданной сфере (А.В. Хуторской).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415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Понятие «компетенция»</a:t>
            </a:r>
            <a:r>
              <a:rPr lang="en-US" dirty="0" smtClean="0"/>
              <a:t> (</a:t>
            </a:r>
            <a:r>
              <a:rPr lang="ru-RU" dirty="0" smtClean="0"/>
              <a:t>было введено в 60-х г. 20 в. Н. Хомским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   Иноязычная коммуникативная компетенция</a:t>
            </a:r>
          </a:p>
          <a:p>
            <a:pPr marL="0" indent="0" algn="ctr">
              <a:buNone/>
            </a:pPr>
            <a:r>
              <a:rPr lang="ru-RU" dirty="0" smtClean="0"/>
              <a:t>(интегративная цель обучения ИЯ)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572000" y="2420888"/>
            <a:ext cx="17281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292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Структура и содержание обучения в старшей школе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Основные функции старшей ступени обучения: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Обеспечить завершение школьниками общего полного среднего образования и подготовить выпускников к жизни и труду в современном мире;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Помочь учащимся в самоопределении, в выборе жизненного пути в соответствии с их склонностями, возможностями и способностями;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Стимулировать к дальнейшему самообразованию.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711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применительно к обучению 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Обеспечить завершение общеобразовательной языковой подготовки школьников (ИЯ);</a:t>
            </a:r>
          </a:p>
          <a:p>
            <a:pPr marL="514350" indent="-514350">
              <a:buAutoNum type="arabicParenR"/>
            </a:pPr>
            <a:r>
              <a:rPr lang="ru-RU" dirty="0" smtClean="0"/>
              <a:t>Помочь старшеклассникам в их самоопределении и, в частности, в определении роли ИЯ в их планах на будущее;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Создать базу для возможного использования ИЯ в трудовой деятельности сразу после окончания школы;</a:t>
            </a:r>
          </a:p>
          <a:p>
            <a:pPr marL="514350" indent="-514350">
              <a:buAutoNum type="arabicParenR"/>
            </a:pPr>
            <a:r>
              <a:rPr lang="ru-RU" dirty="0" smtClean="0"/>
              <a:t>Нацелить и подготовить старшеклассников к продолжению языкового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384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Введение </a:t>
            </a:r>
            <a:r>
              <a:rPr lang="ru-RU" b="1" dirty="0" smtClean="0"/>
              <a:t>двухуровневой подготовки </a:t>
            </a:r>
            <a:r>
              <a:rPr lang="ru-RU" dirty="0" smtClean="0"/>
              <a:t>школьников (общеобразовательный/базовый и </a:t>
            </a:r>
            <a:r>
              <a:rPr lang="ru-RU" b="1" dirty="0" smtClean="0"/>
              <a:t>профильный</a:t>
            </a:r>
            <a:r>
              <a:rPr lang="ru-RU" dirty="0" smtClean="0"/>
              <a:t>)</a:t>
            </a:r>
          </a:p>
          <a:p>
            <a:pPr algn="just"/>
            <a:r>
              <a:rPr lang="ru-RU" b="1" dirty="0" smtClean="0"/>
              <a:t>Профильное обучение </a:t>
            </a:r>
            <a:r>
              <a:rPr lang="ru-RU" dirty="0" smtClean="0"/>
              <a:t>– система специализированной подготовки в старших классах общеобразовательной школы, ориентированной на индивидуализацию обучения и социализацию обучающихся, в том числе с учетом реальных потребностей рынка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195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Федеральный компонент Государственного образовательного стандарта, раздел «Иностранный язык»;</a:t>
            </a:r>
          </a:p>
          <a:p>
            <a:r>
              <a:rPr lang="ru-RU" dirty="0" smtClean="0"/>
              <a:t>Базисный учебный план;</a:t>
            </a:r>
          </a:p>
          <a:p>
            <a:r>
              <a:rPr lang="ru-RU" dirty="0" smtClean="0"/>
              <a:t>Примерные программы по каждому из ИЯ;</a:t>
            </a:r>
          </a:p>
          <a:p>
            <a:r>
              <a:rPr lang="ru-RU" dirty="0" smtClean="0"/>
              <a:t>Методическое письмо «О преподавании иностранных языков в условиях введения федерального компонента Государственного образовательного стандарта».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781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Бим И.Л. Профильное обучение иностранным языкам на старшей ступени общеобразовательной школы. Проблемы и перспективы // «Просвещение». – М., 2007. – С. 17 – 28.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- конспект письменный;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- сообщение «Основные формы обучения ИЯ на старшей ступени» (с презентацией);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- сообщение «Модель проектирования образовательной среды при обучении ИЯ в средней школе» (с презентацией);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- подготовка к контрольному письменному опросу (по материалам лекции и семинарского занятия).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0314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Современные психолого-педагогические условия обучения ИЯ на старшей ступени полной средней школы</a:t>
            </a:r>
          </a:p>
          <a:p>
            <a:r>
              <a:rPr lang="ru-RU" dirty="0" smtClean="0"/>
              <a:t>Причины введения профильного обучения на старшей ступени</a:t>
            </a:r>
          </a:p>
          <a:p>
            <a:r>
              <a:rPr lang="ru-RU" dirty="0" smtClean="0"/>
              <a:t>Основные направления модернизации современного обучения ИЯ на старшей ступени полной средней школы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359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/>
              <a:t>Современные психолого-педагогические условия обучения ИЯ на старшей ступени полной средней школы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Возраст учащихся 9-11 классов (15-17 лет) – период ранней юности.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Ведущий тип деятельности – учебно-профессиональная.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Сознательное отношение к труду и учению, поиск причинно-следственных связей, развитие критического мышления, умений доказывать и аргументировать.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Стремление к обобщению, поиск общих закономерностей.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Юношеская склонность преувеличивать свои интеллектуальные способности, уровень знаний и самостоятельности.</a:t>
            </a:r>
          </a:p>
          <a:p>
            <a:pPr>
              <a:buFont typeface="Wingdings" pitchFamily="2" charset="2"/>
              <a:buChar char="Ø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9126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09939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Главное психологическое приобретение юности – открытие своего внутреннего мира.</a:t>
            </a:r>
          </a:p>
          <a:p>
            <a:r>
              <a:rPr lang="ru-RU" dirty="0" smtClean="0"/>
              <a:t>Подростки стремятся оценить качества своей личности с учетом конкретных жизненных устремлений, профессиональной ориентации.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66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 практике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Состав учащихся на старшей ступени полной средней школы неоднороден (с позиции их самоопределения и планов на будущее):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- у одних достаточно развита профессиональная ориентация;</a:t>
            </a:r>
          </a:p>
          <a:p>
            <a:r>
              <a:rPr lang="ru-RU" sz="2800" dirty="0" smtClean="0"/>
              <a:t>- вторые не очень уверены, сомневаются;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- третьи совсем не знают, на чем остановить свой выбор.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Почему так происходит? Каковы причины?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0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ПриЧИНЫ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Плохо поставлена профориентационная работа;</a:t>
            </a:r>
          </a:p>
          <a:p>
            <a:r>
              <a:rPr lang="ru-RU" dirty="0" smtClean="0"/>
              <a:t>Не проводятся беседы о современных профессиях;</a:t>
            </a:r>
          </a:p>
          <a:p>
            <a:r>
              <a:rPr lang="ru-RU" dirty="0" smtClean="0"/>
              <a:t>Не организуются встречи с интересными людьми;</a:t>
            </a:r>
          </a:p>
          <a:p>
            <a:r>
              <a:rPr lang="ru-RU" dirty="0" smtClean="0"/>
              <a:t>Не организуются посещения дней открытых дверей в средних и высших учебных заведений;</a:t>
            </a:r>
          </a:p>
          <a:p>
            <a:r>
              <a:rPr lang="ru-RU" dirty="0" smtClean="0"/>
              <a:t>Нет кружков и факультативов.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18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МЕСТО ИНОСТРАННОГО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1) большой разброс в уровне владения им учащимися;</a:t>
            </a:r>
          </a:p>
          <a:p>
            <a:r>
              <a:rPr lang="ru-RU" dirty="0" smtClean="0"/>
              <a:t>2) Одним ученикам он дается достаточно легко, они убеждены в необходимости совершенствоваться в нем (будущая сфера деятельности связана с ИЯ – журналистика, экономика, информатика);</a:t>
            </a:r>
          </a:p>
          <a:p>
            <a:r>
              <a:rPr lang="ru-RU" dirty="0" smtClean="0"/>
              <a:t>3) Другие ученики проявляют к ИЯ профессиональный интерес (преподавательская, переводческая деятельность);</a:t>
            </a:r>
          </a:p>
          <a:p>
            <a:r>
              <a:rPr lang="ru-RU" dirty="0" smtClean="0"/>
              <a:t>4) Третьи не видят смысла изучения ИЯ;</a:t>
            </a:r>
          </a:p>
          <a:p>
            <a:r>
              <a:rPr lang="ru-RU" dirty="0" smtClean="0"/>
              <a:t>5) Смешанные классы (учащиеся из разных школ, разный уровень обученности).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174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/>
              <a:t>Причины введения профильного обучения на старшей ступени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Изменения в жизни нашего общества повлекли смену ценностных ориентаций 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800" dirty="0" smtClean="0"/>
              <a:t>Свободная, развитая и образованная личность, способная жить и творить в условиях постоянно меняющегося мира </a:t>
            </a:r>
          </a:p>
          <a:p>
            <a:pPr marL="0" indent="0" algn="ctr">
              <a:buNone/>
            </a:pPr>
            <a:r>
              <a:rPr lang="ru-RU" sz="2800" dirty="0" smtClean="0"/>
              <a:t>+ развитие коммуникативных способностей</a:t>
            </a:r>
          </a:p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/>
              <a:t>з</a:t>
            </a:r>
            <a:r>
              <a:rPr lang="ru-RU" sz="2800" dirty="0" smtClean="0"/>
              <a:t>начимость владения ИЯ</a:t>
            </a:r>
            <a:endParaRPr lang="ru-RU" sz="28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112510" y="2456892"/>
            <a:ext cx="360040" cy="612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175956" y="4927701"/>
            <a:ext cx="29659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5764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ЛИЧНОСТНО ориентированный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Компоненты системы образования:</a:t>
            </a:r>
          </a:p>
          <a:p>
            <a:pPr marL="514350" indent="-514350">
              <a:buAutoNum type="arabicParenR"/>
            </a:pPr>
            <a:r>
              <a:rPr lang="ru-RU" dirty="0" smtClean="0"/>
              <a:t>Образовательные и воспитательные цели при обучении каждому учебному предмету;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Содержание обучения;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Приемы/технологии обучения.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Отвергает ориентацию на среднего ученика, «уравниловку», недооценку индивидуальных особенностей школьников, их потребностей и возможностей.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733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209</TotalTime>
  <Words>850</Words>
  <Application>Microsoft Office PowerPoint</Application>
  <PresentationFormat>Экран (4:3)</PresentationFormat>
  <Paragraphs>83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Профильное обучение как одно из проявлений личностно ориентированной гуманистической направленности образования</vt:lpstr>
      <vt:lpstr>ПЛАН</vt:lpstr>
      <vt:lpstr>Современные психолого-педагогические условия обучения ИЯ на старшей ступени полной средней школы </vt:lpstr>
      <vt:lpstr>Презентация PowerPoint</vt:lpstr>
      <vt:lpstr>На практике</vt:lpstr>
      <vt:lpstr>ПриЧИНЫ</vt:lpstr>
      <vt:lpstr>МЕСТО ИНОСТРАННОГО ЯЗЫКА</vt:lpstr>
      <vt:lpstr>Причины введения профильного обучения на старшей ступени </vt:lpstr>
      <vt:lpstr>ЛИЧНОСТНО ориентированный подход</vt:lpstr>
      <vt:lpstr>Новая парадигма образования</vt:lpstr>
      <vt:lpstr>Презентация PowerPoint</vt:lpstr>
      <vt:lpstr>Презентация PowerPoint</vt:lpstr>
      <vt:lpstr>Презентация PowerPoint</vt:lpstr>
      <vt:lpstr>Структура и содержание обучения в старшей школе</vt:lpstr>
      <vt:lpstr>Функции применительно к обучению ИЯ</vt:lpstr>
      <vt:lpstr>Итог</vt:lpstr>
      <vt:lpstr>Нормативные документы</vt:lpstr>
      <vt:lpstr>Домашнее задание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Профильное обучение как одно из проявлений личностно ориентированной гуманистической направленности образования</dc:title>
  <dc:creator>Ксюша</dc:creator>
  <cp:lastModifiedBy>Даша</cp:lastModifiedBy>
  <cp:revision>20</cp:revision>
  <dcterms:created xsi:type="dcterms:W3CDTF">2013-09-08T12:30:22Z</dcterms:created>
  <dcterms:modified xsi:type="dcterms:W3CDTF">2018-02-15T08:24:14Z</dcterms:modified>
</cp:coreProperties>
</file>