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332" r:id="rId3"/>
    <p:sldId id="259" r:id="rId4"/>
    <p:sldId id="261" r:id="rId5"/>
    <p:sldId id="334" r:id="rId6"/>
    <p:sldId id="335" r:id="rId7"/>
    <p:sldId id="274" r:id="rId8"/>
    <p:sldId id="272" r:id="rId9"/>
    <p:sldId id="264" r:id="rId10"/>
    <p:sldId id="265" r:id="rId11"/>
    <p:sldId id="263" r:id="rId12"/>
    <p:sldId id="268" r:id="rId13"/>
    <p:sldId id="267" r:id="rId14"/>
    <p:sldId id="271" r:id="rId15"/>
    <p:sldId id="275" r:id="rId16"/>
    <p:sldId id="270" r:id="rId17"/>
    <p:sldId id="277" r:id="rId18"/>
    <p:sldId id="276" r:id="rId19"/>
    <p:sldId id="269" r:id="rId20"/>
    <p:sldId id="266" r:id="rId21"/>
    <p:sldId id="278" r:id="rId22"/>
    <p:sldId id="279" r:id="rId23"/>
    <p:sldId id="280" r:id="rId24"/>
    <p:sldId id="281" r:id="rId25"/>
    <p:sldId id="298" r:id="rId26"/>
    <p:sldId id="299" r:id="rId27"/>
    <p:sldId id="282" r:id="rId28"/>
    <p:sldId id="283" r:id="rId29"/>
    <p:sldId id="290" r:id="rId30"/>
    <p:sldId id="291" r:id="rId31"/>
    <p:sldId id="292" r:id="rId32"/>
    <p:sldId id="284" r:id="rId33"/>
    <p:sldId id="295" r:id="rId34"/>
    <p:sldId id="296" r:id="rId35"/>
    <p:sldId id="294" r:id="rId36"/>
    <p:sldId id="293" r:id="rId37"/>
    <p:sldId id="285" r:id="rId38"/>
    <p:sldId id="289" r:id="rId39"/>
    <p:sldId id="336" r:id="rId40"/>
    <p:sldId id="287" r:id="rId41"/>
    <p:sldId id="288" r:id="rId42"/>
    <p:sldId id="286" r:id="rId43"/>
    <p:sldId id="297" r:id="rId44"/>
    <p:sldId id="319" r:id="rId45"/>
    <p:sldId id="301" r:id="rId46"/>
    <p:sldId id="300" r:id="rId47"/>
    <p:sldId id="302" r:id="rId48"/>
    <p:sldId id="303" r:id="rId49"/>
    <p:sldId id="304" r:id="rId50"/>
    <p:sldId id="256" r:id="rId51"/>
    <p:sldId id="258" r:id="rId52"/>
    <p:sldId id="305" r:id="rId53"/>
    <p:sldId id="306" r:id="rId54"/>
    <p:sldId id="307" r:id="rId55"/>
    <p:sldId id="316" r:id="rId56"/>
    <p:sldId id="317" r:id="rId57"/>
    <p:sldId id="321" r:id="rId58"/>
    <p:sldId id="327" r:id="rId59"/>
    <p:sldId id="322" r:id="rId60"/>
    <p:sldId id="325" r:id="rId61"/>
    <p:sldId id="326" r:id="rId62"/>
    <p:sldId id="323" r:id="rId63"/>
    <p:sldId id="324" r:id="rId64"/>
    <p:sldId id="329" r:id="rId65"/>
    <p:sldId id="328" r:id="rId66"/>
    <p:sldId id="330" r:id="rId67"/>
    <p:sldId id="331" r:id="rId68"/>
    <p:sldId id="333" r:id="rId69"/>
    <p:sldId id="320" r:id="rId7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74" d="100"/>
          <a:sy n="74" d="100"/>
        </p:scale>
        <p:origin x="84" y="7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8194B-72FD-4DA8-B386-1A4D7A27AE54}" type="datetimeFigureOut">
              <a:rPr lang="ru-RU" smtClean="0"/>
              <a:t>16.04.2019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33870-018F-4803-B228-40A7AB43A0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77923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8194B-72FD-4DA8-B386-1A4D7A27AE54}" type="datetimeFigureOut">
              <a:rPr lang="ru-RU" smtClean="0"/>
              <a:t>16.04.2019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33870-018F-4803-B228-40A7AB43A0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01888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8194B-72FD-4DA8-B386-1A4D7A27AE54}" type="datetimeFigureOut">
              <a:rPr lang="ru-RU" smtClean="0"/>
              <a:t>16.04.2019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33870-018F-4803-B228-40A7AB43A0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5253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8194B-72FD-4DA8-B386-1A4D7A27AE54}" type="datetimeFigureOut">
              <a:rPr lang="ru-RU" smtClean="0"/>
              <a:t>16.04.2019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33870-018F-4803-B228-40A7AB43A0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31939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8194B-72FD-4DA8-B386-1A4D7A27AE54}" type="datetimeFigureOut">
              <a:rPr lang="ru-RU" smtClean="0"/>
              <a:t>16.04.2019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33870-018F-4803-B228-40A7AB43A0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91525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8194B-72FD-4DA8-B386-1A4D7A27AE54}" type="datetimeFigureOut">
              <a:rPr lang="ru-RU" smtClean="0"/>
              <a:t>16.04.2019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33870-018F-4803-B228-40A7AB43A0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10041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8194B-72FD-4DA8-B386-1A4D7A27AE54}" type="datetimeFigureOut">
              <a:rPr lang="ru-RU" smtClean="0"/>
              <a:t>16.04.2019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33870-018F-4803-B228-40A7AB43A0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27857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8194B-72FD-4DA8-B386-1A4D7A27AE54}" type="datetimeFigureOut">
              <a:rPr lang="ru-RU" smtClean="0"/>
              <a:t>16.04.2019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33870-018F-4803-B228-40A7AB43A0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28291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8194B-72FD-4DA8-B386-1A4D7A27AE54}" type="datetimeFigureOut">
              <a:rPr lang="ru-RU" smtClean="0"/>
              <a:t>16.04.2019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33870-018F-4803-B228-40A7AB43A0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94391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8194B-72FD-4DA8-B386-1A4D7A27AE54}" type="datetimeFigureOut">
              <a:rPr lang="ru-RU" smtClean="0"/>
              <a:t>16.04.2019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33870-018F-4803-B228-40A7AB43A0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26437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8194B-72FD-4DA8-B386-1A4D7A27AE54}" type="datetimeFigureOut">
              <a:rPr lang="ru-RU" smtClean="0"/>
              <a:t>16.04.2019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33870-018F-4803-B228-40A7AB43A0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54957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58194B-72FD-4DA8-B386-1A4D7A27AE54}" type="datetimeFigureOut">
              <a:rPr lang="ru-RU" smtClean="0"/>
              <a:t>16.04.2019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033870-018F-4803-B228-40A7AB43A0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1179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hyperlink" Target="http://www.ivi.ru/watch/voyna_i_mir/83057" TargetMode="Externa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Ex0B1D_lckE" TargetMode="Externa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BgIhmASinNE" TargetMode="External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ria.ru/religion/20111205/500318595.html" TargetMode="Externa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hyperlink" Target="https://www.youtube.com/watch?v=odMoa7I_hnU" TargetMode="External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zbsWwbQ_Ids" TargetMode="External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youtube.com/watch?v=baq1DKkDo7Y" TargetMode="External"/><Relationship Id="rId5" Type="http://schemas.openxmlformats.org/officeDocument/2006/relationships/hyperlink" Target="https://www.youtube.com/watch?v=LHqgGaq0mW4" TargetMode="External"/><Relationship Id="rId4" Type="http://schemas.openxmlformats.org/officeDocument/2006/relationships/hyperlink" Target="https://www.youtube.com/watch?v=dP8vORslKBw" TargetMode="Externa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2.GIF"/><Relationship Id="rId7" Type="http://schemas.openxmlformats.org/officeDocument/2006/relationships/image" Target="../media/image70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g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РУССКАЯ КУЛЬТУРА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Лекция 9</a:t>
            </a:r>
          </a:p>
          <a:p>
            <a:r>
              <a:rPr lang="ru-RU" dirty="0" smtClean="0"/>
              <a:t>КУЛЬТУРА РОССИЙСКОЙ ИМПЕРИИ (</a:t>
            </a:r>
            <a:r>
              <a:rPr lang="en-US" dirty="0" smtClean="0"/>
              <a:t>XIX</a:t>
            </a:r>
            <a:r>
              <a:rPr lang="ru-RU" dirty="0" smtClean="0"/>
              <a:t> в.</a:t>
            </a:r>
            <a:r>
              <a:rPr lang="en-US" dirty="0" smtClean="0"/>
              <a:t>)</a:t>
            </a:r>
            <a:endParaRPr lang="ru-RU" dirty="0"/>
          </a:p>
        </p:txBody>
      </p:sp>
      <p:pic>
        <p:nvPicPr>
          <p:cNvPr id="4098" name="Picture 2" descr="http://pohodd.ru/gal/d/46218-2/x_2e68a88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4003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pohodd.ru/gal/d/46218-2/x_2e68a88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0"/>
            <a:ext cx="24003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5143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http://static.err.ee/gridfs/839B164018585AAFB54EE4E9FD243274CECDFD8D62049D4229310ABEBE006FF9.jpg?width=19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81" y="0"/>
            <a:ext cx="1218830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91181" y="6088559"/>
            <a:ext cx="2691685" cy="769441"/>
          </a:xfrm>
          <a:prstGeom prst="rect">
            <a:avLst/>
          </a:prstGeom>
          <a:solidFill>
            <a:schemeClr val="bg1">
              <a:alpha val="43922"/>
            </a:schemeClr>
          </a:solidFill>
        </p:spPr>
        <p:txBody>
          <a:bodyPr wrap="square">
            <a:spAutoFit/>
          </a:bodyPr>
          <a:lstStyle/>
          <a:p>
            <a:r>
              <a:rPr lang="ru-RU" sz="4400" dirty="0" smtClean="0"/>
              <a:t>Казаки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42718060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3349" y="5903041"/>
            <a:ext cx="10515600" cy="1325563"/>
          </a:xfrm>
        </p:spPr>
        <p:txBody>
          <a:bodyPr>
            <a:normAutofit/>
          </a:bodyPr>
          <a:lstStyle/>
          <a:p>
            <a:r>
              <a:rPr lang="en-US" sz="2400" dirty="0" smtClean="0">
                <a:hlinkClick r:id="rId2"/>
              </a:rPr>
              <a:t>http://www.ivi.ru/watch/voyna_i_mir/83057</a:t>
            </a:r>
            <a:r>
              <a:rPr lang="en-US" sz="2400" dirty="0" smtClean="0"/>
              <a:t> 28.46, 45.05, 57.57, 01.01 </a:t>
            </a:r>
            <a:endParaRPr lang="ru-RU" sz="2400" dirty="0"/>
          </a:p>
        </p:txBody>
      </p:sp>
      <p:pic>
        <p:nvPicPr>
          <p:cNvPr id="7170" name="Picture 2" descr="http://www.kino-teatr.ru/movie/kadr/1065/11353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2318"/>
            <a:ext cx="12185776" cy="5415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58623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img.beta.rian.ru/images/73291/97/73291975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51" y="0"/>
            <a:ext cx="1210234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6088559"/>
            <a:ext cx="8048266" cy="769441"/>
          </a:xfrm>
          <a:prstGeom prst="rect">
            <a:avLst/>
          </a:prstGeom>
          <a:solidFill>
            <a:schemeClr val="bg1">
              <a:alpha val="43922"/>
            </a:schemeClr>
          </a:solidFill>
        </p:spPr>
        <p:txBody>
          <a:bodyPr wrap="square">
            <a:spAutoFit/>
          </a:bodyPr>
          <a:lstStyle/>
          <a:p>
            <a:r>
              <a:rPr lang="ru-RU" sz="4400" dirty="0" smtClean="0"/>
              <a:t>М.Б. Барклай де Толли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19589330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upload.wikimedia.org/wikipedia/commons/7/7f/Kutuzov_fil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60" y="0"/>
            <a:ext cx="11902969" cy="6681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0" y="6088559"/>
            <a:ext cx="8048266" cy="769441"/>
          </a:xfrm>
          <a:prstGeom prst="rect">
            <a:avLst/>
          </a:prstGeom>
          <a:solidFill>
            <a:schemeClr val="bg1">
              <a:alpha val="43922"/>
            </a:schemeClr>
          </a:solidFill>
        </p:spPr>
        <p:txBody>
          <a:bodyPr wrap="square">
            <a:spAutoFit/>
          </a:bodyPr>
          <a:lstStyle/>
          <a:p>
            <a:r>
              <a:rPr lang="ru-RU" sz="4400" dirty="0" smtClean="0"/>
              <a:t>«Совет в Филях», А. </a:t>
            </a:r>
            <a:r>
              <a:rPr lang="ru-RU" sz="4400" dirty="0" err="1" smtClean="0"/>
              <a:t>Кившенко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25821387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&amp;Icy;&amp;zcy;&amp;ocy;&amp;bcy;&amp;rcy;&amp;acy;&amp;zhcy;&amp;iecy;&amp;ncy;&amp;icy;&amp;iecy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184" y="0"/>
            <a:ext cx="1028197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6766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://cs624420.vk.me/v624420907/1272b/YESi57B8W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46" y="0"/>
            <a:ext cx="1064172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34680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img-fotki.yandex.ru/get/4126/35721275.77/0_890b6_8e44dc0_X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609" y="0"/>
            <a:ext cx="10250554" cy="6856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6088559"/>
            <a:ext cx="4958366" cy="769441"/>
          </a:xfrm>
          <a:prstGeom prst="rect">
            <a:avLst/>
          </a:prstGeom>
          <a:solidFill>
            <a:schemeClr val="bg1">
              <a:alpha val="43922"/>
            </a:schemeClr>
          </a:solidFill>
        </p:spPr>
        <p:txBody>
          <a:bodyPr wrap="square">
            <a:spAutoFit/>
          </a:bodyPr>
          <a:lstStyle/>
          <a:p>
            <a:r>
              <a:rPr lang="ru-RU" sz="4400" dirty="0" smtClean="0"/>
              <a:t>Поклонная гора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2951696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Zamoskvorechye in fire by Vereschagi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126" y="0"/>
            <a:ext cx="898427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38990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4" descr="https://upload.wikimedia.org/wikipedia/commons/e/e9/%D0%92_%D0%A3%D1%81%D0%BF%D0%B5%D0%BD%D1%81%D0%BA%D0%BE%D0%BC_%D1%81%D0%BE%D0%B1%D0%BE%D1%80%D0%B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4521" y="0"/>
            <a:ext cx="812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93182" y="615038"/>
            <a:ext cx="7714445" cy="2123658"/>
          </a:xfrm>
          <a:prstGeom prst="rect">
            <a:avLst/>
          </a:prstGeom>
          <a:solidFill>
            <a:srgbClr val="FFFFFF">
              <a:alpha val="85882"/>
            </a:srgbClr>
          </a:solidFill>
        </p:spPr>
        <p:txBody>
          <a:bodyPr wrap="square">
            <a:spAutoFit/>
          </a:bodyPr>
          <a:lstStyle/>
          <a:p>
            <a:r>
              <a:rPr lang="ru-RU" sz="4400" dirty="0">
                <a:latin typeface="Times New Roman" panose="02020603050405020304" pitchFamily="18" charset="0"/>
                <a:ea typeface="Calibri" panose="020F0502020204030204" pitchFamily="34" charset="0"/>
              </a:rPr>
              <a:t>«Я покинул Москву, приказав взорвать Кремль», — писал 10 октября Наполеон жене.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3078022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webstarco.narod.ru/19vek/big/image/prjanisnikov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879" y="0"/>
            <a:ext cx="1157287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86675" y="256030"/>
            <a:ext cx="10071279" cy="5509200"/>
          </a:xfrm>
          <a:prstGeom prst="rect">
            <a:avLst/>
          </a:prstGeom>
          <a:solidFill>
            <a:schemeClr val="bg1">
              <a:alpha val="43922"/>
            </a:schemeClr>
          </a:solidFill>
        </p:spPr>
        <p:txBody>
          <a:bodyPr wrap="square">
            <a:spAutoFit/>
          </a:bodyPr>
          <a:lstStyle/>
          <a:p>
            <a:r>
              <a:rPr lang="ru-RU" sz="4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Из 610 </a:t>
            </a:r>
            <a:r>
              <a:rPr lang="ru-RU" sz="4400" dirty="0">
                <a:latin typeface="Times New Roman" panose="02020603050405020304" pitchFamily="18" charset="0"/>
                <a:ea typeface="Calibri" panose="020F0502020204030204" pitchFamily="34" charset="0"/>
              </a:rPr>
              <a:t>тысяч </a:t>
            </a:r>
            <a:r>
              <a:rPr lang="ru-RU" sz="4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солдат </a:t>
            </a:r>
            <a:r>
              <a:rPr lang="ru-RU" sz="4400" dirty="0">
                <a:latin typeface="Times New Roman" panose="02020603050405020304" pitchFamily="18" charset="0"/>
                <a:ea typeface="Calibri" panose="020F0502020204030204" pitchFamily="34" charset="0"/>
              </a:rPr>
              <a:t>осталось из Великой армии </a:t>
            </a:r>
            <a:r>
              <a:rPr lang="ru-RU" sz="4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27 000 </a:t>
            </a:r>
            <a:r>
              <a:rPr lang="ru-RU" sz="4400" dirty="0">
                <a:latin typeface="Times New Roman" panose="02020603050405020304" pitchFamily="18" charset="0"/>
                <a:ea typeface="Calibri" panose="020F0502020204030204" pitchFamily="34" charset="0"/>
              </a:rPr>
              <a:t>тысяч </a:t>
            </a:r>
            <a:r>
              <a:rPr lang="ru-RU" sz="4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солдат, </a:t>
            </a:r>
            <a:r>
              <a:rPr lang="ru-RU" sz="4400" dirty="0">
                <a:latin typeface="Times New Roman" panose="02020603050405020304" pitchFamily="18" charset="0"/>
                <a:ea typeface="Calibri" panose="020F0502020204030204" pitchFamily="34" charset="0"/>
              </a:rPr>
              <a:t>«</a:t>
            </a:r>
            <a:r>
              <a:rPr lang="ru-RU" sz="4400" i="1" dirty="0">
                <a:latin typeface="Times New Roman" panose="02020603050405020304" pitchFamily="18" charset="0"/>
                <a:ea typeface="Calibri" panose="020F0502020204030204" pitchFamily="34" charset="0"/>
              </a:rPr>
              <a:t>все в весьма жалком состоянии</a:t>
            </a:r>
            <a:r>
              <a:rPr lang="ru-RU" sz="4400" dirty="0">
                <a:latin typeface="Times New Roman" panose="02020603050405020304" pitchFamily="18" charset="0"/>
                <a:ea typeface="Calibri" panose="020F0502020204030204" pitchFamily="34" charset="0"/>
              </a:rPr>
              <a:t>» </a:t>
            </a:r>
            <a:endParaRPr lang="ru-RU" sz="4400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ru-RU" sz="44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ru-RU" sz="4400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ru-RU" sz="44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ru-RU" sz="4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Наполеон </a:t>
            </a:r>
            <a:r>
              <a:rPr lang="ru-RU" sz="4400" dirty="0">
                <a:latin typeface="Times New Roman" panose="02020603050405020304" pitchFamily="18" charset="0"/>
                <a:ea typeface="Calibri" panose="020F0502020204030204" pitchFamily="34" charset="0"/>
              </a:rPr>
              <a:t>потерял в России около 580 тысяч солдат.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726636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трелка вправо 1"/>
          <p:cNvSpPr/>
          <p:nvPr/>
        </p:nvSpPr>
        <p:spPr>
          <a:xfrm>
            <a:off x="622300" y="4229100"/>
            <a:ext cx="11036300" cy="393700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989456" y="3459659"/>
            <a:ext cx="1393913" cy="769441"/>
          </a:xfrm>
          <a:prstGeom prst="rect">
            <a:avLst/>
          </a:prstGeom>
          <a:solidFill>
            <a:schemeClr val="bg1">
              <a:alpha val="43922"/>
            </a:schemeClr>
          </a:solidFill>
        </p:spPr>
        <p:txBody>
          <a:bodyPr wrap="square">
            <a:spAutoFit/>
          </a:bodyPr>
          <a:lstStyle/>
          <a:p>
            <a:r>
              <a:rPr lang="en-GB" sz="4400" dirty="0" smtClean="0"/>
              <a:t>XIX </a:t>
            </a:r>
            <a:endParaRPr lang="ru-RU" sz="4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5512" y="1098679"/>
            <a:ext cx="2271756" cy="183805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288" y="1098679"/>
            <a:ext cx="2137516" cy="1838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917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185930" y="2580291"/>
            <a:ext cx="10515600" cy="1325563"/>
          </a:xfrm>
        </p:spPr>
        <p:txBody>
          <a:bodyPr>
            <a:noAutofit/>
          </a:bodyPr>
          <a:lstStyle/>
          <a:p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>Скажи-ка, дядя, ведь не даром</a:t>
            </a:r>
            <a:br>
              <a:rPr lang="ru-RU" sz="3600" dirty="0" smtClean="0"/>
            </a:br>
            <a:r>
              <a:rPr lang="ru-RU" sz="3600" dirty="0" smtClean="0"/>
              <a:t>Москва, спаленная пожаром,</a:t>
            </a:r>
            <a:br>
              <a:rPr lang="ru-RU" sz="3600" dirty="0" smtClean="0"/>
            </a:br>
            <a:r>
              <a:rPr lang="ru-RU" sz="3600" dirty="0" smtClean="0"/>
              <a:t>Французу отдана?</a:t>
            </a:r>
            <a:br>
              <a:rPr lang="ru-RU" sz="3600" dirty="0" smtClean="0"/>
            </a:br>
            <a:r>
              <a:rPr lang="ru-RU" sz="3600" dirty="0" smtClean="0"/>
              <a:t>Ведь были ж схватки боевые,</a:t>
            </a:r>
            <a:br>
              <a:rPr lang="ru-RU" sz="3600" dirty="0" smtClean="0"/>
            </a:br>
            <a:r>
              <a:rPr lang="ru-RU" sz="3600" dirty="0" smtClean="0"/>
              <a:t>Да, говорят, еще какие!</a:t>
            </a:r>
            <a:br>
              <a:rPr lang="ru-RU" sz="3600" dirty="0" smtClean="0"/>
            </a:br>
            <a:r>
              <a:rPr lang="ru-RU" sz="3600" dirty="0" smtClean="0"/>
              <a:t>Недаром помнит вся Россия</a:t>
            </a:r>
            <a:br>
              <a:rPr lang="ru-RU" sz="3600" dirty="0" smtClean="0"/>
            </a:br>
            <a:r>
              <a:rPr lang="ru-RU" sz="3600" dirty="0" smtClean="0"/>
              <a:t>Про день Бородина!</a:t>
            </a:r>
            <a:br>
              <a:rPr lang="ru-RU" sz="3600" dirty="0" smtClean="0"/>
            </a:br>
            <a:r>
              <a:rPr lang="ru-RU" sz="3600" dirty="0" smtClean="0"/>
              <a:t>- Да, были люди в наше время,</a:t>
            </a:r>
            <a:br>
              <a:rPr lang="ru-RU" sz="3600" dirty="0" smtClean="0"/>
            </a:br>
            <a:r>
              <a:rPr lang="ru-RU" sz="3600" dirty="0" smtClean="0"/>
              <a:t>Не то, что нынешнее племя:</a:t>
            </a:r>
            <a:br>
              <a:rPr lang="ru-RU" sz="3600" dirty="0" smtClean="0"/>
            </a:br>
            <a:r>
              <a:rPr lang="ru-RU" sz="3600" dirty="0" smtClean="0"/>
              <a:t>Богатыри - не вы!</a:t>
            </a:r>
            <a:br>
              <a:rPr lang="ru-RU" sz="3600" dirty="0" smtClean="0"/>
            </a:br>
            <a:r>
              <a:rPr lang="ru-RU" sz="3600" dirty="0" smtClean="0"/>
              <a:t>Плохая им досталась доля:</a:t>
            </a:r>
            <a:br>
              <a:rPr lang="ru-RU" sz="3600" dirty="0" smtClean="0"/>
            </a:br>
            <a:r>
              <a:rPr lang="ru-RU" sz="3600" dirty="0" smtClean="0"/>
              <a:t>Немногие вернулись с поля...</a:t>
            </a:r>
            <a:br>
              <a:rPr lang="ru-RU" sz="3600" dirty="0" smtClean="0"/>
            </a:br>
            <a:r>
              <a:rPr lang="ru-RU" sz="3600" dirty="0" smtClean="0"/>
              <a:t>Не будь на то </a:t>
            </a:r>
            <a:r>
              <a:rPr lang="ru-RU" sz="3600" dirty="0"/>
              <a:t>Г</a:t>
            </a:r>
            <a:r>
              <a:rPr lang="ru-RU" sz="3600" dirty="0" smtClean="0"/>
              <a:t>осподня воля,</a:t>
            </a:r>
            <a:br>
              <a:rPr lang="ru-RU" sz="3600" dirty="0" smtClean="0"/>
            </a:br>
            <a:r>
              <a:rPr lang="ru-RU" sz="3600" dirty="0" smtClean="0"/>
              <a:t>Не отдали б Москвы!</a:t>
            </a:r>
            <a:br>
              <a:rPr lang="ru-RU" sz="3600" dirty="0" smtClean="0"/>
            </a:br>
            <a:endParaRPr lang="ru-RU" sz="36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7947255" y="1119321"/>
            <a:ext cx="3876382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dirty="0" smtClean="0"/>
              <a:t>Бородино</a:t>
            </a:r>
          </a:p>
          <a:p>
            <a:r>
              <a:rPr lang="ru-RU" sz="4000" dirty="0" smtClean="0"/>
              <a:t>М.Ю. Лермонтов</a:t>
            </a:r>
            <a:endParaRPr lang="ru-RU" sz="40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7281873" y="6488668"/>
            <a:ext cx="49101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hlinkClick r:id="rId2"/>
              </a:rPr>
              <a:t>https://www.youtube.com/watch?v=Ex0B1D_lckE</a:t>
            </a:r>
            <a:r>
              <a:rPr lang="en-US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4902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s://upload.wikimedia.org/wikipedia/commons/thumb/3/35/Alexander_I_of_Russia_by_F.Kruger_%281837%2C_Hermitage%29.jpg/800px-Alexander_I_of_Russia_by_F.Kruger_%281837%2C_Hermitage%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7301" y="-70595"/>
            <a:ext cx="4928674" cy="6928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3680210"/>
            <a:ext cx="4623515" cy="2123658"/>
          </a:xfrm>
          <a:prstGeom prst="rect">
            <a:avLst/>
          </a:prstGeom>
          <a:solidFill>
            <a:schemeClr val="bg1">
              <a:alpha val="43922"/>
            </a:schemeClr>
          </a:solidFill>
        </p:spPr>
        <p:txBody>
          <a:bodyPr wrap="square">
            <a:spAutoFit/>
          </a:bodyPr>
          <a:lstStyle/>
          <a:p>
            <a:r>
              <a:rPr lang="ru-RU" sz="4400" dirty="0" smtClean="0"/>
              <a:t>Военная галерея в Эрмитаже. </a:t>
            </a:r>
            <a:r>
              <a:rPr lang="ru-RU" sz="4400" dirty="0" err="1" smtClean="0"/>
              <a:t>Имп</a:t>
            </a:r>
            <a:r>
              <a:rPr lang="ru-RU" sz="4400" dirty="0" smtClean="0"/>
              <a:t>. Александр </a:t>
            </a:r>
            <a:r>
              <a:rPr lang="en-US" sz="4400" dirty="0" smtClean="0"/>
              <a:t>I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3761804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://img1.liveinternet.ru/images/attach/b/4/112/676/112676811_0_a2d62_6cfbaf48_X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215" y="0"/>
            <a:ext cx="1048958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38092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ttp://places.moscow/places/borodinskoye_pole/borodinskoye_pole_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55" y="0"/>
            <a:ext cx="1103897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73487" y="5959771"/>
            <a:ext cx="2794715" cy="769441"/>
          </a:xfrm>
          <a:prstGeom prst="rect">
            <a:avLst/>
          </a:prstGeom>
          <a:solidFill>
            <a:schemeClr val="bg1">
              <a:alpha val="43922"/>
            </a:schemeClr>
          </a:solidFill>
        </p:spPr>
        <p:txBody>
          <a:bodyPr wrap="square">
            <a:spAutoFit/>
          </a:bodyPr>
          <a:lstStyle/>
          <a:p>
            <a:r>
              <a:rPr lang="ru-RU" sz="4400" dirty="0" smtClean="0"/>
              <a:t>Бородино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24591736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://www.cheltv.ru/upload/news/2015/08-Aug/24/%D0%91%D0%BE%D1%80%D0%BE%D0%B4%D0%B8%D0%BD%D0%B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518" y="0"/>
            <a:ext cx="10287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72072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https://upload.wikimedia.org/wikipedia/commons/thumb/d/d2/Bistro%21.jpg/1280px-Bistro%2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5465" y="0"/>
            <a:ext cx="9219216" cy="6912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0798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http://www.photo-moskva.ru/Metro_Park_Pobedy/Metro_Park_Pobedy_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9921" y="-128788"/>
            <a:ext cx="1025207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73487" y="5959771"/>
            <a:ext cx="5125792" cy="769441"/>
          </a:xfrm>
          <a:prstGeom prst="rect">
            <a:avLst/>
          </a:prstGeom>
          <a:solidFill>
            <a:schemeClr val="bg1">
              <a:alpha val="43922"/>
            </a:schemeClr>
          </a:solidFill>
        </p:spPr>
        <p:txBody>
          <a:bodyPr wrap="square">
            <a:spAutoFit/>
          </a:bodyPr>
          <a:lstStyle/>
          <a:p>
            <a:r>
              <a:rPr lang="ru-RU" sz="4400" dirty="0" smtClean="0"/>
              <a:t>Триумфальная арка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14123975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http://static.tonkosti.ru/images/1/14/%D0%A5%D1%80%D0%B0%D0%BC_%D0%A5%D1%80%D0%B8%D1%81%D1%82%D0%B0_%D0%A1%D0%BF%D0%B0%D1%81%D0%B8%D1%82%D0%B5%D0%BB%D1%8F,_%D0%9C%D0%BE%D1%81%D0%BA%D0%B2%D0%B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579" y="0"/>
            <a:ext cx="1040035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54546" y="6088559"/>
            <a:ext cx="6478074" cy="769441"/>
          </a:xfrm>
          <a:prstGeom prst="rect">
            <a:avLst/>
          </a:prstGeom>
          <a:solidFill>
            <a:schemeClr val="bg1">
              <a:alpha val="43922"/>
            </a:schemeClr>
          </a:solidFill>
        </p:spPr>
        <p:txBody>
          <a:bodyPr wrap="square">
            <a:spAutoFit/>
          </a:bodyPr>
          <a:lstStyle/>
          <a:p>
            <a:r>
              <a:rPr lang="ru-RU" sz="4400" dirty="0" smtClean="0"/>
              <a:t>Храм Христа Спасителя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39437680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ttp://www.hramy.ru/regions/r77/cao/hamovniki/hhs/hhs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367" y="0"/>
            <a:ext cx="1027300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5398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38" y="0"/>
            <a:ext cx="103909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0084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76837" y="1820438"/>
            <a:ext cx="10515600" cy="1325563"/>
          </a:xfrm>
        </p:spPr>
        <p:txBody>
          <a:bodyPr/>
          <a:lstStyle/>
          <a:p>
            <a:r>
              <a:rPr lang="ru-RU" dirty="0"/>
              <a:t>Почему мы любим шашлыки?</a:t>
            </a:r>
          </a:p>
        </p:txBody>
      </p:sp>
      <p:pic>
        <p:nvPicPr>
          <p:cNvPr id="3074" name="Picture 2" descr="http://salute13.ru/images/yua5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712" y="3210516"/>
            <a:ext cx="4929721" cy="3304391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0467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http://www.vidania.ru/statyi/images/ikonostas_8_800x126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5445" y="0"/>
            <a:ext cx="4352031" cy="6896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70912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http://echo.msk.ru/files/815046.jpg?134643409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913" y="0"/>
            <a:ext cx="909204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699105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http://www.foma.ru/fotos/journal/109/hhs/TASS_142194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214" y="0"/>
            <a:ext cx="1023581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80407" y="6488668"/>
            <a:ext cx="49870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hlinkClick r:id="rId3"/>
              </a:rPr>
              <a:t>https://www.youtube.com/watch?v=BgIhmASinNE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669955" y="6488668"/>
            <a:ext cx="48292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hlinkClick r:id="rId4"/>
              </a:rPr>
              <a:t>http://ria.ru/religion/20111205/500318595.html</a:t>
            </a:r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91836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http://files.vm.ru/photo/vecherka/2014/10/doc6hkg1whl6qs7o6aadyn_800_48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699" y="0"/>
            <a:ext cx="102940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9485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http://strana.ru/media/images/uploaded/big_incut240729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217" y="0"/>
            <a:ext cx="102940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991613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https://upload.wikimedia.org/wikipedia/ru/thumb/b/b6/Dvorec-sovetov1950.jpg/300px-Dvorec-sovetov19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745" y="-1"/>
            <a:ext cx="5266431" cy="6863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168326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http://mjjm.ru/pictures/nahod/i_857462928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338" y="0"/>
            <a:ext cx="91523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57448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https://upload.wikimedia.org/wikipedia/commons/thumb/7/73/%D0%92%D0%B8%D0%B4_%D0%BD%D0%B0_%D0%98%D1%81%D0%B0%D0%B0%D0%BA%D0%B8%D0%B5%D0%B2%D1%81%D0%BA%D0%B8%D0%B9_%D1%81%D0%BE%D0%B1%D0%BE%D1%80_%D0%B8_%D0%92%D0%BE%D0%B7%D0%BD%D0%B5%D1%81%D0%B5%D0%BD%D1%81%D0%BA%D0%B8%D0%B9_%D0%BF%D1%80%D0%BE%D1%81%D0%BF%D0%B5%D0%BA%D1%82_%D1%81_%D0%90%D0%B4%D0%BC%D0%B8%D1%80%D0%B0%D0%BB%D1%82%D0%B5%D0%B9%D1%81%D1%82%D0%B2%D0%B0.jpg/1280px-%D0%92%D0%B8%D0%B4_%D0%BD%D0%B0_%D0%98%D1%81%D0%B0%D0%B0%D0%BA%D0%B8%D0%B5%D0%B2%D1%81%D0%BA%D0%B8%D0%B9_%D1%81%D0%BE%D0%B1%D0%BE%D1%80_%D0%B8_%D0%92%D0%BE%D0%B7%D0%BD%D0%B5%D1%81%D0%B5%D0%BD%D1%81%D0%BA%D0%B8%D0%B9_%D0%BF%D1%80%D0%BE%D1%81%D0%BF%D0%B5%D0%BA%D1%82_%D1%81_%D0%90%D0%B4%D0%BC%D0%B8%D1%80%D0%B0%D0%BB%D1%82%D0%B5%D0%B9%D1%81%D1%82%D0%B2%D0%B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8586"/>
            <a:ext cx="12193931" cy="4933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54546" y="6088559"/>
            <a:ext cx="6478074" cy="769441"/>
          </a:xfrm>
          <a:prstGeom prst="rect">
            <a:avLst/>
          </a:prstGeom>
          <a:solidFill>
            <a:schemeClr val="bg1">
              <a:alpha val="43922"/>
            </a:schemeClr>
          </a:solidFill>
        </p:spPr>
        <p:txBody>
          <a:bodyPr wrap="square">
            <a:spAutoFit/>
          </a:bodyPr>
          <a:lstStyle/>
          <a:p>
            <a:r>
              <a:rPr lang="ru-RU" sz="4400" dirty="0" smtClean="0"/>
              <a:t>Исаакиевский собор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2761081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http://www.spb-rf.ru/images/spbapril%2003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674" y="0"/>
            <a:ext cx="913570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2684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605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ww.oldgravura.ru/uploads/prod/prod_558db2cd5303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153" y="0"/>
            <a:ext cx="12389476" cy="8788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http://ostranah.ru/media/coats_of_arms/georgia_coat_of_arm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984" y="862883"/>
            <a:ext cx="3349600" cy="3079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2321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https://upload.wikimedia.org/wikipedia/commons/thumb/1/15/Cath_Isaac_IMG_7635.JPG/800px-Cath_Isaac_IMG_763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8306" y="-94982"/>
            <a:ext cx="5210528" cy="6952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7686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https://upload.wikimedia.org/wikipedia/commons/thumb/9/9c/%D0%A1%D0%B0%D0%BD%D0%BA%D1%82-%D0%9F%D0%B5%D1%82%D0%B5%D1%80%D0%B1%D1%83%D1%80%D0%B3._%D0%A1%D0%BE%D0%B1%D0%BE%D1%80_%D0%BF%D1%80%D0%B5%D0%BF%D0%BE%D0%B4%D0%BE%D0%B1%D0%BD%D0%BE%D0%B3%D0%BE_%D0%98%D1%81%D0%B0%D0%B0%D0%BA%D0%B8%D1%8F_%D0%94%D0%B0%D0%BB%D0%BC%D0%B0%D1%82%D1%81%D0%BA%D0%BE%D0%B3%D0%BE.jpg/1280px-%D0%A1%D0%B0%D0%BD%D0%BA%D1%82-%D0%9F%D0%B5%D1%82%D0%B5%D1%80%D0%B1%D1%83%D1%80%D0%B3._%D0%A1%D0%BE%D0%B1%D0%BE%D1%80_%D0%BF%D1%80%D0%B5%D0%BF%D0%BE%D0%B4%D0%BE%D0%B1%D0%BD%D0%BE%D0%B3%D0%BE_%D0%98%D1%81%D0%B0%D0%B0%D0%BA%D0%B8%D1%8F_%D0%94%D0%B0%D0%BB%D0%BC%D0%B0%D1%82%D1%81%D0%BA%D0%BE%D0%B3%D0%B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5465" y="0"/>
            <a:ext cx="9232095" cy="6921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0308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Sankt Petersburg Isaakskathedrale innen 2005 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8050" y="0"/>
            <a:ext cx="4682633" cy="702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0421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http://www.on-line.spb.ru/images/monument_stolp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134" y="0"/>
            <a:ext cx="4581614" cy="6879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54546" y="6088559"/>
            <a:ext cx="6478074" cy="769441"/>
          </a:xfrm>
          <a:prstGeom prst="rect">
            <a:avLst/>
          </a:prstGeom>
          <a:solidFill>
            <a:schemeClr val="bg1">
              <a:alpha val="43922"/>
            </a:schemeClr>
          </a:solidFill>
        </p:spPr>
        <p:txBody>
          <a:bodyPr wrap="square">
            <a:spAutoFit/>
          </a:bodyPr>
          <a:lstStyle/>
          <a:p>
            <a:r>
              <a:rPr lang="ru-RU" sz="4400" dirty="0" smtClean="0"/>
              <a:t>Александровская колонна</a:t>
            </a:r>
            <a:endParaRPr lang="ru-RU" sz="4400" dirty="0"/>
          </a:p>
        </p:txBody>
      </p:sp>
      <p:pic>
        <p:nvPicPr>
          <p:cNvPr id="39940" name="Picture 4" descr="https://www.stihi.ru/pics/2012/05/23/927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2620" y="0"/>
            <a:ext cx="535989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7645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upload.wikimedia.org/wikipedia/commons/thumb/7/71/Chatsworth_House_Fountain.jpg/800px-Chatsworth_House_Fountai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4988" y="0"/>
            <a:ext cx="514971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443989" y="0"/>
            <a:ext cx="4610636" cy="2123658"/>
          </a:xfrm>
          <a:prstGeom prst="rect">
            <a:avLst/>
          </a:prstGeom>
          <a:solidFill>
            <a:schemeClr val="bg1">
              <a:alpha val="43922"/>
            </a:schemeClr>
          </a:solidFill>
        </p:spPr>
        <p:txBody>
          <a:bodyPr wrap="square">
            <a:spAutoFit/>
          </a:bodyPr>
          <a:lstStyle/>
          <a:p>
            <a:r>
              <a:rPr lang="en-US" sz="4400" dirty="0" smtClean="0"/>
              <a:t>The Emperor Fountain, </a:t>
            </a:r>
            <a:r>
              <a:rPr lang="en-US" sz="4400" dirty="0" err="1" smtClean="0"/>
              <a:t>Chartsworth</a:t>
            </a:r>
            <a:r>
              <a:rPr lang="en-US" sz="4400" dirty="0" smtClean="0"/>
              <a:t> House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179673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Kiprensky Pushki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2434" y="9731"/>
            <a:ext cx="5897540" cy="6859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297768" y="6100017"/>
            <a:ext cx="5718220" cy="769441"/>
          </a:xfrm>
          <a:prstGeom prst="rect">
            <a:avLst/>
          </a:prstGeom>
          <a:solidFill>
            <a:schemeClr val="bg1">
              <a:alpha val="43922"/>
            </a:schemeClr>
          </a:solidFill>
        </p:spPr>
        <p:txBody>
          <a:bodyPr wrap="square">
            <a:spAutoFit/>
          </a:bodyPr>
          <a:lstStyle/>
          <a:p>
            <a:r>
              <a:rPr lang="ru-RU" sz="4400" dirty="0" smtClean="0"/>
              <a:t>А.С. Пушкин 1799-1837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1124825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2" name="Picture 4" descr="https://upload.wikimedia.org/wikipedia/commons/5/5f/Anna_Olenina_by_Kiprensk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0613"/>
            <a:ext cx="4327301" cy="5748830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04126" y="3031052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Я вас любил: любовь еще, быть может,</a:t>
            </a:r>
            <a:br>
              <a:rPr lang="ru-RU" dirty="0" smtClean="0"/>
            </a:br>
            <a:r>
              <a:rPr lang="ru-RU" dirty="0" smtClean="0"/>
              <a:t>В душе моей угасла не совсем;</a:t>
            </a:r>
            <a:br>
              <a:rPr lang="ru-RU" dirty="0" smtClean="0"/>
            </a:br>
            <a:r>
              <a:rPr lang="ru-RU" dirty="0" smtClean="0"/>
              <a:t>Но пусть она вас больше не тревожит;</a:t>
            </a:r>
            <a:br>
              <a:rPr lang="ru-RU" dirty="0" smtClean="0"/>
            </a:br>
            <a:r>
              <a:rPr lang="ru-RU" dirty="0" smtClean="0"/>
              <a:t>Я не хочу печалить вас ничем.</a:t>
            </a:r>
            <a:br>
              <a:rPr lang="ru-RU" dirty="0" smtClean="0"/>
            </a:br>
            <a:r>
              <a:rPr lang="ru-RU" dirty="0" smtClean="0"/>
              <a:t>Я вас любил безмолвно, безнадежно,</a:t>
            </a:r>
            <a:br>
              <a:rPr lang="ru-RU" dirty="0" smtClean="0"/>
            </a:br>
            <a:r>
              <a:rPr lang="ru-RU" dirty="0" smtClean="0"/>
              <a:t>То робостью, то ревностью томим;</a:t>
            </a:r>
            <a:br>
              <a:rPr lang="ru-RU" dirty="0" smtClean="0"/>
            </a:br>
            <a:r>
              <a:rPr lang="ru-RU" dirty="0" smtClean="0"/>
              <a:t>Я вас любил так искренно, так нежно,</a:t>
            </a:r>
            <a:br>
              <a:rPr lang="ru-RU" dirty="0" smtClean="0"/>
            </a:br>
            <a:r>
              <a:rPr lang="ru-RU" dirty="0" smtClean="0"/>
              <a:t>Как дай вам Бог любимой быть другим.</a:t>
            </a:r>
            <a:br>
              <a:rPr lang="ru-RU" dirty="0" smtClean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39591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1687" y="3005294"/>
            <a:ext cx="10515600" cy="1325563"/>
          </a:xfrm>
        </p:spPr>
        <p:txBody>
          <a:bodyPr>
            <a:noAutofit/>
          </a:bodyPr>
          <a:lstStyle/>
          <a:p>
            <a:r>
              <a:rPr lang="ru-RU" sz="3600" dirty="0" smtClean="0"/>
              <a:t>Мороз и солнце; день чудесный!</a:t>
            </a:r>
            <a:br>
              <a:rPr lang="ru-RU" sz="3600" dirty="0" smtClean="0"/>
            </a:br>
            <a:r>
              <a:rPr lang="ru-RU" sz="3600" dirty="0" smtClean="0"/>
              <a:t>Еще ты дремлешь, друг прелестный —</a:t>
            </a:r>
            <a:br>
              <a:rPr lang="ru-RU" sz="3600" dirty="0" smtClean="0"/>
            </a:br>
            <a:r>
              <a:rPr lang="ru-RU" sz="3600" dirty="0" smtClean="0"/>
              <a:t>Пора, красавица, проснись:</a:t>
            </a:r>
            <a:br>
              <a:rPr lang="ru-RU" sz="3600" dirty="0" smtClean="0"/>
            </a:br>
            <a:r>
              <a:rPr lang="ru-RU" sz="3600" dirty="0" smtClean="0"/>
              <a:t>Открой сомкнуты негой взоры</a:t>
            </a:r>
            <a:br>
              <a:rPr lang="ru-RU" sz="3600" dirty="0" smtClean="0"/>
            </a:br>
            <a:r>
              <a:rPr lang="ru-RU" sz="3600" dirty="0" smtClean="0"/>
              <a:t>Навстречу северной Авроры,</a:t>
            </a:r>
            <a:br>
              <a:rPr lang="ru-RU" sz="3600" dirty="0" smtClean="0"/>
            </a:br>
            <a:r>
              <a:rPr lang="ru-RU" sz="3600" dirty="0" smtClean="0"/>
              <a:t>Звездою севера явись!</a:t>
            </a:r>
            <a:br>
              <a:rPr lang="ru-RU" sz="3600" dirty="0" smtClean="0"/>
            </a:b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>Вечор, ты помнишь, вьюга злилась,</a:t>
            </a:r>
            <a:br>
              <a:rPr lang="ru-RU" sz="3600" dirty="0" smtClean="0"/>
            </a:br>
            <a:r>
              <a:rPr lang="ru-RU" sz="3600" dirty="0" smtClean="0"/>
              <a:t>На мутном небе мгла носилась;</a:t>
            </a:r>
            <a:br>
              <a:rPr lang="ru-RU" sz="3600" dirty="0" smtClean="0"/>
            </a:br>
            <a:r>
              <a:rPr lang="ru-RU" sz="3600" dirty="0" smtClean="0"/>
              <a:t>Луна, как бледное пятно,</a:t>
            </a:r>
            <a:br>
              <a:rPr lang="ru-RU" sz="3600" dirty="0" smtClean="0"/>
            </a:br>
            <a:r>
              <a:rPr lang="ru-RU" sz="3600" dirty="0" smtClean="0"/>
              <a:t>Сквозь тучи мрачные желтела,</a:t>
            </a:r>
            <a:br>
              <a:rPr lang="ru-RU" sz="3600" dirty="0" smtClean="0"/>
            </a:br>
            <a:r>
              <a:rPr lang="ru-RU" sz="3600" dirty="0" smtClean="0"/>
              <a:t>И ты печальная сидела —</a:t>
            </a:r>
            <a:br>
              <a:rPr lang="ru-RU" sz="3600" dirty="0" smtClean="0"/>
            </a:br>
            <a:r>
              <a:rPr lang="ru-RU" sz="3600" dirty="0" smtClean="0"/>
              <a:t>А нынче... погляди в окно:</a:t>
            </a:r>
            <a:br>
              <a:rPr lang="ru-RU" sz="3600" dirty="0" smtClean="0"/>
            </a:b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529502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1534" y="2987899"/>
            <a:ext cx="9336111" cy="879319"/>
          </a:xfrm>
        </p:spPr>
        <p:txBody>
          <a:bodyPr>
            <a:noAutofit/>
          </a:bodyPr>
          <a:lstStyle/>
          <a:p>
            <a:r>
              <a:rPr lang="ru-RU" sz="3600" dirty="0" smtClean="0"/>
              <a:t>Под голубыми небесами</a:t>
            </a:r>
            <a:br>
              <a:rPr lang="ru-RU" sz="3600" dirty="0" smtClean="0"/>
            </a:br>
            <a:r>
              <a:rPr lang="ru-RU" sz="3600" dirty="0" smtClean="0"/>
              <a:t>Великолепными коврами,</a:t>
            </a:r>
            <a:br>
              <a:rPr lang="ru-RU" sz="3600" dirty="0" smtClean="0"/>
            </a:br>
            <a:r>
              <a:rPr lang="ru-RU" sz="3600" dirty="0" smtClean="0"/>
              <a:t>Блестя на солнце, снег лежит;</a:t>
            </a:r>
            <a:br>
              <a:rPr lang="ru-RU" sz="3600" dirty="0" smtClean="0"/>
            </a:br>
            <a:r>
              <a:rPr lang="ru-RU" sz="3600" dirty="0" smtClean="0"/>
              <a:t>Прозрачный лес один чернеет,</a:t>
            </a:r>
            <a:br>
              <a:rPr lang="ru-RU" sz="3600" dirty="0" smtClean="0"/>
            </a:br>
            <a:r>
              <a:rPr lang="ru-RU" sz="3600" dirty="0" smtClean="0"/>
              <a:t>И ель сквозь иней зеленеет,</a:t>
            </a:r>
            <a:br>
              <a:rPr lang="ru-RU" sz="3600" dirty="0" smtClean="0"/>
            </a:br>
            <a:r>
              <a:rPr lang="ru-RU" sz="3600" dirty="0" smtClean="0"/>
              <a:t>И речка подо льдом блестит.</a:t>
            </a:r>
            <a:br>
              <a:rPr lang="ru-RU" sz="3600" dirty="0" smtClean="0"/>
            </a:br>
            <a:r>
              <a:rPr lang="ru-RU" sz="3600" dirty="0"/>
              <a:t/>
            </a:r>
            <a:br>
              <a:rPr lang="ru-RU" sz="3600" dirty="0"/>
            </a:br>
            <a:r>
              <a:rPr lang="ru-RU" sz="3600" dirty="0" smtClean="0"/>
              <a:t>Вся комната янтарным блеском</a:t>
            </a:r>
            <a:br>
              <a:rPr lang="ru-RU" sz="3600" dirty="0" smtClean="0"/>
            </a:br>
            <a:r>
              <a:rPr lang="ru-RU" sz="3600" dirty="0" smtClean="0"/>
              <a:t>Озарена. Веселым треском</a:t>
            </a:r>
            <a:br>
              <a:rPr lang="ru-RU" sz="3600" dirty="0" smtClean="0"/>
            </a:br>
            <a:r>
              <a:rPr lang="ru-RU" sz="3600" dirty="0" smtClean="0"/>
              <a:t>Трещит затопленная печь.</a:t>
            </a:r>
            <a:br>
              <a:rPr lang="ru-RU" sz="3600" dirty="0" smtClean="0"/>
            </a:br>
            <a:r>
              <a:rPr lang="ru-RU" sz="3600" dirty="0" smtClean="0"/>
              <a:t>Приятно думать у лежанки.</a:t>
            </a:r>
            <a:br>
              <a:rPr lang="ru-RU" sz="3600" dirty="0" smtClean="0"/>
            </a:br>
            <a:r>
              <a:rPr lang="ru-RU" sz="3600" dirty="0" smtClean="0"/>
              <a:t>Но знаешь: не велеть ли в санки</a:t>
            </a:r>
            <a:br>
              <a:rPr lang="ru-RU" sz="3600" dirty="0" smtClean="0"/>
            </a:br>
            <a:r>
              <a:rPr lang="ru-RU" sz="3600" dirty="0" smtClean="0"/>
              <a:t>Кобылку бурую </a:t>
            </a:r>
            <a:r>
              <a:rPr lang="ru-RU" sz="3600" dirty="0" err="1" smtClean="0"/>
              <a:t>запречь</a:t>
            </a:r>
            <a:r>
              <a:rPr lang="ru-RU" sz="3600" dirty="0" smtClean="0"/>
              <a:t>?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1789594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41231" y="252877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Скользя по утреннему снегу,</a:t>
            </a:r>
            <a:br>
              <a:rPr lang="ru-RU" dirty="0" smtClean="0"/>
            </a:br>
            <a:r>
              <a:rPr lang="ru-RU" dirty="0" smtClean="0"/>
              <a:t>Друг милый, предадимся бегу</a:t>
            </a:r>
            <a:br>
              <a:rPr lang="ru-RU" dirty="0" smtClean="0"/>
            </a:br>
            <a:r>
              <a:rPr lang="ru-RU" dirty="0" smtClean="0"/>
              <a:t>Нетерпеливого коня</a:t>
            </a:r>
            <a:br>
              <a:rPr lang="ru-RU" dirty="0" smtClean="0"/>
            </a:br>
            <a:r>
              <a:rPr lang="ru-RU" dirty="0" smtClean="0"/>
              <a:t>И навестим поля пустые,</a:t>
            </a:r>
            <a:br>
              <a:rPr lang="ru-RU" dirty="0" smtClean="0"/>
            </a:br>
            <a:r>
              <a:rPr lang="ru-RU" dirty="0" smtClean="0"/>
              <a:t>Леса, недавно столь густые,</a:t>
            </a:r>
            <a:br>
              <a:rPr lang="ru-RU" dirty="0" smtClean="0"/>
            </a:br>
            <a:r>
              <a:rPr lang="ru-RU" dirty="0" smtClean="0"/>
              <a:t>И берег, милый для меня.</a:t>
            </a:r>
            <a:br>
              <a:rPr lang="ru-RU" dirty="0" smtClean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83069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60927" y="231819"/>
            <a:ext cx="10515600" cy="6001555"/>
          </a:xfrm>
        </p:spPr>
        <p:txBody>
          <a:bodyPr>
            <a:noAutofit/>
          </a:bodyPr>
          <a:lstStyle/>
          <a:p>
            <a:r>
              <a:rPr lang="ru-RU" sz="3200" b="1" dirty="0" smtClean="0"/>
              <a:t>1795</a:t>
            </a:r>
            <a:r>
              <a:rPr lang="ru-RU" sz="3200" dirty="0" smtClean="0"/>
              <a:t> </a:t>
            </a:r>
            <a:r>
              <a:rPr lang="ru-RU" sz="3200" dirty="0"/>
              <a:t>— Иранский шах вторгается в </a:t>
            </a:r>
            <a:r>
              <a:rPr lang="ru-RU" sz="3200" dirty="0" smtClean="0"/>
              <a:t>Грузию, разбивает её войско </a:t>
            </a:r>
            <a:r>
              <a:rPr lang="ru-RU" sz="3200" dirty="0"/>
              <a:t>и разоряет её столицу </a:t>
            </a:r>
            <a:r>
              <a:rPr lang="ru-RU" sz="3200" dirty="0" smtClean="0"/>
              <a:t>Тбилиси. Население </a:t>
            </a:r>
            <a:r>
              <a:rPr lang="ru-RU" sz="3200" dirty="0" err="1"/>
              <a:t>Картли</a:t>
            </a:r>
            <a:r>
              <a:rPr lang="ru-RU" sz="3200" dirty="0"/>
              <a:t>-Кахетии в результате непрерывных войн сократилось до 60 тысяч человек.</a:t>
            </a:r>
          </a:p>
          <a:p>
            <a:r>
              <a:rPr lang="ru-RU" sz="3200" b="1" dirty="0" smtClean="0"/>
              <a:t>22 </a:t>
            </a:r>
            <a:r>
              <a:rPr lang="ru-RU" sz="3200" b="1" dirty="0"/>
              <a:t>декабря 1800 г.</a:t>
            </a:r>
            <a:r>
              <a:rPr lang="ru-RU" sz="3200" dirty="0"/>
              <a:t> После почти годичного раздумья, </a:t>
            </a:r>
            <a:r>
              <a:rPr lang="ru-RU" sz="3200" dirty="0" smtClean="0"/>
              <a:t>император Павел </a:t>
            </a:r>
            <a:r>
              <a:rPr lang="ru-RU" sz="3200" dirty="0"/>
              <a:t>I, выполняя просьбу умирающего </a:t>
            </a:r>
            <a:r>
              <a:rPr lang="ru-RU" sz="3200" dirty="0" smtClean="0"/>
              <a:t>царя Георгия </a:t>
            </a:r>
            <a:r>
              <a:rPr lang="ru-RU" sz="3200" dirty="0"/>
              <a:t>XII, подписывает Манифест о присоединении Грузии (</a:t>
            </a:r>
            <a:r>
              <a:rPr lang="ru-RU" sz="3200" dirty="0" err="1"/>
              <a:t>Картли</a:t>
            </a:r>
            <a:r>
              <a:rPr lang="ru-RU" sz="3200" dirty="0"/>
              <a:t>-Кахетии) к </a:t>
            </a:r>
            <a:r>
              <a:rPr lang="ru-RU" sz="3200" dirty="0" smtClean="0"/>
              <a:t>России</a:t>
            </a:r>
            <a:r>
              <a:rPr lang="ru-RU" sz="3200" dirty="0"/>
              <a:t>.</a:t>
            </a:r>
            <a:endParaRPr lang="ru-RU" sz="3200" dirty="0"/>
          </a:p>
          <a:p>
            <a:r>
              <a:rPr lang="ru-RU" sz="3200" dirty="0"/>
              <a:t>Присоединение Грузии к России спасло грузинскую нацию от геноцида и ассимиляции со стороны соседних стран. Уже через сто лет после вхождения Грузии в состав Российской империи численность грузин выросла с </a:t>
            </a:r>
            <a:r>
              <a:rPr lang="en-GB" sz="3200" dirty="0" smtClean="0"/>
              <a:t>675 000 </a:t>
            </a:r>
            <a:r>
              <a:rPr lang="ru-RU" sz="3200" dirty="0" smtClean="0"/>
              <a:t>до </a:t>
            </a:r>
            <a:r>
              <a:rPr lang="en-GB" sz="3200" dirty="0" smtClean="0"/>
              <a:t>2 109 </a:t>
            </a:r>
            <a:r>
              <a:rPr lang="ru-RU" sz="3200" dirty="0" smtClean="0"/>
              <a:t>000 человек. </a:t>
            </a:r>
            <a:r>
              <a:rPr lang="ru-RU" sz="3200" dirty="0"/>
              <a:t>Грузия была тогда впервые объединена.</a:t>
            </a:r>
          </a:p>
          <a:p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51567858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2641243" y="715824"/>
            <a:ext cx="7058343" cy="5106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4000" dirty="0" smtClean="0"/>
              <a:t>Пустое </a:t>
            </a:r>
            <a:r>
              <a:rPr lang="ru-RU" sz="4000" i="1" dirty="0" smtClean="0"/>
              <a:t>вы</a:t>
            </a:r>
            <a:r>
              <a:rPr lang="ru-RU" sz="4000" dirty="0" smtClean="0"/>
              <a:t> сердечным </a:t>
            </a:r>
            <a:r>
              <a:rPr lang="ru-RU" sz="4000" i="1" dirty="0" smtClean="0"/>
              <a:t>ты</a:t>
            </a: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dirty="0" smtClean="0"/>
              <a:t>Она, </a:t>
            </a:r>
            <a:r>
              <a:rPr lang="ru-RU" sz="4000" dirty="0" err="1" smtClean="0"/>
              <a:t>обмолвясь</a:t>
            </a:r>
            <a:r>
              <a:rPr lang="ru-RU" sz="4000" dirty="0" smtClean="0"/>
              <a:t>, заменила</a:t>
            </a:r>
            <a:br>
              <a:rPr lang="ru-RU" sz="4000" dirty="0" smtClean="0"/>
            </a:br>
            <a:r>
              <a:rPr lang="ru-RU" sz="4000" dirty="0" smtClean="0"/>
              <a:t>И все счастливые мечты</a:t>
            </a:r>
            <a:br>
              <a:rPr lang="ru-RU" sz="4000" dirty="0" smtClean="0"/>
            </a:br>
            <a:r>
              <a:rPr lang="ru-RU" sz="4000" dirty="0" smtClean="0"/>
              <a:t>В душе влюблённой возбудила.</a:t>
            </a:r>
            <a:br>
              <a:rPr lang="ru-RU" sz="4000" dirty="0" smtClean="0"/>
            </a:br>
            <a:r>
              <a:rPr lang="ru-RU" sz="4000" dirty="0" smtClean="0"/>
              <a:t>Пред ней задумчиво стою,</a:t>
            </a:r>
            <a:br>
              <a:rPr lang="ru-RU" sz="4000" dirty="0" smtClean="0"/>
            </a:br>
            <a:r>
              <a:rPr lang="ru-RU" sz="4000" dirty="0" smtClean="0"/>
              <a:t>Свести очей с неё нет силы;</a:t>
            </a:r>
            <a:br>
              <a:rPr lang="ru-RU" sz="4000" dirty="0" smtClean="0"/>
            </a:br>
            <a:r>
              <a:rPr lang="ru-RU" sz="4000" dirty="0" smtClean="0"/>
              <a:t>И говорю ей: как </a:t>
            </a:r>
            <a:r>
              <a:rPr lang="ru-RU" sz="4000" i="1" dirty="0" smtClean="0"/>
              <a:t>вы</a:t>
            </a:r>
            <a:r>
              <a:rPr lang="ru-RU" sz="4000" dirty="0" smtClean="0"/>
              <a:t> милы!</a:t>
            </a:r>
            <a:br>
              <a:rPr lang="ru-RU" sz="4000" dirty="0" smtClean="0"/>
            </a:br>
            <a:r>
              <a:rPr lang="ru-RU" sz="4000" dirty="0" smtClean="0"/>
              <a:t>И мыслю: как </a:t>
            </a:r>
            <a:r>
              <a:rPr lang="ru-RU" sz="4000" i="1" dirty="0" smtClean="0"/>
              <a:t>тебя</a:t>
            </a:r>
            <a:r>
              <a:rPr lang="ru-RU" sz="4000" dirty="0" smtClean="0"/>
              <a:t> люблю!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2400" i="1" dirty="0" smtClean="0">
                <a:effectLst/>
              </a:rPr>
              <a:t>23 мая 1828 г.</a:t>
            </a:r>
            <a:endParaRPr kumimoji="0" lang="ru-RU" alt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9448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741" y="6181859"/>
            <a:ext cx="11783096" cy="676141"/>
          </a:xfrm>
        </p:spPr>
        <p:txBody>
          <a:bodyPr>
            <a:normAutofit/>
          </a:bodyPr>
          <a:lstStyle/>
          <a:p>
            <a:r>
              <a:rPr lang="en-US" sz="1800" dirty="0" smtClean="0">
                <a:hlinkClick r:id="rId2"/>
              </a:rPr>
              <a:t>https://www.youtube.com/watch?v=odMoa7I_hnU</a:t>
            </a:r>
            <a:r>
              <a:rPr lang="en-US" sz="1800" dirty="0" smtClean="0"/>
              <a:t> 1.04 </a:t>
            </a:r>
            <a:endParaRPr lang="ru-RU" sz="1800" dirty="0"/>
          </a:p>
        </p:txBody>
      </p:sp>
      <p:pic>
        <p:nvPicPr>
          <p:cNvPr id="2050" name="Picture 2" descr="http://m.kino-teatr.ru/movie/kadr/9412/42716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4076" y="793325"/>
            <a:ext cx="6283106" cy="4538529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297768" y="6100017"/>
            <a:ext cx="5718220" cy="769441"/>
          </a:xfrm>
          <a:prstGeom prst="rect">
            <a:avLst/>
          </a:prstGeom>
          <a:solidFill>
            <a:schemeClr val="bg1">
              <a:alpha val="43922"/>
            </a:schemeClr>
          </a:solidFill>
        </p:spPr>
        <p:txBody>
          <a:bodyPr wrap="square">
            <a:spAutoFit/>
          </a:bodyPr>
          <a:lstStyle/>
          <a:p>
            <a:r>
              <a:rPr lang="ru-RU" sz="4400" dirty="0" smtClean="0"/>
              <a:t>«Евгений Онегин»</a:t>
            </a:r>
            <a:endParaRPr lang="ru-RU" sz="4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65044" y="111812"/>
            <a:ext cx="4778063" cy="769441"/>
          </a:xfrm>
          <a:prstGeom prst="rect">
            <a:avLst/>
          </a:prstGeom>
          <a:solidFill>
            <a:schemeClr val="bg1">
              <a:alpha val="43922"/>
            </a:schemeClr>
          </a:solidFill>
        </p:spPr>
        <p:txBody>
          <a:bodyPr wrap="square">
            <a:spAutoFit/>
          </a:bodyPr>
          <a:lstStyle/>
          <a:p>
            <a:r>
              <a:rPr lang="ru-RU" sz="4400" dirty="0" smtClean="0"/>
              <a:t>дворянин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1751655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download.radiodacha.ru/pub/2168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675" y="0"/>
            <a:ext cx="5725102" cy="6830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297768" y="6100017"/>
            <a:ext cx="4778063" cy="769441"/>
          </a:xfrm>
          <a:prstGeom prst="rect">
            <a:avLst/>
          </a:prstGeom>
          <a:solidFill>
            <a:schemeClr val="bg1">
              <a:alpha val="43922"/>
            </a:schemeClr>
          </a:solidFill>
        </p:spPr>
        <p:txBody>
          <a:bodyPr wrap="square">
            <a:spAutoFit/>
          </a:bodyPr>
          <a:lstStyle/>
          <a:p>
            <a:r>
              <a:rPr lang="ru-RU" sz="4400" dirty="0" smtClean="0"/>
              <a:t>Наталья Гончарова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1409359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static1.repo.aif.ru/1/46/197697/56f3b05c4474999699252e8ef383b2d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6043" y="-103031"/>
            <a:ext cx="5588402" cy="7000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8132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PushkinMskVbliz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234" y="0"/>
            <a:ext cx="456923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196465" y="6488668"/>
            <a:ext cx="50484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hlinkClick r:id="rId3"/>
              </a:rPr>
              <a:t>https://www.youtube.com/watch?v=zbsWwbQ_Ids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7238593" y="6119336"/>
            <a:ext cx="5006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hlinkClick r:id="rId4"/>
              </a:rPr>
              <a:t>https://www.youtube.com/watch?v=dP8vORslKBw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-152618" y="6488668"/>
            <a:ext cx="51902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hlinkClick r:id="rId5"/>
              </a:rPr>
              <a:t>https://www.youtube.com/watch?v=LHqgGaq0mW4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-152620" y="6119336"/>
            <a:ext cx="50463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hlinkClick r:id="rId6"/>
              </a:rPr>
              <a:t>https://www.youtube.com/watch?v=baq1DKkDo7Y</a:t>
            </a:r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14028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http://www.glinka1804-rus.ru/glink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3169" y="127178"/>
            <a:ext cx="5538457" cy="6531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297768" y="6100017"/>
            <a:ext cx="4778063" cy="769441"/>
          </a:xfrm>
          <a:prstGeom prst="rect">
            <a:avLst/>
          </a:prstGeom>
          <a:solidFill>
            <a:schemeClr val="bg1">
              <a:alpha val="43922"/>
            </a:schemeClr>
          </a:solidFill>
        </p:spPr>
        <p:txBody>
          <a:bodyPr wrap="square">
            <a:spAutoFit/>
          </a:bodyPr>
          <a:lstStyle/>
          <a:p>
            <a:r>
              <a:rPr lang="ru-RU" sz="4400" dirty="0" smtClean="0"/>
              <a:t>М.И. Глинка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1515391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http://www.pravmir.ru/wp-content/uploads/2013/02/dpjvg2cnmbmzx1j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5380"/>
            <a:ext cx="12519557" cy="6632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413937" y="6088559"/>
            <a:ext cx="4778063" cy="769441"/>
          </a:xfrm>
          <a:prstGeom prst="rect">
            <a:avLst/>
          </a:prstGeom>
          <a:solidFill>
            <a:schemeClr val="bg1">
              <a:alpha val="43922"/>
            </a:schemeClr>
          </a:solidFill>
        </p:spPr>
        <p:txBody>
          <a:bodyPr wrap="square">
            <a:spAutoFit/>
          </a:bodyPr>
          <a:lstStyle/>
          <a:p>
            <a:r>
              <a:rPr lang="ru-RU" sz="4400" dirty="0" smtClean="0"/>
              <a:t>«Иван Сусанин»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2733477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http://getbg.net/upload/full/383520_xoxloma_uzor_uzory_cvety_zheltyj_listya_fon_yagody_1980x1120_%28www.GetBg.net%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2956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9126828" y="6088559"/>
            <a:ext cx="4778063" cy="769441"/>
          </a:xfrm>
          <a:prstGeom prst="rect">
            <a:avLst/>
          </a:prstGeom>
          <a:solidFill>
            <a:schemeClr val="bg1">
              <a:alpha val="43922"/>
            </a:schemeClr>
          </a:solidFill>
        </p:spPr>
        <p:txBody>
          <a:bodyPr wrap="square">
            <a:spAutoFit/>
          </a:bodyPr>
          <a:lstStyle/>
          <a:p>
            <a:r>
              <a:rPr lang="ru-RU" sz="4400" dirty="0" smtClean="0"/>
              <a:t>Хохлома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4129437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https://upload.wikimedia.org/wikipedia/commons/thumb/8/83/Khohloma_bird_box.JPG/1280px-Khohloma_bird_box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5313" y="-54323"/>
            <a:ext cx="9219216" cy="6912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742500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00" name="Picture 4" descr="https://s-media-cache-ak0.pinimg.com/originals/fd/a8/4b/fda84bc8bc19a274484cbcbc90edc6a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7855" y="-1"/>
            <a:ext cx="6258105" cy="6858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70620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604" y="0"/>
            <a:ext cx="115807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12024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http://st.depositphotos.com/1834913/3788/v/950/depositphotos_37884723-Vector-seamless-pattern-in-Hohloma-styl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4521" y="0"/>
            <a:ext cx="836174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455139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http://vasi.net/uploads/podbor/x1624/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7406" y="251563"/>
            <a:ext cx="6283862" cy="6316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3008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http://s59.radikal.ru/i164/1111/c6/e3ab34a270d6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0026"/>
            <a:ext cx="12149042" cy="6537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280502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8" name="Picture 4" descr="http://hope-designer.ru/wp-content/uploads/2011/10/hoh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5014" y="643943"/>
            <a:ext cx="7218557" cy="4697105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673224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http://www.rusvelikaia.ru/upload/iblock/3ef/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9074" y="0"/>
            <a:ext cx="6708864" cy="6708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9126828" y="6088559"/>
            <a:ext cx="4778063" cy="769441"/>
          </a:xfrm>
          <a:prstGeom prst="rect">
            <a:avLst/>
          </a:prstGeom>
          <a:solidFill>
            <a:schemeClr val="bg1">
              <a:alpha val="43922"/>
            </a:schemeClr>
          </a:solidFill>
        </p:spPr>
        <p:txBody>
          <a:bodyPr wrap="square">
            <a:spAutoFit/>
          </a:bodyPr>
          <a:lstStyle/>
          <a:p>
            <a:r>
              <a:rPr lang="ru-RU" sz="4400" dirty="0" err="1" smtClean="0"/>
              <a:t>Жостово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1211426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552" y="-1662448"/>
            <a:ext cx="9813702" cy="9813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268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http://do-things.ru/wp-content/uploads/2010/02/Jostovo-3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702" y="0"/>
            <a:ext cx="102953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9536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6" name="Picture 4" descr="http://slavyane.org/images/stories/Proshloe/zhostovo/podnos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519" y="1461"/>
            <a:ext cx="10284809" cy="6856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4714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трелка вправо 1"/>
          <p:cNvSpPr/>
          <p:nvPr/>
        </p:nvSpPr>
        <p:spPr>
          <a:xfrm>
            <a:off x="622300" y="4229100"/>
            <a:ext cx="11036300" cy="393700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2340960" y="3482429"/>
            <a:ext cx="1393913" cy="769441"/>
          </a:xfrm>
          <a:prstGeom prst="rect">
            <a:avLst/>
          </a:prstGeom>
          <a:solidFill>
            <a:schemeClr val="bg1">
              <a:alpha val="43922"/>
            </a:schemeClr>
          </a:solidFill>
        </p:spPr>
        <p:txBody>
          <a:bodyPr wrap="square">
            <a:spAutoFit/>
          </a:bodyPr>
          <a:lstStyle/>
          <a:p>
            <a:r>
              <a:rPr lang="en-GB" sz="4400" dirty="0" smtClean="0"/>
              <a:t>XIX </a:t>
            </a:r>
            <a:endParaRPr lang="ru-RU" sz="4400" dirty="0"/>
          </a:p>
        </p:txBody>
      </p:sp>
      <p:pic>
        <p:nvPicPr>
          <p:cNvPr id="8" name="Picture 4" descr="https://www.stihi.ru/pics/2012/05/23/927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538" y="1009992"/>
            <a:ext cx="1665843" cy="2131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428" y="5194300"/>
            <a:ext cx="1633810" cy="132190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19" y="3657600"/>
            <a:ext cx="1537267" cy="1321901"/>
          </a:xfrm>
          <a:prstGeom prst="rect">
            <a:avLst/>
          </a:prstGeom>
        </p:spPr>
      </p:pic>
      <p:pic>
        <p:nvPicPr>
          <p:cNvPr id="11" name="Picture 2" descr="https://upload.wikimedia.org/wikipedia/commons/thumb/7/71/Chatsworth_House_Fountain.jpg/800px-Chatsworth_House_Fountai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7588" y="4745078"/>
            <a:ext cx="1410578" cy="1878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://vasi.net/uploads/podbor/x1624/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1593" y="2339315"/>
            <a:ext cx="1366560" cy="1373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Kiprensky Pushkin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9333" y="594913"/>
            <a:ext cx="1806672" cy="2101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://www.hramy.ru/regions/r77/cao/hamovniki/hhs/hhs0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919" y="1411987"/>
            <a:ext cx="2417918" cy="1614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4055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3"/>
          <p:cNvSpPr txBox="1">
            <a:spLocks/>
          </p:cNvSpPr>
          <p:nvPr/>
        </p:nvSpPr>
        <p:spPr>
          <a:xfrm>
            <a:off x="1672689" y="2079413"/>
            <a:ext cx="7069429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/>
              <a:t>СПАСИБО ЗА ВНИМАНИЕ!</a:t>
            </a:r>
            <a:endParaRPr lang="ru-RU" dirty="0"/>
          </a:p>
        </p:txBody>
      </p:sp>
      <p:pic>
        <p:nvPicPr>
          <p:cNvPr id="5" name="Picture 2" descr="http://promisly.ru/files/u1/2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77438">
            <a:off x="7452694" y="3567447"/>
            <a:ext cx="2578848" cy="2666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42376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osetinskie-pirogi-v-anape.ru/wp-content/uploads/2014/09/hinkal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006" y="0"/>
            <a:ext cx="102940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91182" y="6088559"/>
            <a:ext cx="3141416" cy="769441"/>
          </a:xfrm>
          <a:prstGeom prst="rect">
            <a:avLst/>
          </a:prstGeom>
          <a:solidFill>
            <a:schemeClr val="bg1">
              <a:alpha val="43922"/>
            </a:schemeClr>
          </a:solidFill>
        </p:spPr>
        <p:txBody>
          <a:bodyPr wrap="square">
            <a:spAutoFit/>
          </a:bodyPr>
          <a:lstStyle/>
          <a:p>
            <a:r>
              <a:rPr lang="ru-RU" sz="4400" dirty="0" err="1" smtClean="0"/>
              <a:t>Хинкали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604732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&amp;Rcy;&amp;ucy;&amp;scy;&amp;scy;&amp;kcy;&amp;icy;&amp;jcy; &amp;shcy;&amp;tcy;&amp;ycy;&amp;kcy;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910" y="0"/>
            <a:ext cx="964218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91181" y="6088559"/>
            <a:ext cx="7249777" cy="769441"/>
          </a:xfrm>
          <a:prstGeom prst="rect">
            <a:avLst/>
          </a:prstGeom>
          <a:solidFill>
            <a:schemeClr val="bg1">
              <a:alpha val="43922"/>
            </a:schemeClr>
          </a:solidFill>
        </p:spPr>
        <p:txBody>
          <a:bodyPr wrap="square">
            <a:spAutoFit/>
          </a:bodyPr>
          <a:lstStyle/>
          <a:p>
            <a:r>
              <a:rPr lang="ru-RU" sz="4400" dirty="0" smtClean="0"/>
              <a:t>Отечественная война 1812 г.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702287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www.e-reading.club/illustrations/52/52964-any2fbimgloader15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8916" y="0"/>
            <a:ext cx="47932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s://upload.wikimedia.org/wikipedia/commons/thumb/f/fa/Kiprensky_Davydov.jpg/800px-Kiprensky_Davydo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0835" y="1"/>
            <a:ext cx="49175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69702" y="6088559"/>
            <a:ext cx="2691685" cy="769441"/>
          </a:xfrm>
          <a:prstGeom prst="rect">
            <a:avLst/>
          </a:prstGeom>
          <a:solidFill>
            <a:schemeClr val="bg1">
              <a:alpha val="43922"/>
            </a:schemeClr>
          </a:solidFill>
        </p:spPr>
        <p:txBody>
          <a:bodyPr wrap="square">
            <a:spAutoFit/>
          </a:bodyPr>
          <a:lstStyle/>
          <a:p>
            <a:r>
              <a:rPr lang="ru-RU" sz="4400" dirty="0" smtClean="0"/>
              <a:t>Гусары</a:t>
            </a:r>
            <a:endParaRPr lang="ru-RU" sz="4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65263" y="0"/>
            <a:ext cx="2691685" cy="769441"/>
          </a:xfrm>
          <a:prstGeom prst="rect">
            <a:avLst/>
          </a:prstGeom>
          <a:solidFill>
            <a:schemeClr val="bg1">
              <a:alpha val="43922"/>
            </a:schemeClr>
          </a:solidFill>
        </p:spPr>
        <p:txBody>
          <a:bodyPr wrap="square">
            <a:spAutoFit/>
          </a:bodyPr>
          <a:lstStyle/>
          <a:p>
            <a:r>
              <a:rPr lang="ru-RU" sz="4400" dirty="0" smtClean="0"/>
              <a:t>смелый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1062199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525</TotalTime>
  <Words>304</Words>
  <Application>Microsoft Office PowerPoint</Application>
  <PresentationFormat>Широкоэкранный</PresentationFormat>
  <Paragraphs>56</Paragraphs>
  <Slides>69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69</vt:i4>
      </vt:variant>
    </vt:vector>
  </HeadingPairs>
  <TitlesOfParts>
    <vt:vector size="74" baseType="lpstr">
      <vt:lpstr>Arial</vt:lpstr>
      <vt:lpstr>Calibri</vt:lpstr>
      <vt:lpstr>Calibri Light</vt:lpstr>
      <vt:lpstr>Times New Roman</vt:lpstr>
      <vt:lpstr>Тема Office</vt:lpstr>
      <vt:lpstr>РУССКАЯ КУЛЬТУРА</vt:lpstr>
      <vt:lpstr>Презентация PowerPoint</vt:lpstr>
      <vt:lpstr>Почему мы любим шашлыки?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http://www.ivi.ru/watch/voyna_i_mir/83057 28.46, 45.05, 57.57, 01.01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Скажи-ка, дядя, ведь не даром Москва, спаленная пожаром, Французу отдана? Ведь были ж схватки боевые, Да, говорят, еще какие! Недаром помнит вся Россия Про день Бородина! - Да, были люди в наше время, Не то, что нынешнее племя: Богатыри - не вы! Плохая им досталась доля: Немногие вернулись с поля... Не будь на то Господня воля, Не отдали б Москвы!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Я вас любил: любовь еще, быть может, В душе моей угасла не совсем; Но пусть она вас больше не тревожит; Я не хочу печалить вас ничем. Я вас любил безмолвно, безнадежно, То робостью, то ревностью томим; Я вас любил так искренно, так нежно, Как дай вам Бог любимой быть другим. </vt:lpstr>
      <vt:lpstr>Мороз и солнце; день чудесный! Еще ты дремлешь, друг прелестный — Пора, красавица, проснись: Открой сомкнуты негой взоры Навстречу северной Авроры, Звездою севера явись!  Вечор, ты помнишь, вьюга злилась, На мутном небе мгла носилась; Луна, как бледное пятно, Сквозь тучи мрачные желтела, И ты печальная сидела — А нынче... погляди в окно: </vt:lpstr>
      <vt:lpstr>Под голубыми небесами Великолепными коврами, Блестя на солнце, снег лежит; Прозрачный лес один чернеет, И ель сквозь иней зеленеет, И речка подо льдом блестит.  Вся комната янтарным блеском Озарена. Веселым треском Трещит затопленная печь. Приятно думать у лежанки. Но знаешь: не велеть ли в санки Кобылку бурую запречь?</vt:lpstr>
      <vt:lpstr>Скользя по утреннему снегу, Друг милый, предадимся бегу Нетерпеливого коня И навестим поля пустые, Леса, недавно столь густые, И берег, милый для меня. </vt:lpstr>
      <vt:lpstr>Пустое вы сердечным ты Она, обмолвясь, заменила И все счастливые мечты В душе влюблённой возбудила. Пред ней задумчиво стою, Свести очей с неё нет силы; И говорю ей: как вы милы! И мыслю: как тебя люблю!  23 мая 1828 г.</vt:lpstr>
      <vt:lpstr>https://www.youtube.com/watch?v=odMoa7I_hnU 1.04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РУССКАЯ КУЛЬТУРА</dc:title>
  <dc:creator>Vlad</dc:creator>
  <cp:lastModifiedBy>Vlad</cp:lastModifiedBy>
  <cp:revision>35</cp:revision>
  <dcterms:created xsi:type="dcterms:W3CDTF">2016-04-14T20:15:48Z</dcterms:created>
  <dcterms:modified xsi:type="dcterms:W3CDTF">2019-04-16T09:29:48Z</dcterms:modified>
</cp:coreProperties>
</file>