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E07D-6A17-40E7-9EA2-922E2DAD2DD2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9F15-F676-4BCA-90DB-941CD137C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02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E07D-6A17-40E7-9EA2-922E2DAD2DD2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9F15-F676-4BCA-90DB-941CD137C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912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E07D-6A17-40E7-9EA2-922E2DAD2DD2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9F15-F676-4BCA-90DB-941CD137C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64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E07D-6A17-40E7-9EA2-922E2DAD2DD2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9F15-F676-4BCA-90DB-941CD137C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57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E07D-6A17-40E7-9EA2-922E2DAD2DD2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9F15-F676-4BCA-90DB-941CD137C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69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E07D-6A17-40E7-9EA2-922E2DAD2DD2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9F15-F676-4BCA-90DB-941CD137C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399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E07D-6A17-40E7-9EA2-922E2DAD2DD2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9F15-F676-4BCA-90DB-941CD137C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892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E07D-6A17-40E7-9EA2-922E2DAD2DD2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9F15-F676-4BCA-90DB-941CD137C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443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E07D-6A17-40E7-9EA2-922E2DAD2DD2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9F15-F676-4BCA-90DB-941CD137C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17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E07D-6A17-40E7-9EA2-922E2DAD2DD2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9F15-F676-4BCA-90DB-941CD137C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747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4E07D-6A17-40E7-9EA2-922E2DAD2DD2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89F15-F676-4BCA-90DB-941CD137C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406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4E07D-6A17-40E7-9EA2-922E2DAD2DD2}" type="datetimeFigureOut">
              <a:rPr lang="ru-RU" smtClean="0"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89F15-F676-4BCA-90DB-941CD137C5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9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zBzUStoRD4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czGx7S4b4Q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zaOKEjmGniA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768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journal.ib-bank.ru/files/images/posts/2013102316541391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743" y="0"/>
            <a:ext cx="9151481" cy="68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51399"/>
            <a:ext cx="3888392" cy="2123658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Царь Алексей Михайлович (1645-1676)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13851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93700"/>
            <a:ext cx="6045200" cy="5783263"/>
          </a:xfrm>
        </p:spPr>
        <p:txBody>
          <a:bodyPr>
            <a:normAutofit/>
          </a:bodyPr>
          <a:lstStyle/>
          <a:p>
            <a:r>
              <a:rPr lang="ru-RU" dirty="0" err="1" smtClean="0"/>
              <a:t>Коллинс</a:t>
            </a:r>
            <a:r>
              <a:rPr lang="ru-RU" dirty="0" smtClean="0"/>
              <a:t> о царе Алексее Михайловиче:</a:t>
            </a:r>
          </a:p>
          <a:p>
            <a:r>
              <a:rPr lang="ru-RU" dirty="0" smtClean="0"/>
              <a:t>«Великим </a:t>
            </a:r>
            <a:r>
              <a:rPr lang="ru-RU" dirty="0"/>
              <a:t>постом он обедает только </a:t>
            </a:r>
            <a:r>
              <a:rPr lang="ru-RU" dirty="0" smtClean="0"/>
              <a:t>три </a:t>
            </a:r>
            <a:r>
              <a:rPr lang="ru-RU" dirty="0"/>
              <a:t>раза в неделю, а именно: в четверток , субботу и воскресенье, в остальные же дни ест по куску </a:t>
            </a:r>
            <a:r>
              <a:rPr lang="ru-RU" dirty="0" smtClean="0"/>
              <a:t>чёрного </a:t>
            </a:r>
            <a:r>
              <a:rPr lang="ru-RU" dirty="0"/>
              <a:t>хлеба с солью, по соленому грибу или </a:t>
            </a:r>
            <a:r>
              <a:rPr lang="ru-RU" dirty="0" smtClean="0"/>
              <a:t>огурцу»</a:t>
            </a:r>
          </a:p>
          <a:p>
            <a:r>
              <a:rPr lang="ru-RU" dirty="0"/>
              <a:t>В течение всего поста, кроме праздника Благовещения, царь ел без масла капусту, грибы и </a:t>
            </a:r>
            <a:r>
              <a:rPr lang="ru-RU" dirty="0" smtClean="0"/>
              <a:t>ягоды, и пил квас.  </a:t>
            </a:r>
          </a:p>
        </p:txBody>
      </p:sp>
      <p:pic>
        <p:nvPicPr>
          <p:cNvPr id="3074" name="Picture 2" descr="http://www.journal.ib-bank.ru/files/images/posts/2013102316541391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958" y="892689"/>
            <a:ext cx="5335042" cy="400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05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pp.ru/upload/post/97761389_4737592_V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745" y="0"/>
            <a:ext cx="9130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73487" y="325934"/>
            <a:ext cx="461063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Великий пост</a:t>
            </a:r>
          </a:p>
        </p:txBody>
      </p:sp>
    </p:spTree>
    <p:extLst>
      <p:ext uri="{BB962C8B-B14F-4D97-AF65-F5344CB8AC3E}">
        <p14:creationId xmlns:p14="http://schemas.microsoft.com/office/powerpoint/2010/main" val="150963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434" y="999687"/>
            <a:ext cx="6972300" cy="4351338"/>
          </a:xfrm>
        </p:spPr>
        <p:txBody>
          <a:bodyPr>
            <a:noAutofit/>
          </a:bodyPr>
          <a:lstStyle/>
          <a:p>
            <a:r>
              <a:rPr lang="ru-RU" sz="3200" dirty="0" err="1">
                <a:latin typeface="Georgia" panose="02040502050405020303" pitchFamily="18" charset="0"/>
              </a:rPr>
              <a:t>Герберштейн</a:t>
            </a:r>
            <a:r>
              <a:rPr lang="ru-RU" sz="3200" dirty="0">
                <a:latin typeface="Georgia" panose="02040502050405020303" pitchFamily="18" charset="0"/>
              </a:rPr>
              <a:t> </a:t>
            </a:r>
            <a:r>
              <a:rPr lang="ru-RU" sz="3200" dirty="0" smtClean="0">
                <a:latin typeface="Georgia" panose="02040502050405020303" pitchFamily="18" charset="0"/>
              </a:rPr>
              <a:t>(</a:t>
            </a:r>
            <a:r>
              <a:rPr lang="en-US" sz="3200" dirty="0" smtClean="0">
                <a:latin typeface="Georgia" panose="02040502050405020303" pitchFamily="18" charset="0"/>
              </a:rPr>
              <a:t>XVI</a:t>
            </a:r>
            <a:r>
              <a:rPr lang="ru-RU" sz="3200" dirty="0" smtClean="0">
                <a:latin typeface="Georgia" panose="02040502050405020303" pitchFamily="18" charset="0"/>
              </a:rPr>
              <a:t> в.):</a:t>
            </a:r>
          </a:p>
          <a:p>
            <a:r>
              <a:rPr lang="ru-RU" sz="3200" dirty="0" smtClean="0">
                <a:latin typeface="Georgia" panose="02040502050405020303" pitchFamily="18" charset="0"/>
              </a:rPr>
              <a:t>среди </a:t>
            </a:r>
            <a:r>
              <a:rPr lang="ru-RU" sz="3200" dirty="0">
                <a:latin typeface="Georgia" panose="02040502050405020303" pitchFamily="18" charset="0"/>
              </a:rPr>
              <a:t>русских "некоторые принимают пищу в воскресенье и субботу, а в остальные дни воздерживаются от всякой пищи, другие принимают пищу в воскресенье, вторник, четверг и субботу. Также весьма многие довольствуются куском хлеба с водой в понедельник, среду и пятницу"</a:t>
            </a:r>
          </a:p>
        </p:txBody>
      </p:sp>
      <p:pic>
        <p:nvPicPr>
          <p:cNvPr id="2050" name="Picture 2" descr="http://www.booksite.ru/enciklopedia/album/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75" y="431800"/>
            <a:ext cx="3686175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02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Georgia" panose="02040502050405020303" pitchFamily="18" charset="0"/>
              </a:rPr>
              <a:t>На первой неделе Великого поста шумная русская столица словно засыпала. Никто без нужды не появлялся на улице. Магазины в первые три дня были закрыты. Все жители не </a:t>
            </a:r>
            <a:r>
              <a:rPr lang="ru-RU" sz="3600" dirty="0" smtClean="0">
                <a:latin typeface="Georgia" panose="02040502050405020303" pitchFamily="18" charset="0"/>
              </a:rPr>
              <a:t>покупали, не продавали, </a:t>
            </a:r>
            <a:r>
              <a:rPr lang="ru-RU" sz="3600" dirty="0">
                <a:latin typeface="Georgia" panose="02040502050405020303" pitchFamily="18" charset="0"/>
              </a:rPr>
              <a:t>но </a:t>
            </a:r>
            <a:r>
              <a:rPr lang="ru-RU" sz="3600" dirty="0" smtClean="0">
                <a:latin typeface="Georgia" panose="02040502050405020303" pitchFamily="18" charset="0"/>
              </a:rPr>
              <a:t>обязательно были на богослужении, </a:t>
            </a:r>
            <a:r>
              <a:rPr lang="ru-RU" sz="3600" dirty="0">
                <a:latin typeface="Georgia" panose="02040502050405020303" pitchFamily="18" charset="0"/>
              </a:rPr>
              <a:t>носили простую одежду. Все </a:t>
            </a:r>
            <a:r>
              <a:rPr lang="ru-RU" sz="3600" dirty="0" smtClean="0">
                <a:latin typeface="Georgia" panose="02040502050405020303" pitchFamily="18" charset="0"/>
              </a:rPr>
              <a:t>питейные заведения были </a:t>
            </a:r>
            <a:r>
              <a:rPr lang="ru-RU" sz="3600" dirty="0">
                <a:latin typeface="Georgia" panose="02040502050405020303" pitchFamily="18" charset="0"/>
              </a:rPr>
              <a:t>закрыты </a:t>
            </a:r>
            <a:r>
              <a:rPr lang="ru-RU" sz="3600" dirty="0" smtClean="0">
                <a:latin typeface="Georgia" panose="02040502050405020303" pitchFamily="18" charset="0"/>
              </a:rPr>
              <a:t>до </a:t>
            </a:r>
            <a:r>
              <a:rPr lang="ru-RU" sz="3600" dirty="0">
                <a:latin typeface="Georgia" panose="02040502050405020303" pitchFamily="18" charset="0"/>
              </a:rPr>
              <a:t>пасхальной среды.</a:t>
            </a:r>
          </a:p>
          <a:p>
            <a:endParaRPr lang="ru-RU" sz="3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78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910" y="0"/>
            <a:ext cx="4854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3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hochu.ua/pictures_ckfinder/images/grib%281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133" y="0"/>
            <a:ext cx="9155850" cy="687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5909" y="5657787"/>
            <a:ext cx="461063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Белый гриб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93570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calorizator.ru/sites/default/files/product_/mushroom-6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02" y="0"/>
            <a:ext cx="111693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5909" y="5657787"/>
            <a:ext cx="461063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Подосиновик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91721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udec.ru/big-images/11308a-1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66" y="0"/>
            <a:ext cx="91357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5909" y="5657787"/>
            <a:ext cx="461063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Груздь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70793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yagodka.info/images/klyukv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220" y="0"/>
            <a:ext cx="9142972" cy="686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5909" y="5657787"/>
            <a:ext cx="461063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Клюква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74969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РУССКАЯ КУЛЬТУРА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Лекция 6</a:t>
            </a:r>
          </a:p>
          <a:p>
            <a:r>
              <a:rPr lang="ru-RU" dirty="0" smtClean="0"/>
              <a:t>КУЛЬТУРА МОСКОВСКОЙ РУСИ (</a:t>
            </a:r>
            <a:r>
              <a:rPr lang="en-US" dirty="0" smtClean="0"/>
              <a:t>XVI</a:t>
            </a:r>
            <a:r>
              <a:rPr lang="ru-RU" dirty="0" smtClean="0"/>
              <a:t>-</a:t>
            </a:r>
            <a:r>
              <a:rPr lang="en-US" dirty="0" smtClean="0"/>
              <a:t>XVII</a:t>
            </a:r>
            <a:r>
              <a:rPr lang="ru-RU" dirty="0" smtClean="0"/>
              <a:t> в.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4098" name="Picture 2" descr="http://pohodd.ru/gal/d/46218-2/x_2e68a8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00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ohodd.ru/gal/d/46218-2/x_2e68a8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24003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14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krotov.info/pictures/maps/18/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8414" cy="625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5909" y="5657787"/>
            <a:ext cx="461063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первопроходцы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5951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ribse.ru/Files/0_ITEM/94/94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442"/>
            <a:ext cx="12192000" cy="556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5909" y="5657787"/>
            <a:ext cx="461063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68894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vip-premier.ru/userfiles/image/2-2013/2-2013_21-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354" y="0"/>
            <a:ext cx="5284989" cy="686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411450"/>
            <a:ext cx="690307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400" dirty="0" smtClean="0"/>
              <a:t>Патриарх Никон, 1605-1681</a:t>
            </a:r>
            <a:endParaRPr lang="ru-RU" altLang="ru-RU" sz="4400" dirty="0"/>
          </a:p>
        </p:txBody>
      </p:sp>
    </p:spTree>
    <p:extLst>
      <p:ext uri="{BB962C8B-B14F-4D97-AF65-F5344CB8AC3E}">
        <p14:creationId xmlns:p14="http://schemas.microsoft.com/office/powerpoint/2010/main" val="276264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http://www.art-portrets.ru/art/boyarinya-morozov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617538"/>
            <a:ext cx="114300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999659"/>
            <a:ext cx="10625070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400" dirty="0" smtClean="0"/>
              <a:t>«Боярыня Морозова» кисти В.И. Сурикова</a:t>
            </a:r>
            <a:endParaRPr lang="ru-RU" altLang="ru-RU" sz="4400" dirty="0"/>
          </a:p>
        </p:txBody>
      </p:sp>
    </p:spTree>
    <p:extLst>
      <p:ext uri="{BB962C8B-B14F-4D97-AF65-F5344CB8AC3E}">
        <p14:creationId xmlns:p14="http://schemas.microsoft.com/office/powerpoint/2010/main" val="429392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ruvera.ru/data/img/content/1431429849.8278starove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1" y="0"/>
            <a:ext cx="102940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55638" y="5733422"/>
            <a:ext cx="3142445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4400" dirty="0" smtClean="0"/>
              <a:t>староверы</a:t>
            </a:r>
            <a:endParaRPr lang="ru-RU" altLang="ru-RU" sz="4400" dirty="0"/>
          </a:p>
        </p:txBody>
      </p:sp>
    </p:spTree>
    <p:extLst>
      <p:ext uri="{BB962C8B-B14F-4D97-AF65-F5344CB8AC3E}">
        <p14:creationId xmlns:p14="http://schemas.microsoft.com/office/powerpoint/2010/main" val="306894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afisha.mosreg.ru/sites/default/files/styles/place_description_slider__880x430_/public/shapka_2_2.jpg?itok=mdnOjCw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12223410" cy="597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990999"/>
            <a:ext cx="690307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Новый Иерусалим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33333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hramy.ru/regions/r50/istrinsky/istra/njer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310" y="0"/>
            <a:ext cx="10273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54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dis-moscow.ru/wp-content/uploads/2014/05/0_973b2_eaf649cd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69" y="0"/>
            <a:ext cx="9130093" cy="684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81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17" y="0"/>
            <a:ext cx="10249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21" y="0"/>
            <a:ext cx="10290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право 1"/>
          <p:cNvSpPr/>
          <p:nvPr/>
        </p:nvSpPr>
        <p:spPr>
          <a:xfrm>
            <a:off x="622300" y="4229100"/>
            <a:ext cx="11036300" cy="3937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723763" y="3459657"/>
            <a:ext cx="1416687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en-GB" sz="4400" dirty="0" smtClean="0"/>
              <a:t>X</a:t>
            </a:r>
            <a:r>
              <a:rPr lang="en-US" sz="4400" dirty="0" smtClean="0"/>
              <a:t>VII</a:t>
            </a:r>
            <a:r>
              <a:rPr lang="en-GB" sz="4400" dirty="0" smtClean="0"/>
              <a:t> </a:t>
            </a:r>
            <a:endParaRPr lang="ru-RU" sz="4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40960" y="3482429"/>
            <a:ext cx="1118455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en-GB" sz="4400" dirty="0" smtClean="0"/>
              <a:t>XVI </a:t>
            </a:r>
            <a:endParaRPr lang="ru-RU" sz="4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25" y="662152"/>
            <a:ext cx="2165325" cy="26308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06" y="662152"/>
            <a:ext cx="1936978" cy="263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http://img-7.photosight.ru/3ce/3766776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33" y="0"/>
            <a:ext cx="61588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www.n-jerusalem.ru/data/2015/09/17/1234349071/2ni_ikonost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588" y="0"/>
            <a:ext cx="4558093" cy="683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3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1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3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5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1600" y="6088559"/>
            <a:ext cx="11643360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en-US" sz="4400" dirty="0"/>
              <a:t>1130 </a:t>
            </a:r>
            <a:r>
              <a:rPr lang="en-US" sz="4400" dirty="0" smtClean="0"/>
              <a:t>Holy </a:t>
            </a:r>
            <a:r>
              <a:rPr lang="en-US" sz="4400" dirty="0" err="1"/>
              <a:t>Sepulchre</a:t>
            </a:r>
            <a:r>
              <a:rPr lang="en-US" sz="4400" dirty="0"/>
              <a:t> (</a:t>
            </a:r>
            <a:r>
              <a:rPr lang="en-US" sz="4400" dirty="0" smtClean="0"/>
              <a:t>Cambridge, E)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06550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&amp;Zcy;&amp;vcy;&amp;ocy;&amp;ncy;&amp;ncy;&amp;icy;&amp;tscy;&amp;acy; &amp;Ucy;&amp;scy;&amp;pcy;&amp;iecy;&amp;ncy;&amp;scy;&amp;kcy;&amp;ocy;&amp;gcy;&amp;ocy; &amp;scy;&amp;ocy;&amp;bcy;&amp;ocy;&amp;rcy;&amp;acy; &amp;vcy; &amp;Rcy;&amp;ocy;&amp;scy;&amp;tcy;&amp;ocy;&amp;vcy;&amp;scy;&amp;kcy;&amp;ocy;&amp;mcy; &amp;kcy;&amp;rcy;&amp;iecy;&amp;mcy;&amp;lcy;&amp;iecy; &amp;fcy;&amp;ocy;&amp;tcy;&amp;ocy;&amp;gcy;&amp;rcy;&amp;acy;&amp;fcy;&amp;icy;&amp;i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3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411450"/>
            <a:ext cx="6903076" cy="1446550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Звонница Ростовского Кремля (</a:t>
            </a:r>
            <a:r>
              <a:rPr lang="en-US" sz="4400" dirty="0" smtClean="0"/>
              <a:t>XVII </a:t>
            </a:r>
            <a:r>
              <a:rPr lang="ru-RU" sz="4400" dirty="0" smtClean="0"/>
              <a:t>в.)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59290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ytimg.com/vi/nBbaXOlUGxw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3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488668"/>
            <a:ext cx="4976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3"/>
              </a:rPr>
              <a:t>https://www.youtube.com/watch?v=XzBzUStoRD4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72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nemiga.info/moskva/tsar-kolok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365" y="0"/>
            <a:ext cx="4596728" cy="689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797816"/>
            <a:ext cx="6903076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Царь-колокол (</a:t>
            </a:r>
            <a:r>
              <a:rPr lang="en-US" sz="4400" dirty="0" smtClean="0"/>
              <a:t>XVIII </a:t>
            </a:r>
            <a:r>
              <a:rPr lang="ru-RU" sz="4400" dirty="0" smtClean="0"/>
              <a:t>в.)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00839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temples.ru/private/f000204/204_011420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361" y="-1"/>
            <a:ext cx="5730070" cy="779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20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photopolygon.com/photo/fit/3487/11056/60089.jpg.7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256" y="0"/>
            <a:ext cx="7558870" cy="686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11919" y="6231090"/>
            <a:ext cx="4980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3"/>
              </a:rPr>
              <a:t>https://www.youtube.com/watch?v=kczGx7S4b4Q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117807" y="6550385"/>
            <a:ext cx="4989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hlinkClick r:id="rId4"/>
              </a:rPr>
              <a:t>https://www.youtube.com/watch?v=zaOKEjmGniA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444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otoprom.info/city/upload/gallery/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75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1076" y="268014"/>
            <a:ext cx="2112579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Ростов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85196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rus-towns.ru/wp-content/gallery/moskva-pamyatnik-mininu-i-pozharskomu-29-12-2012/moskva-pamyatnik-mininu-i-pozarskomu-29122012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984" y="0"/>
            <a:ext cx="91357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28789" y="6088559"/>
            <a:ext cx="8319752" cy="769441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Памятник Минину и Пожарскому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8417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5" y="0"/>
            <a:ext cx="554126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07" y="699418"/>
            <a:ext cx="5410274" cy="545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6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ido.rudn.ru/nfpk/hist/pic/6/v6_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68" y="0"/>
            <a:ext cx="9567975" cy="683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35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cdn14.img22.ria.ru/images/91935/13/919351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11" y="0"/>
            <a:ext cx="121023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51399"/>
            <a:ext cx="3888392" cy="2123658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Царь Михаил Романов (1613-1645)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77245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opoccuu.com/18011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2" y="1451757"/>
            <a:ext cx="28575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mtdata.ru/u29/photoD9B1/20033405368-0/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206" y="0"/>
            <a:ext cx="8099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0122" y="4734342"/>
            <a:ext cx="3888392" cy="2123658"/>
          </a:xfrm>
          <a:prstGeom prst="rect">
            <a:avLst/>
          </a:prstGeom>
          <a:solidFill>
            <a:schemeClr val="bg1">
              <a:alpha val="43922"/>
            </a:schemeClr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Богдан Хмельницкий</a:t>
            </a:r>
          </a:p>
          <a:p>
            <a:r>
              <a:rPr lang="ru-RU" sz="4400" dirty="0" smtClean="0"/>
              <a:t>1654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98923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110" y="0"/>
            <a:ext cx="509778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2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</Words>
  <Application>Microsoft Office PowerPoint</Application>
  <PresentationFormat>Широкоэкранный</PresentationFormat>
  <Paragraphs>33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Georgia</vt:lpstr>
      <vt:lpstr>Тема Office</vt:lpstr>
      <vt:lpstr>Презентация PowerPoint</vt:lpstr>
      <vt:lpstr>РУССКАЯ КУЛЬТУРА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Алпатов Владислав Викторович</dc:creator>
  <cp:lastModifiedBy>Алпатов Владислав Викторович</cp:lastModifiedBy>
  <cp:revision>1</cp:revision>
  <dcterms:created xsi:type="dcterms:W3CDTF">2019-03-27T10:28:16Z</dcterms:created>
  <dcterms:modified xsi:type="dcterms:W3CDTF">2019-03-27T10:28:29Z</dcterms:modified>
</cp:coreProperties>
</file>