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291" r:id="rId2"/>
    <p:sldId id="292" r:id="rId3"/>
    <p:sldId id="293" r:id="rId4"/>
    <p:sldId id="300" r:id="rId5"/>
    <p:sldId id="294" r:id="rId6"/>
    <p:sldId id="295" r:id="rId7"/>
    <p:sldId id="312" r:id="rId8"/>
    <p:sldId id="313" r:id="rId9"/>
    <p:sldId id="314" r:id="rId10"/>
    <p:sldId id="319" r:id="rId11"/>
    <p:sldId id="315" r:id="rId12"/>
    <p:sldId id="316" r:id="rId13"/>
    <p:sldId id="317" r:id="rId14"/>
    <p:sldId id="318" r:id="rId15"/>
    <p:sldId id="326" r:id="rId16"/>
    <p:sldId id="320" r:id="rId17"/>
    <p:sldId id="321" r:id="rId18"/>
    <p:sldId id="322" r:id="rId19"/>
    <p:sldId id="327" r:id="rId20"/>
    <p:sldId id="328" r:id="rId21"/>
    <p:sldId id="329" r:id="rId22"/>
    <p:sldId id="330" r:id="rId23"/>
    <p:sldId id="340" r:id="rId24"/>
    <p:sldId id="339" r:id="rId25"/>
    <p:sldId id="341" r:id="rId26"/>
    <p:sldId id="323" r:id="rId27"/>
    <p:sldId id="324" r:id="rId28"/>
    <p:sldId id="334" r:id="rId29"/>
    <p:sldId id="335" r:id="rId30"/>
    <p:sldId id="336" r:id="rId31"/>
    <p:sldId id="337" r:id="rId32"/>
    <p:sldId id="343" r:id="rId33"/>
    <p:sldId id="344" r:id="rId34"/>
    <p:sldId id="345" r:id="rId35"/>
    <p:sldId id="346" r:id="rId36"/>
    <p:sldId id="347" r:id="rId37"/>
    <p:sldId id="299" r:id="rId38"/>
    <p:sldId id="301" r:id="rId39"/>
    <p:sldId id="296" r:id="rId40"/>
    <p:sldId id="297" r:id="rId41"/>
    <p:sldId id="302" r:id="rId42"/>
    <p:sldId id="306" r:id="rId43"/>
    <p:sldId id="307" r:id="rId44"/>
    <p:sldId id="308" r:id="rId45"/>
    <p:sldId id="342" r:id="rId46"/>
    <p:sldId id="348" r:id="rId47"/>
  </p:sldIdLst>
  <p:sldSz cx="12192000" cy="6858000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3AC25-1EB6-4370-952F-3EF869FC018E}" type="datetimeFigureOut">
              <a:rPr lang="ru-RU" smtClean="0"/>
              <a:t>30.03.2023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FCFE-B7E3-4028-8074-155FA7E4E2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15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7A357-2439-4C6A-A30A-25EEB1CE77B1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4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50919-F7D7-4DA4-AF84-D0073C18B36F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21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7508-F175-42BD-B2F0-3714DE8C6223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3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D131-3E14-4DE2-9ECC-3F76A732CD0E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92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C6B3-4432-435D-96A8-13C37BB55170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38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6E094-0D84-4D01-83AE-1F7145A8A0A4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05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9DDD9-E252-434C-BD83-40EBD81667D6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668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C0AB-CF55-4F3B-BA92-240F6F2E5025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0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04DE-DFAD-48D7-BE51-CD7577FADD53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43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F001-DAA7-4390-AF13-D3EB77BB612D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77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A64D-67EC-4A72-B8A9-FC3E2DF1B821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045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41E9-9DB8-4359-97A6-9639716503AB}" type="datetime1">
              <a:rPr lang="ru-RU" smtClean="0"/>
              <a:t>30.03.2023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DE924-565F-4201-A08E-957068BA34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9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12F8E03-604E-4FB7-B878-BE5DC50DE441}"/>
              </a:ext>
            </a:extLst>
          </p:cNvPr>
          <p:cNvSpPr/>
          <p:nvPr/>
        </p:nvSpPr>
        <p:spPr>
          <a:xfrm>
            <a:off x="3487918" y="2111604"/>
            <a:ext cx="7843101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indent="101600" algn="ctr">
              <a:lnSpc>
                <a:spcPct val="150000"/>
              </a:lnSpc>
            </a:pP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Особенности состава, хранения и сочетания продуктов питания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661E39-7F2D-4D8C-9BDE-7E19F04BCB9D}"/>
              </a:ext>
            </a:extLst>
          </p:cNvPr>
          <p:cNvSpPr/>
          <p:nvPr/>
        </p:nvSpPr>
        <p:spPr>
          <a:xfrm>
            <a:off x="5635810" y="254524"/>
            <a:ext cx="4205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DCF407-D5D3-41A1-AF36-103BAC4CFC27}"/>
              </a:ext>
            </a:extLst>
          </p:cNvPr>
          <p:cNvSpPr/>
          <p:nvPr/>
        </p:nvSpPr>
        <p:spPr>
          <a:xfrm>
            <a:off x="3799002" y="1395167"/>
            <a:ext cx="76545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них много витаминов и минералов.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содержат пищевые волокна, которые предотвращают запор и другие заболевания кишечника.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фруктах мало жира и калорий.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Так же фрукты содержат антиоксиданты</a:t>
            </a:r>
          </a:p>
        </p:txBody>
      </p:sp>
    </p:spTree>
    <p:extLst>
      <p:ext uri="{BB962C8B-B14F-4D97-AF65-F5344CB8AC3E}">
        <p14:creationId xmlns:p14="http://schemas.microsoft.com/office/powerpoint/2010/main" val="113123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3976F2-1556-4DEB-98F3-DE43BA24674D}"/>
              </a:ext>
            </a:extLst>
          </p:cNvPr>
          <p:cNvSpPr/>
          <p:nvPr/>
        </p:nvSpPr>
        <p:spPr>
          <a:xfrm>
            <a:off x="5854044" y="433633"/>
            <a:ext cx="54480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есть фруктов 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C0D4FB-A377-4E4E-88A2-7E0023615367}"/>
              </a:ext>
            </a:extLst>
          </p:cNvPr>
          <p:cNvSpPr/>
          <p:nvPr/>
        </p:nvSpPr>
        <p:spPr>
          <a:xfrm>
            <a:off x="3214541" y="1366888"/>
            <a:ext cx="82484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нужно съедать от 400 грамм овощей и фруктов.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сделать? Считаются все фрукты: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замороженные;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консервированные;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приготовленные;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фрукты в полуфабрикатах — например, в готовых соусах;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сухофрукты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Добавляйте максимально во время приема пищи: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Творог с бананом и ягодами, салат оливье с яблоком.</a:t>
            </a:r>
          </a:p>
        </p:txBody>
      </p:sp>
    </p:spTree>
    <p:extLst>
      <p:ext uri="{BB962C8B-B14F-4D97-AF65-F5344CB8AC3E}">
        <p14:creationId xmlns:p14="http://schemas.microsoft.com/office/powerpoint/2010/main" val="226455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5FC7F3-093F-4B6C-94B8-2CFA08814919}"/>
              </a:ext>
            </a:extLst>
          </p:cNvPr>
          <p:cNvSpPr/>
          <p:nvPr/>
        </p:nvSpPr>
        <p:spPr>
          <a:xfrm>
            <a:off x="5260156" y="490195"/>
            <a:ext cx="5194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вида дозревания: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9571826-BC3F-427B-9BE2-89012579BA94}"/>
              </a:ext>
            </a:extLst>
          </p:cNvPr>
          <p:cNvSpPr/>
          <p:nvPr/>
        </p:nvSpPr>
        <p:spPr>
          <a:xfrm>
            <a:off x="4290946" y="1859340"/>
            <a:ext cx="6776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Климактерический — фрукты и овощи, у которых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дыхания повышается в период созревания.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авокадо, бананы, манго, папайя, маракуйя, киви,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яблоки и другие.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климактерические плоды —те, у которых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интенсивность дыхания после сбора немного снижается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остается примерно постоянной на протяжении всего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периода. Например, ананас, гранат, цитрусовые.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храните фрукты все вместе, то климактерические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привести к порче других фруктов.</a:t>
            </a:r>
          </a:p>
        </p:txBody>
      </p:sp>
    </p:spTree>
    <p:extLst>
      <p:ext uri="{BB962C8B-B14F-4D97-AF65-F5344CB8AC3E}">
        <p14:creationId xmlns:p14="http://schemas.microsoft.com/office/powerpoint/2010/main" val="212804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CCDBFB-D8DC-4897-BF80-7D87551B4523}"/>
              </a:ext>
            </a:extLst>
          </p:cNvPr>
          <p:cNvSpPr/>
          <p:nvPr/>
        </p:nvSpPr>
        <p:spPr>
          <a:xfrm>
            <a:off x="4647414" y="179110"/>
            <a:ext cx="6740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замороженных фруктах и ягодах есть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какие-то витамины?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E9D29AF-6AA0-4E4E-B570-296264F9AB30}"/>
              </a:ext>
            </a:extLst>
          </p:cNvPr>
          <p:cNvSpPr/>
          <p:nvPr/>
        </p:nvSpPr>
        <p:spPr>
          <a:xfrm>
            <a:off x="4290946" y="2136339"/>
            <a:ext cx="7096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Да. Так как они собираются на пике своей зрелости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Замораживаются сразу.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Даже с учетом современной логистики у нас не всегда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получается привозить зрелые плоды.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Поэтому используйте замороженные, свежие,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приготовленные, сушеные, консервированные овощи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фрукты.</a:t>
            </a:r>
          </a:p>
        </p:txBody>
      </p:sp>
    </p:spTree>
    <p:extLst>
      <p:ext uri="{BB962C8B-B14F-4D97-AF65-F5344CB8AC3E}">
        <p14:creationId xmlns:p14="http://schemas.microsoft.com/office/powerpoint/2010/main" val="224310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77052C-59D1-49D6-B666-1A0CCAD9F772}"/>
              </a:ext>
            </a:extLst>
          </p:cNvPr>
          <p:cNvSpPr/>
          <p:nvPr/>
        </p:nvSpPr>
        <p:spPr>
          <a:xfrm>
            <a:off x="5180873" y="273377"/>
            <a:ext cx="651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 можно отрезать?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A5EA32-B03C-467A-9E16-9067F176A7E2}"/>
              </a:ext>
            </a:extLst>
          </p:cNvPr>
          <p:cNvSpPr/>
          <p:nvPr/>
        </p:nvSpPr>
        <p:spPr>
          <a:xfrm>
            <a:off x="4290946" y="1720840"/>
            <a:ext cx="74077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продуктах с высокой влажностью плесень быстрее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продукты: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мягкие овощи и фрукты, такие как огурцы, помидоры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персики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мясо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йогурт и сметана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джемы и желе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крупы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мягкиесыры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хлеб и выпечка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бобовые и орехи</a:t>
            </a:r>
          </a:p>
        </p:txBody>
      </p:sp>
    </p:spTree>
    <p:extLst>
      <p:ext uri="{BB962C8B-B14F-4D97-AF65-F5344CB8AC3E}">
        <p14:creationId xmlns:p14="http://schemas.microsoft.com/office/powerpoint/2010/main" val="271534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77052C-59D1-49D6-B666-1A0CCAD9F772}"/>
              </a:ext>
            </a:extLst>
          </p:cNvPr>
          <p:cNvSpPr/>
          <p:nvPr/>
        </p:nvSpPr>
        <p:spPr>
          <a:xfrm>
            <a:off x="5180873" y="273377"/>
            <a:ext cx="6517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Плесень можно отрезать?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B360B6-128C-4FE7-A0B1-55E395CF9B0B}"/>
              </a:ext>
            </a:extLst>
          </p:cNvPr>
          <p:cNvSpPr/>
          <p:nvPr/>
        </p:nvSpPr>
        <p:spPr>
          <a:xfrm>
            <a:off x="4290946" y="1366887"/>
            <a:ext cx="72663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твердой еды допустимо отрезать около 2х сантиметров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плесени.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такие продукты, как: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твердые сыры,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твердые вяленые и копченые мясные продукты, например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салями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Сыры с плесенью, если на них появилась плесень другого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вида,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горгонзола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бри или камамбер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Твердые овощи и фрукты — капуста, болгарский перец,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морковь, яблоки</a:t>
            </a:r>
          </a:p>
        </p:txBody>
      </p:sp>
    </p:spTree>
    <p:extLst>
      <p:ext uri="{BB962C8B-B14F-4D97-AF65-F5344CB8AC3E}">
        <p14:creationId xmlns:p14="http://schemas.microsoft.com/office/powerpoint/2010/main" val="255491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3D70F0-65FD-41AD-831B-E688B2AECC8B}"/>
              </a:ext>
            </a:extLst>
          </p:cNvPr>
          <p:cNvSpPr/>
          <p:nvPr/>
        </p:nvSpPr>
        <p:spPr>
          <a:xfrm>
            <a:off x="6004874" y="311085"/>
            <a:ext cx="449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Злаки и крупы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42A4B69-AEA8-4E14-940F-DA7CDF7FA9D3}"/>
              </a:ext>
            </a:extLst>
          </p:cNvPr>
          <p:cNvSpPr/>
          <p:nvPr/>
        </p:nvSpPr>
        <p:spPr>
          <a:xfrm>
            <a:off x="4892512" y="1187777"/>
            <a:ext cx="64385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Зерновые продукты — это крупы и хлопья из: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Пшеницы, риса, овса, ячменя, ржи, проса, кукурузы,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перловки, кус-куса,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булгура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киноа.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 зерновым также относят хлебобулочные изделия —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хлеб, хлебцы, лепешки, лаваши, макароны и попкорн.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Сточки зрения питания картофель тоже относится к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зерновым.</a:t>
            </a:r>
          </a:p>
        </p:txBody>
      </p:sp>
    </p:spTree>
    <p:extLst>
      <p:ext uri="{BB962C8B-B14F-4D97-AF65-F5344CB8AC3E}">
        <p14:creationId xmlns:p14="http://schemas.microsoft.com/office/powerpoint/2010/main" val="578002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486484-0683-4638-B20F-C0C8C6EB1797}"/>
              </a:ext>
            </a:extLst>
          </p:cNvPr>
          <p:cNvSpPr/>
          <p:nvPr/>
        </p:nvSpPr>
        <p:spPr>
          <a:xfrm>
            <a:off x="5354424" y="367645"/>
            <a:ext cx="6231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есть злаков?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F5E3F7E-01BF-4EC1-A21E-9906E7D26B5D}"/>
              </a:ext>
            </a:extLst>
          </p:cNvPr>
          <p:cNvSpPr/>
          <p:nvPr/>
        </p:nvSpPr>
        <p:spPr>
          <a:xfrm>
            <a:off x="4713402" y="1970202"/>
            <a:ext cx="65327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Рекомендуется 3-4 порции сложных углеводов в день.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2 из них должны быть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цельнозерновые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1 порция – это 2 ваших горсти, 2 куска хлеба, тарелка 120 г приготовленной пасты или крупы</a:t>
            </a:r>
          </a:p>
        </p:txBody>
      </p:sp>
    </p:spTree>
    <p:extLst>
      <p:ext uri="{BB962C8B-B14F-4D97-AF65-F5344CB8AC3E}">
        <p14:creationId xmlns:p14="http://schemas.microsoft.com/office/powerpoint/2010/main" val="172359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1708D7-4BFB-4EA7-A8F3-574750E16B7F}"/>
              </a:ext>
            </a:extLst>
          </p:cNvPr>
          <p:cNvSpPr/>
          <p:nvPr/>
        </p:nvSpPr>
        <p:spPr>
          <a:xfrm>
            <a:off x="6344239" y="329938"/>
            <a:ext cx="478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Глютен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5EEE21-6857-4667-A6C3-AB4BF65DA9CF}"/>
              </a:ext>
            </a:extLst>
          </p:cNvPr>
          <p:cNvSpPr/>
          <p:nvPr/>
        </p:nvSpPr>
        <p:spPr>
          <a:xfrm>
            <a:off x="4402318" y="1367483"/>
            <a:ext cx="6825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Глютен — это клейковина, сложный белок, который входит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некоторых злаковых. Клейковина делает тесто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эластичным и влияет на скорость подъема при выпечке.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Глютен содержится в: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Пшеница (все сорта: манка, кус-кус,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булгур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полба),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ячмень,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рожь,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тритикале (гибрид пшеницы и ржи),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смеси этих круп.</a:t>
            </a:r>
          </a:p>
        </p:txBody>
      </p:sp>
    </p:spTree>
    <p:extLst>
      <p:ext uri="{BB962C8B-B14F-4D97-AF65-F5344CB8AC3E}">
        <p14:creationId xmlns:p14="http://schemas.microsoft.com/office/powerpoint/2010/main" val="615958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D7EF57-088F-4468-B842-FC23CFA921C1}"/>
              </a:ext>
            </a:extLst>
          </p:cNvPr>
          <p:cNvSpPr/>
          <p:nvPr/>
        </p:nvSpPr>
        <p:spPr>
          <a:xfrm>
            <a:off x="5081047" y="386499"/>
            <a:ext cx="6325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Безглютеновая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диета нужна: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CB292AD-D1CD-40CF-BC3B-9D630643AA76}"/>
              </a:ext>
            </a:extLst>
          </p:cNvPr>
          <p:cNvSpPr/>
          <p:nvPr/>
        </p:nvSpPr>
        <p:spPr>
          <a:xfrm>
            <a:off x="4864230" y="1574276"/>
            <a:ext cx="66081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Только если есть очень сильная необходимость в этом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(провел исследования и назначил врач)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Это недешевая и сложная диета, которая помогает людям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тяжелыми заболеваниями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Маркировка «без глютена» не всегда помогает людям в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405510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33EBA4-38D1-4C01-9D6E-80688D35CA6E}"/>
              </a:ext>
            </a:extLst>
          </p:cNvPr>
          <p:cNvSpPr/>
          <p:nvPr/>
        </p:nvSpPr>
        <p:spPr>
          <a:xfrm>
            <a:off x="3035431" y="1376313"/>
            <a:ext cx="87857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меню отличается от пищи взрослых. </a:t>
            </a: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предъявляются особые требования с учетом особенностей детского организма. Физические, умственные, эмоциональные нагрузки во время бурного роста и формирования органов и костной системы создают особые условия.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и нормы СанПиН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питания школьников производится с учетом правил санитарно-гигиенических документов, установленных на законодательном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338618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0C92A11-30F7-48FD-BCE3-43F7557D3350}"/>
              </a:ext>
            </a:extLst>
          </p:cNvPr>
          <p:cNvSpPr/>
          <p:nvPr/>
        </p:nvSpPr>
        <p:spPr>
          <a:xfrm>
            <a:off x="4958498" y="292231"/>
            <a:ext cx="7041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разогретый рис может быть опасным?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FF5F12-F25E-4ACD-A41F-15B6FF4DE7B9}"/>
              </a:ext>
            </a:extLst>
          </p:cNvPr>
          <p:cNvSpPr/>
          <p:nvPr/>
        </p:nvSpPr>
        <p:spPr>
          <a:xfrm>
            <a:off x="5052767" y="1720840"/>
            <a:ext cx="6447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Рис может содержать споры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cereus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бактерии,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могут вызвать пищевое отравление . Споры могут выжить при приготовлении риса.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оставить рис при комнатной температуре, споры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превратиться в бактерии. Эти бактерии будут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размножаться и могут производить токсины (яды),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отравление.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Чем дольше приготовленный рис остается при комнатной температуре, тем больше вероятность того, что рис небезопасный.</a:t>
            </a:r>
          </a:p>
        </p:txBody>
      </p:sp>
    </p:spTree>
    <p:extLst>
      <p:ext uri="{BB962C8B-B14F-4D97-AF65-F5344CB8AC3E}">
        <p14:creationId xmlns:p14="http://schemas.microsoft.com/office/powerpoint/2010/main" val="48091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EC34A0-60E2-41D6-9E8A-2A162A73ACCB}"/>
              </a:ext>
            </a:extLst>
          </p:cNvPr>
          <p:cNvSpPr/>
          <p:nvPr/>
        </p:nvSpPr>
        <p:spPr>
          <a:xfrm>
            <a:off x="5872900" y="188536"/>
            <a:ext cx="4637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 и жиры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242615-0283-4388-A3B0-FC8B195845DA}"/>
              </a:ext>
            </a:extLst>
          </p:cNvPr>
          <p:cNvSpPr/>
          <p:nvPr/>
        </p:nvSpPr>
        <p:spPr>
          <a:xfrm>
            <a:off x="4713402" y="1443841"/>
            <a:ext cx="68250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Американская кардиологическая ассоциация рекомендует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к такой диете, при которой насыщенные жиры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от 5% до 6% калорий.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если вам нужно около 2000 калорий в день, не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120 из них должны поступать из насыщенных жиров.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около13 граммов насыщенных жиров в день.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насыщенных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трансжиров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мононенасыщенные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полиненасыщенные полезна для вашего сердца. Один из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сделать это — выбрать более полезные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растительные масла для приготовления пищи.</a:t>
            </a:r>
          </a:p>
        </p:txBody>
      </p:sp>
    </p:spTree>
    <p:extLst>
      <p:ext uri="{BB962C8B-B14F-4D97-AF65-F5344CB8AC3E}">
        <p14:creationId xmlns:p14="http://schemas.microsoft.com/office/powerpoint/2010/main" val="260665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FEC34A0-60E2-41D6-9E8A-2A162A73ACCB}"/>
              </a:ext>
            </a:extLst>
          </p:cNvPr>
          <p:cNvSpPr/>
          <p:nvPr/>
        </p:nvSpPr>
        <p:spPr>
          <a:xfrm>
            <a:off x="5872900" y="188536"/>
            <a:ext cx="4637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 и жиры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CC57D1-C45B-46E3-AB9A-309AAAEC6000}"/>
              </a:ext>
            </a:extLst>
          </p:cNvPr>
          <p:cNvSpPr/>
          <p:nvPr/>
        </p:nvSpPr>
        <p:spPr>
          <a:xfrm>
            <a:off x="5015059" y="1443841"/>
            <a:ext cx="652334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в основном эти масла вместо твердых жиров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сливочное масло, сало и твердый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маргарин) и тропических масел (включая пальмовое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кокосовое масло), которые могут содержать много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насыщенных жиров: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Рапсовое масло, кукурузное, оливковое,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сафлоровое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соевое масло, подсолнечное.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Некоторые специальные масла, такие как авокадо,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виноградных косточек, рисовых отрубей и кунжутное,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полезными для здоровья, но могут стоить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дороже.</a:t>
            </a:r>
          </a:p>
        </p:txBody>
      </p:sp>
    </p:spTree>
    <p:extLst>
      <p:ext uri="{BB962C8B-B14F-4D97-AF65-F5344CB8AC3E}">
        <p14:creationId xmlns:p14="http://schemas.microsoft.com/office/powerpoint/2010/main" val="236547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9F7131-29DF-4B57-8FFE-9A2642FD4A15}"/>
              </a:ext>
            </a:extLst>
          </p:cNvPr>
          <p:cNvSpPr/>
          <p:nvPr/>
        </p:nvSpPr>
        <p:spPr>
          <a:xfrm>
            <a:off x="5186167" y="377072"/>
            <a:ext cx="6115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жиры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5C0580-5D67-4B55-AB18-1ED16851A492}"/>
              </a:ext>
            </a:extLst>
          </p:cNvPr>
          <p:cNvSpPr/>
          <p:nvPr/>
        </p:nvSpPr>
        <p:spPr>
          <a:xfrm>
            <a:off x="4769964" y="1630837"/>
            <a:ext cx="6532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Участвуют в теплорегуляции (согревают)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источниками холестерина, которые, в свою очередь, участвуют в синтезе половых гормонов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животных жиров в питании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гормонального фона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Плохая усвояемость кальция</a:t>
            </a:r>
          </a:p>
        </p:txBody>
      </p:sp>
    </p:spTree>
    <p:extLst>
      <p:ext uri="{BB962C8B-B14F-4D97-AF65-F5344CB8AC3E}">
        <p14:creationId xmlns:p14="http://schemas.microsoft.com/office/powerpoint/2010/main" val="274532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4C3E91-6864-437E-B336-B3F3EC9198AF}"/>
              </a:ext>
            </a:extLst>
          </p:cNvPr>
          <p:cNvSpPr/>
          <p:nvPr/>
        </p:nvSpPr>
        <p:spPr>
          <a:xfrm>
            <a:off x="5371891" y="443060"/>
            <a:ext cx="4799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Трансжиры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F44B56-943C-4500-973D-6D0A0C64D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138" y="4388886"/>
            <a:ext cx="3195135" cy="202605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BAB9B91-BA13-44ED-AFFA-929D42482320}"/>
              </a:ext>
            </a:extLst>
          </p:cNvPr>
          <p:cNvSpPr/>
          <p:nvPr/>
        </p:nvSpPr>
        <p:spPr>
          <a:xfrm>
            <a:off x="4694548" y="1607956"/>
            <a:ext cx="67684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Измененные жиры на молекулярном уровне промышленным способом. </a:t>
            </a:r>
          </a:p>
          <a:p>
            <a:pPr>
              <a:defRPr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из жидкого жира делают твердый жир, или жиры долгой тепловой обработки. Создание маргарина из растительных жиров.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Масло многоразового использования (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4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4C3E91-6864-437E-B336-B3F3EC9198AF}"/>
              </a:ext>
            </a:extLst>
          </p:cNvPr>
          <p:cNvSpPr/>
          <p:nvPr/>
        </p:nvSpPr>
        <p:spPr>
          <a:xfrm>
            <a:off x="5371891" y="443060"/>
            <a:ext cx="47996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Трансжиры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E20B6AB-4C25-4E4D-869D-F6DCE45AE243}"/>
              </a:ext>
            </a:extLst>
          </p:cNvPr>
          <p:cNvSpPr/>
          <p:nvPr/>
        </p:nvSpPr>
        <p:spPr>
          <a:xfrm>
            <a:off x="4581426" y="1716836"/>
            <a:ext cx="69569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 болезни сердечно-сосудистой системы, заболевания сахарным диабетом, ожирение, нарушения гормонального фона и многие другие заболевания.</a:t>
            </a:r>
            <a:endParaRPr lang="ru-RU" sz="24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F44B56-943C-4500-973D-6D0A0C64D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73" y="3790831"/>
            <a:ext cx="4343266" cy="275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30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55120A-E161-4D0A-979F-B7614AC442B5}"/>
              </a:ext>
            </a:extLst>
          </p:cNvPr>
          <p:cNvSpPr/>
          <p:nvPr/>
        </p:nvSpPr>
        <p:spPr>
          <a:xfrm>
            <a:off x="5247851" y="461914"/>
            <a:ext cx="5508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 напитки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436687-A79D-4E35-B8A4-DB5BCDCC92EF}"/>
              </a:ext>
            </a:extLst>
          </p:cNvPr>
          <p:cNvSpPr/>
          <p:nvPr/>
        </p:nvSpPr>
        <p:spPr>
          <a:xfrm>
            <a:off x="4581427" y="2274838"/>
            <a:ext cx="6711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– это необходимая часть нашего питания.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Для питья предпочтительнее выбирать воду, чай, кофе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напитки без сахара. Если данное невозможно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попробовать минимизировать его количество.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Есть ситуации, когда нужно ограничивать воду, а есть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нужно пить больше воды.</a:t>
            </a:r>
          </a:p>
        </p:txBody>
      </p:sp>
    </p:spTree>
    <p:extLst>
      <p:ext uri="{BB962C8B-B14F-4D97-AF65-F5344CB8AC3E}">
        <p14:creationId xmlns:p14="http://schemas.microsoft.com/office/powerpoint/2010/main" val="1313721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5843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Водопроводная вода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60B803-CCC7-4D69-B158-FCBF2DD9A8B5}"/>
              </a:ext>
            </a:extLst>
          </p:cNvPr>
          <p:cNvSpPr/>
          <p:nvPr/>
        </p:nvSpPr>
        <p:spPr>
          <a:xfrm>
            <a:off x="4751108" y="2274838"/>
            <a:ext cx="67872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Из-под крана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Регламентируется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СанПином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Идет по трубам, где может быть обсеменена бактериями,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попасть нежелательные примеси.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Можно использовать фильтр, лучше кипятить.</a:t>
            </a:r>
          </a:p>
        </p:txBody>
      </p:sp>
    </p:spTree>
    <p:extLst>
      <p:ext uri="{BB962C8B-B14F-4D97-AF65-F5344CB8AC3E}">
        <p14:creationId xmlns:p14="http://schemas.microsoft.com/office/powerpoint/2010/main" val="302150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5843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Кипяченая вода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9FA6EB-7081-40F0-84DA-0BDEB6DCAE04}"/>
              </a:ext>
            </a:extLst>
          </p:cNvPr>
          <p:cNvSpPr/>
          <p:nvPr/>
        </p:nvSpPr>
        <p:spPr>
          <a:xfrm>
            <a:off x="4751108" y="1611984"/>
            <a:ext cx="6881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Кипячение — самый простой и дешевый способ очищать воду. Погибают бактерии, но могут оставаться примеси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Рекомендовано перед кипячением пропускать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водопроводную воду через фильтр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Повторно кипятить можно. Некоторые чувствуют разницу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вкусе</a:t>
            </a:r>
          </a:p>
        </p:txBody>
      </p:sp>
    </p:spTree>
    <p:extLst>
      <p:ext uri="{BB962C8B-B14F-4D97-AF65-F5344CB8AC3E}">
        <p14:creationId xmlns:p14="http://schemas.microsoft.com/office/powerpoint/2010/main" val="7198335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5843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Дистиллированная вода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B7CD62-0700-481B-9293-A57025318B16}"/>
              </a:ext>
            </a:extLst>
          </p:cNvPr>
          <p:cNvSpPr/>
          <p:nvPr/>
        </p:nvSpPr>
        <p:spPr>
          <a:xfrm>
            <a:off x="5024486" y="2413338"/>
            <a:ext cx="61651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Только молекула воды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Некоторые считают, что очищает такая вода — нет, не очищает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Может быть опасна в больших количествах (детокс диеты на дистиллированной воде).</a:t>
            </a:r>
          </a:p>
        </p:txBody>
      </p:sp>
    </p:spTree>
    <p:extLst>
      <p:ext uri="{BB962C8B-B14F-4D97-AF65-F5344CB8AC3E}">
        <p14:creationId xmlns:p14="http://schemas.microsoft.com/office/powerpoint/2010/main" val="72697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2550"/>
            <a:ext cx="12192002" cy="6980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51DE01-3FF0-4BAC-A28C-13C5D4F79989}"/>
              </a:ext>
            </a:extLst>
          </p:cNvPr>
          <p:cNvSpPr/>
          <p:nvPr/>
        </p:nvSpPr>
        <p:spPr>
          <a:xfrm>
            <a:off x="3048000" y="980388"/>
            <a:ext cx="86506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питания 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учащихся организуют с учетом особенностей их организма: быстрого роста, подвижности, усиленного обмена веществ, повышенных умственных нагрузок Основные правила организации рациона: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Пища должна соответствовать возрастным нормам. Количество основных веществ указано в приложении 10 СанПин 2.3/2.4.3590-20. 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97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запивать водой пищу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EA7408-7A9D-47CE-B28F-34418D9E72DD}"/>
              </a:ext>
            </a:extLst>
          </p:cNvPr>
          <p:cNvSpPr/>
          <p:nvPr/>
        </p:nvSpPr>
        <p:spPr>
          <a:xfrm>
            <a:off x="5405201" y="1498862"/>
            <a:ext cx="2814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да, можно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919411-35E6-4569-ACA4-B09698B35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01" y="2544598"/>
            <a:ext cx="5778238" cy="3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20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минералка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668B4E-A5C9-4D76-8760-46D2A0CAFCE0}"/>
              </a:ext>
            </a:extLst>
          </p:cNvPr>
          <p:cNvSpPr/>
          <p:nvPr/>
        </p:nvSpPr>
        <p:spPr>
          <a:xfrm>
            <a:off x="4421171" y="1582341"/>
            <a:ext cx="73246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«Нормы массовой концентрации биологически активных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Компонентов в природной минеральной воде для отнесения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к лечебно-столовой природной минеральной воде или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лечебной природной минеральной воде» в документе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регламент Евразийского экономического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 «О безопасности упакованной питьевой воды,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природную минеральную воду»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лечебной относится вода: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минерализацией от 10 до 15 г/дм3;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минерализацией менее 10 г/дм3 при наличии в ней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 активных компонентов (БАК) — например,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бора, брома, мышьяка, железа, йода, кремния.</a:t>
            </a:r>
          </a:p>
        </p:txBody>
      </p:sp>
    </p:spTree>
    <p:extLst>
      <p:ext uri="{BB962C8B-B14F-4D97-AF65-F5344CB8AC3E}">
        <p14:creationId xmlns:p14="http://schemas.microsoft.com/office/powerpoint/2010/main" val="2083269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7E493-E582-4B1D-9011-2212EC977F6E}"/>
              </a:ext>
            </a:extLst>
          </p:cNvPr>
          <p:cNvSpPr/>
          <p:nvPr/>
        </p:nvSpPr>
        <p:spPr>
          <a:xfrm>
            <a:off x="4807670" y="490193"/>
            <a:ext cx="681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Заветная шестерка – обязательный рацион, или что ОБЯЗАТЕЛЬНО должно присутствовать в рационе школьника.</a:t>
            </a:r>
            <a:endParaRPr lang="ru-RU" sz="280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E9BC8B-64E2-47A6-8B0A-5EEFD5C3C762}"/>
              </a:ext>
            </a:extLst>
          </p:cNvPr>
          <p:cNvSpPr/>
          <p:nvPr/>
        </p:nvSpPr>
        <p:spPr>
          <a:xfrm>
            <a:off x="4290945" y="2413338"/>
            <a:ext cx="73323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часто: ежедневно, предпочтительно в первой половине дня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приготовления: тушеное/запечённое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польза: полноценный белок, железо, цинк, витамин В12. Необходимы для физического развития и укрепления иммунной системы. 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6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7E493-E582-4B1D-9011-2212EC977F6E}"/>
              </a:ext>
            </a:extLst>
          </p:cNvPr>
          <p:cNvSpPr/>
          <p:nvPr/>
        </p:nvSpPr>
        <p:spPr>
          <a:xfrm>
            <a:off x="4807670" y="490193"/>
            <a:ext cx="681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Заветная шестерка – обязательный рацион, или что ОБЯЗАТЕЛЬНО должно присутствовать в рационе школьника.</a:t>
            </a:r>
            <a:endParaRPr lang="ru-RU" sz="280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E0E631-DA1D-4365-9102-BCEF8EE3D279}"/>
              </a:ext>
            </a:extLst>
          </p:cNvPr>
          <p:cNvSpPr/>
          <p:nvPr/>
        </p:nvSpPr>
        <p:spPr>
          <a:xfrm>
            <a:off x="4807670" y="2413338"/>
            <a:ext cx="65799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часто: не менее 2-3 раз в неделю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приготовления: запечённая/тушеная/отварная/рыбные котлеты/паровая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польза: белок, ценные полиненасыщенные жирные кислоты, витамин D, кальций, фосфор. Легко усваивается, идеальное сочетание с овощами.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41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7E493-E582-4B1D-9011-2212EC977F6E}"/>
              </a:ext>
            </a:extLst>
          </p:cNvPr>
          <p:cNvSpPr/>
          <p:nvPr/>
        </p:nvSpPr>
        <p:spPr>
          <a:xfrm>
            <a:off x="4807670" y="490193"/>
            <a:ext cx="681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Заветная шестерка – обязательный рацион, или что ОБЯЗАТЕЛЬНО должно присутствовать в рационе школьника.</a:t>
            </a:r>
            <a:endParaRPr lang="ru-RU" sz="280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725FF19-94F5-4C33-B836-BFDA5F0BCA3D}"/>
              </a:ext>
            </a:extLst>
          </p:cNvPr>
          <p:cNvSpPr/>
          <p:nvPr/>
        </p:nvSpPr>
        <p:spPr>
          <a:xfrm>
            <a:off x="4807669" y="2413338"/>
            <a:ext cx="681557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 фрукты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часто: ежедневно не менее 400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приготовления: в натуральном виде/в салатах (заправка растительным маслом, соком лимона, не солить)/запеканки из круп и овощей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польза: минеральные соли, природные сахара, пищевые волокна, витамин С, бета-каротина и др. 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62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7E493-E582-4B1D-9011-2212EC977F6E}"/>
              </a:ext>
            </a:extLst>
          </p:cNvPr>
          <p:cNvSpPr/>
          <p:nvPr/>
        </p:nvSpPr>
        <p:spPr>
          <a:xfrm>
            <a:off x="4807670" y="490193"/>
            <a:ext cx="681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Заветная шестерка – обязательный рацион, или что ОБЯЗАТЕЛЬНО должно присутствовать в рационе школьника.</a:t>
            </a:r>
            <a:endParaRPr lang="ru-RU" sz="280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218162-858F-4B3F-B93A-CCEBA25AFE69}"/>
              </a:ext>
            </a:extLst>
          </p:cNvPr>
          <p:cNvSpPr/>
          <p:nvPr/>
        </p:nvSpPr>
        <p:spPr>
          <a:xfrm>
            <a:off x="4807669" y="2690336"/>
            <a:ext cx="6815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Творог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часто: ежедневно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приготовления: в натуральном виде/запеканки с добавлением сухофруктов польза: кальций, легко усваиваемый молочный белок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896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144"/>
            <a:ext cx="12192000" cy="70081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728FFE-4DAD-41B2-9A14-7E678C8B0B77}"/>
              </a:ext>
            </a:extLst>
          </p:cNvPr>
          <p:cNvSpPr/>
          <p:nvPr/>
        </p:nvSpPr>
        <p:spPr>
          <a:xfrm>
            <a:off x="5458120" y="358219"/>
            <a:ext cx="61651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37E493-E582-4B1D-9011-2212EC977F6E}"/>
              </a:ext>
            </a:extLst>
          </p:cNvPr>
          <p:cNvSpPr/>
          <p:nvPr/>
        </p:nvSpPr>
        <p:spPr>
          <a:xfrm>
            <a:off x="4807670" y="490193"/>
            <a:ext cx="68155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Заветная шестерка – обязательный рацион, или что ОБЯЗАТЕЛЬНО должно присутствовать в рационе школьника.</a:t>
            </a:r>
            <a:endParaRPr lang="ru-RU" sz="280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4AF4EA-1DEB-4D6C-8379-43D28C1FEC80}"/>
              </a:ext>
            </a:extLst>
          </p:cNvPr>
          <p:cNvSpPr/>
          <p:nvPr/>
        </p:nvSpPr>
        <p:spPr>
          <a:xfrm>
            <a:off x="4807669" y="2690336"/>
            <a:ext cx="68155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Йогурты со злаками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часто: ежедневно по 200 мл (стакан)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польза: пищевые волокна, витамины группы В. Легко усваиваются, полезны для работы кишечника, улучшают обмен веществ, повышают иммунитет.</a:t>
            </a:r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1622DE-74E4-4E57-A091-5E51F6D37C4B}"/>
              </a:ext>
            </a:extLst>
          </p:cNvPr>
          <p:cNvSpPr/>
          <p:nvPr/>
        </p:nvSpPr>
        <p:spPr>
          <a:xfrm>
            <a:off x="3048000" y="1103623"/>
            <a:ext cx="8650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Запрещенные продукты</a:t>
            </a:r>
          </a:p>
          <a:p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питании детей запрещены сырокопченые колбасы, уксус и маринованные овощи, пирожные с кремом.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так же не разрешены грибы, острые соусы: кетчуп, майонез, горчица.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пище детей запрещено употреблять макароны по-флотски, яичницу-глазунью, блинчики с мясом и творогом, жевательную резинку и леденцы.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884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C918307-3E9E-4E4B-9315-7D0961471E5E}"/>
              </a:ext>
            </a:extLst>
          </p:cNvPr>
          <p:cNvSpPr/>
          <p:nvPr/>
        </p:nvSpPr>
        <p:spPr>
          <a:xfrm>
            <a:off x="3047999" y="1414022"/>
            <a:ext cx="87166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ранее существовавшему перечню запрещенных продуктов новый СанПиН 2.3/2.4.3590-20 включает: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Картофельные и кукурузные чипсы и снеки; масло растительное пальмовое, рапсовое, кокосовое, хлопковое; творожные сырки; молоко ниже 2,5% и выше 3,5% жирности; творог более 9% жирности; изделия из рубленого мяса и рыбы, салаты, блины и оладьи, приготовленные в походных условиях.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97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90"/>
            <a:ext cx="12192000" cy="6885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BD0D75-5F7A-4B39-B311-C4EE711D6C99}"/>
              </a:ext>
            </a:extLst>
          </p:cNvPr>
          <p:cNvSpPr/>
          <p:nvPr/>
        </p:nvSpPr>
        <p:spPr>
          <a:xfrm>
            <a:off x="3047999" y="886121"/>
            <a:ext cx="89806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меню</a:t>
            </a:r>
          </a:p>
          <a:p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пищи для учащихся производится в соответствии с меню. Его разрабатывают не менее чем на 2 недели.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палаточных лагерях школьников разрешается разрабатывать меню на 1 неделю.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262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595"/>
            <a:ext cx="12192000" cy="68855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77607E-F46B-4F9C-B262-E6103C52CDBD}"/>
              </a:ext>
            </a:extLst>
          </p:cNvPr>
          <p:cNvSpPr/>
          <p:nvPr/>
        </p:nvSpPr>
        <p:spPr>
          <a:xfrm>
            <a:off x="3047999" y="1720840"/>
            <a:ext cx="84055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рациона учитывают социальные, климатические, территориальные и другие особенности.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веществ компенсируется применением разрешенных биологически активных веществ и витаминов.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учащихся, нуждающихся в диетическом питании согласно указаниям лечащего врача, составляется особое меню.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исключить из рациона детей продукты, запрещенные к употреблению.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49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226F91-E2D8-4ACE-8796-FE8093D7F1D9}"/>
              </a:ext>
            </a:extLst>
          </p:cNvPr>
          <p:cNvSpPr/>
          <p:nvPr/>
        </p:nvSpPr>
        <p:spPr>
          <a:xfrm>
            <a:off x="3048000" y="1720840"/>
            <a:ext cx="8490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блюда и продукты для их приготовления должны храниться в холодильнике отдельно друг от друга. Для контроля за температурным режимом внутрь агрегата встраивают термометр. Мясо, рыбу и овощи располагают на нижних полках, а готовую еду - на верхних.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приготовления блюд должна использовать щадящие методы (запекание, паровую обработку, тушение,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припускание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Приготовленную пищу разрешается употреблять в течение 2 часов. Подогрев ранее сделанных блюд не допускается.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8025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B502B2-0CE4-4E9D-B8EA-5FAE08E7B572}"/>
              </a:ext>
            </a:extLst>
          </p:cNvPr>
          <p:cNvSpPr/>
          <p:nvPr/>
        </p:nvSpPr>
        <p:spPr>
          <a:xfrm>
            <a:off x="4290946" y="166124"/>
            <a:ext cx="7813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холодильнике и морозильной камере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4ABFFB-6D2E-4506-8DB9-65998F85E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46" y="978018"/>
            <a:ext cx="7877051" cy="55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56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B502B2-0CE4-4E9D-B8EA-5FAE08E7B572}"/>
              </a:ext>
            </a:extLst>
          </p:cNvPr>
          <p:cNvSpPr/>
          <p:nvPr/>
        </p:nvSpPr>
        <p:spPr>
          <a:xfrm>
            <a:off x="4290946" y="166124"/>
            <a:ext cx="7813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холодильнике и морозильной камере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E513C0-308A-4BD6-B06B-1D4F2E4046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77" y="1392296"/>
            <a:ext cx="8882154" cy="50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1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5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B502B2-0CE4-4E9D-B8EA-5FAE08E7B572}"/>
              </a:ext>
            </a:extLst>
          </p:cNvPr>
          <p:cNvSpPr/>
          <p:nvPr/>
        </p:nvSpPr>
        <p:spPr>
          <a:xfrm>
            <a:off x="4290946" y="166124"/>
            <a:ext cx="7813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в холодильнике и морозильной камере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0E5A0B-7B76-4DEE-9B68-665915612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00" y="1197204"/>
            <a:ext cx="8133696" cy="519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09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49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73BE32-007F-4C5E-835C-47CF42F4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4" y="27595"/>
            <a:ext cx="6787299" cy="677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952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1BC5C-620D-44E6-9138-281A250E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" y="0"/>
            <a:ext cx="3401019" cy="10760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37468" y="1206631"/>
            <a:ext cx="88234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4400" dirty="0">
                <a:solidFill>
                  <a:srgbClr val="CF3428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Самостоятельная работа</a:t>
            </a:r>
          </a:p>
          <a:p>
            <a:pPr algn="ctr" hangingPunct="0"/>
            <a:endParaRPr lang="ru-RU" sz="4400" dirty="0">
              <a:solidFill>
                <a:srgbClr val="CF3428"/>
              </a:solidFill>
              <a:latin typeface="Times New Roman" panose="02020603050405020304" pitchFamily="18" charset="0"/>
              <a:ea typeface="Trebuchet MS"/>
              <a:cs typeface="Times New Roman" panose="02020603050405020304" pitchFamily="18" charset="0"/>
              <a:sym typeface="Trebuchet MS"/>
            </a:endParaRPr>
          </a:p>
          <a:p>
            <a:pPr hangingPunct="0"/>
            <a:r>
              <a:rPr lang="ru-RU" sz="2800" dirty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Собрать корзину продуктов для дневного рациона.</a:t>
            </a:r>
          </a:p>
          <a:p>
            <a:pPr hangingPunct="0"/>
            <a:r>
              <a:rPr lang="ru-RU" sz="2800" dirty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Обосновать правила выбора, хранения и приготовления с целью формирования </a:t>
            </a:r>
            <a:r>
              <a:rPr lang="ru-RU" sz="2800" dirty="0" err="1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здоровьесберегающего</a:t>
            </a:r>
            <a:r>
              <a:rPr lang="ru-RU" sz="2800" dirty="0"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 поведения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911608590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61BC5C-620D-44E6-9138-281A250E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1" y="0"/>
            <a:ext cx="3401019" cy="10760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61804" y="2975955"/>
            <a:ext cx="9243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4800" dirty="0">
                <a:solidFill>
                  <a:srgbClr val="CF3428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34299406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B940E40-11A7-4478-ABB0-C8BB21051A13}"/>
              </a:ext>
            </a:extLst>
          </p:cNvPr>
          <p:cNvSpPr/>
          <p:nvPr/>
        </p:nvSpPr>
        <p:spPr>
          <a:xfrm>
            <a:off x="3047998" y="1103624"/>
            <a:ext cx="875436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общеобразовательных учреждений 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рациона школьников требует соблюдения следующих правил: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включать в меню белковую пищу: мясные продукты, творог, молоко, яйца. </a:t>
            </a:r>
          </a:p>
          <a:p>
            <a:pPr marL="342900" indent="-342900">
              <a:buAutoNum type="arabicPeriod"/>
            </a:pPr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 рационе учащихся 30% жиров должны иметь растительное происхождение.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состав пищи включаются пищевые волокна. Их должно быть не менее 10-20 г в сутки. Это сухофрукты,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цельнозерновой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хлеб, рис, мука, бобовые, овощи. </a:t>
            </a: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79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08D075-73A2-4A96-971F-4593CBAEAA27}"/>
              </a:ext>
            </a:extLst>
          </p:cNvPr>
          <p:cNvSpPr/>
          <p:nvPr/>
        </p:nvSpPr>
        <p:spPr>
          <a:xfrm>
            <a:off x="3048000" y="1253767"/>
            <a:ext cx="84809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Еда должна быть многообразной, насыщенной витаминами и микроэлементами, сбалансированной по составу. Нельзя одни и те же блюда давать несколько дней подряд.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Для детей, посещающих группу продленного дня, организовывают 2-4-разовое питание.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тех районах, где недостает какого-либо вещества, пищу школьников обогащают путем дополнительного введения нутриентов. </a:t>
            </a:r>
          </a:p>
          <a:p>
            <a:endParaRPr lang="ru-RU" sz="2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Для приготовления блюд детского питания используют только йодированную соль.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1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3813BD4-434D-4BAF-A8B3-3E7A919F277A}"/>
              </a:ext>
            </a:extLst>
          </p:cNvPr>
          <p:cNvSpPr/>
          <p:nvPr/>
        </p:nvSpPr>
        <p:spPr>
          <a:xfrm>
            <a:off x="6457360" y="565608"/>
            <a:ext cx="5363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Рыба и морепродукты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B874D30-52C9-4B62-A130-05F36E057CDD}"/>
              </a:ext>
            </a:extLst>
          </p:cNvPr>
          <p:cNvSpPr/>
          <p:nvPr/>
        </p:nvSpPr>
        <p:spPr>
          <a:xfrm>
            <a:off x="3695308" y="1989055"/>
            <a:ext cx="792794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Рыба и моллюски являются хорошими источниками многих витаминов и минералов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•Жирная рыба, такая как лосось и сардины, также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богата жирными кислотами омега-3 с длинной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цепью, которые могут помочь сохранить сердце здоровым</a:t>
            </a:r>
          </a:p>
        </p:txBody>
      </p:sp>
    </p:spTree>
    <p:extLst>
      <p:ext uri="{BB962C8B-B14F-4D97-AF65-F5344CB8AC3E}">
        <p14:creationId xmlns:p14="http://schemas.microsoft.com/office/powerpoint/2010/main" val="352988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8A044E6-2F92-43DC-9621-5EF0D1AEA9E6}"/>
              </a:ext>
            </a:extLst>
          </p:cNvPr>
          <p:cNvSpPr/>
          <p:nvPr/>
        </p:nvSpPr>
        <p:spPr>
          <a:xfrm>
            <a:off x="6023727" y="367645"/>
            <a:ext cx="5278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есть рыбы?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56C52F-17E1-40EF-AC0A-08B5A86BAE2D}"/>
              </a:ext>
            </a:extLst>
          </p:cNvPr>
          <p:cNvSpPr/>
          <p:nvPr/>
        </p:nvSpPr>
        <p:spPr>
          <a:xfrm>
            <a:off x="4025244" y="1532543"/>
            <a:ext cx="72768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Здоровое, сбалансированное питание должно включать как минимум 2 порции рыбы в неделю, в том числе 1 порцию жирной рыбы</a:t>
            </a:r>
          </a:p>
        </p:txBody>
      </p:sp>
    </p:spTree>
    <p:extLst>
      <p:ext uri="{BB962C8B-B14F-4D97-AF65-F5344CB8AC3E}">
        <p14:creationId xmlns:p14="http://schemas.microsoft.com/office/powerpoint/2010/main" val="3433412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2DB6BD-7E9D-4312-BAD2-4DD238A62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75"/>
            <a:ext cx="12192000" cy="6980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27" y="27595"/>
            <a:ext cx="3401019" cy="10760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60924B-95AE-4F96-955A-759A17127D04}"/>
              </a:ext>
            </a:extLst>
          </p:cNvPr>
          <p:cNvSpPr/>
          <p:nvPr/>
        </p:nvSpPr>
        <p:spPr>
          <a:xfrm>
            <a:off x="6278251" y="424207"/>
            <a:ext cx="5118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рыбу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9D3246-3EC4-420E-AE97-469F2AECFA89}"/>
              </a:ext>
            </a:extLst>
          </p:cNvPr>
          <p:cNvSpPr/>
          <p:nvPr/>
        </p:nvSpPr>
        <p:spPr>
          <a:xfrm>
            <a:off x="4741681" y="1494464"/>
            <a:ext cx="68061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вида рыбы (живой, охлаждённой,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мороженой, копчёной) должны соблюдаться свои условия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Внешний вид (без пятен, глаза – ясные, выпуклые, чешуя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блестящая, с лёгким налётом);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иметь посторонних запахов;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 выборе мороженой рыбы необходимо обращать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упругое, без «лохмотьев» филе рыбы, без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снеговой шубы, не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слипшееся между собой. Это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свежей рыбы, которую не подвергали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разморозке и повторной заморозке.</a:t>
            </a:r>
          </a:p>
        </p:txBody>
      </p:sp>
    </p:spTree>
    <p:extLst>
      <p:ext uri="{BB962C8B-B14F-4D97-AF65-F5344CB8AC3E}">
        <p14:creationId xmlns:p14="http://schemas.microsoft.com/office/powerpoint/2010/main" val="1183894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16947</TotalTime>
  <Words>1979</Words>
  <Application>Microsoft Office PowerPoint</Application>
  <PresentationFormat>Широкоэкранный</PresentationFormat>
  <Paragraphs>322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Ершов Никита Олегович</dc:creator>
  <cp:lastModifiedBy>Цветкова Инга Валерьевна</cp:lastModifiedBy>
  <cp:revision>201</cp:revision>
  <cp:lastPrinted>2023-02-21T06:36:47Z</cp:lastPrinted>
  <dcterms:created xsi:type="dcterms:W3CDTF">2021-05-11T08:47:42Z</dcterms:created>
  <dcterms:modified xsi:type="dcterms:W3CDTF">2023-03-30T13:51:01Z</dcterms:modified>
</cp:coreProperties>
</file>