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4" r:id="rId13"/>
    <p:sldId id="272" r:id="rId14"/>
    <p:sldId id="259" r:id="rId15"/>
    <p:sldId id="270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D23EA0-9248-46A7-8A57-F1E036F839D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6A43F501-77C6-4521-B583-22F60D58BC82}">
      <dgm:prSet phldrT="[Текст]" custT="1"/>
      <dgm:spPr/>
      <dgm:t>
        <a:bodyPr/>
        <a:lstStyle/>
        <a:p>
          <a:r>
            <a:rPr lang="ru-RU" sz="2000" dirty="0" err="1" smtClean="0"/>
            <a:t>Общедидак</a:t>
          </a:r>
          <a:r>
            <a:rPr lang="ru-RU" sz="2000" dirty="0" smtClean="0"/>
            <a:t>–</a:t>
          </a:r>
          <a:r>
            <a:rPr lang="ru-RU" sz="2000" dirty="0" err="1" smtClean="0"/>
            <a:t>тические</a:t>
          </a:r>
          <a:r>
            <a:rPr lang="ru-RU" sz="2000" dirty="0" smtClean="0"/>
            <a:t> принципы</a:t>
          </a:r>
          <a:endParaRPr lang="ru-RU" sz="2000" dirty="0"/>
        </a:p>
      </dgm:t>
    </dgm:pt>
    <dgm:pt modelId="{67054383-9B09-4284-A5A4-31290BBC2BFF}" type="parTrans" cxnId="{4D2C0A63-C522-492C-A937-2F9F458C5AF1}">
      <dgm:prSet/>
      <dgm:spPr/>
      <dgm:t>
        <a:bodyPr/>
        <a:lstStyle/>
        <a:p>
          <a:endParaRPr lang="ru-RU"/>
        </a:p>
      </dgm:t>
    </dgm:pt>
    <dgm:pt modelId="{F21FF203-B05B-4A8A-80F3-736C01FB933E}" type="sibTrans" cxnId="{4D2C0A63-C522-492C-A937-2F9F458C5AF1}">
      <dgm:prSet/>
      <dgm:spPr/>
      <dgm:t>
        <a:bodyPr/>
        <a:lstStyle/>
        <a:p>
          <a:endParaRPr lang="ru-RU"/>
        </a:p>
      </dgm:t>
    </dgm:pt>
    <dgm:pt modelId="{84F29706-EE71-4FCE-840F-034357FE7962}">
      <dgm:prSet phldrT="[Текст]" custT="1"/>
      <dgm:spPr/>
      <dgm:t>
        <a:bodyPr/>
        <a:lstStyle/>
        <a:p>
          <a:r>
            <a:rPr lang="ru-RU" sz="2000" dirty="0" err="1" smtClean="0"/>
            <a:t>Электроннодидакти</a:t>
          </a:r>
          <a:r>
            <a:rPr lang="ru-RU" sz="2000" dirty="0" smtClean="0"/>
            <a:t>–</a:t>
          </a:r>
          <a:r>
            <a:rPr lang="ru-RU" sz="2000" dirty="0" err="1" smtClean="0"/>
            <a:t>ческие</a:t>
          </a:r>
          <a:r>
            <a:rPr lang="ru-RU" sz="2000" dirty="0" smtClean="0"/>
            <a:t> принципы</a:t>
          </a:r>
          <a:endParaRPr lang="ru-RU" sz="2000" dirty="0"/>
        </a:p>
      </dgm:t>
    </dgm:pt>
    <dgm:pt modelId="{80BC8C76-AD5C-4411-A70B-6815196C5FCE}" type="parTrans" cxnId="{C1DD2A02-1A68-4C06-8D13-C7D090B05D2F}">
      <dgm:prSet/>
      <dgm:spPr/>
      <dgm:t>
        <a:bodyPr/>
        <a:lstStyle/>
        <a:p>
          <a:endParaRPr lang="ru-RU"/>
        </a:p>
      </dgm:t>
    </dgm:pt>
    <dgm:pt modelId="{EDF70E43-194E-4052-A496-2B58BE7E0FA9}" type="sibTrans" cxnId="{C1DD2A02-1A68-4C06-8D13-C7D090B05D2F}">
      <dgm:prSet/>
      <dgm:spPr/>
      <dgm:t>
        <a:bodyPr/>
        <a:lstStyle/>
        <a:p>
          <a:endParaRPr lang="ru-RU"/>
        </a:p>
      </dgm:t>
    </dgm:pt>
    <dgm:pt modelId="{9842E005-5866-4A7C-9C0D-0FA0F1F4F816}">
      <dgm:prSet phldrT="[Текст]"/>
      <dgm:spPr/>
      <dgm:t>
        <a:bodyPr/>
        <a:lstStyle/>
        <a:p>
          <a:r>
            <a:rPr lang="ru-RU" dirty="0" smtClean="0"/>
            <a:t>Создание</a:t>
          </a:r>
        </a:p>
        <a:p>
          <a:r>
            <a:rPr lang="ru-RU" dirty="0" smtClean="0"/>
            <a:t>ОЭС</a:t>
          </a:r>
          <a:endParaRPr lang="ru-RU" dirty="0"/>
        </a:p>
      </dgm:t>
    </dgm:pt>
    <dgm:pt modelId="{5FAAD5DD-5773-408C-9844-6E7692FCEFF9}" type="parTrans" cxnId="{38D110FB-940A-4E05-B149-73B36E7D3D24}">
      <dgm:prSet/>
      <dgm:spPr/>
      <dgm:t>
        <a:bodyPr/>
        <a:lstStyle/>
        <a:p>
          <a:endParaRPr lang="ru-RU"/>
        </a:p>
      </dgm:t>
    </dgm:pt>
    <dgm:pt modelId="{B4742E89-2D53-4298-9360-7A104C1F0110}" type="sibTrans" cxnId="{38D110FB-940A-4E05-B149-73B36E7D3D24}">
      <dgm:prSet/>
      <dgm:spPr/>
      <dgm:t>
        <a:bodyPr/>
        <a:lstStyle/>
        <a:p>
          <a:endParaRPr lang="ru-RU"/>
        </a:p>
      </dgm:t>
    </dgm:pt>
    <dgm:pt modelId="{12DF13C7-B50E-48BB-9C33-B48B88B730CA}" type="pres">
      <dgm:prSet presAssocID="{00D23EA0-9248-46A7-8A57-F1E036F839D5}" presName="Name0" presStyleCnt="0">
        <dgm:presLayoutVars>
          <dgm:dir/>
          <dgm:resizeHandles val="exact"/>
        </dgm:presLayoutVars>
      </dgm:prSet>
      <dgm:spPr/>
    </dgm:pt>
    <dgm:pt modelId="{1A2A7037-C34D-47F7-B5EA-91A75F108DA0}" type="pres">
      <dgm:prSet presAssocID="{00D23EA0-9248-46A7-8A57-F1E036F839D5}" presName="vNodes" presStyleCnt="0"/>
      <dgm:spPr/>
    </dgm:pt>
    <dgm:pt modelId="{CBD023B7-B7D4-4B5A-AAEA-7D4CBBB623C2}" type="pres">
      <dgm:prSet presAssocID="{6A43F501-77C6-4521-B583-22F60D58BC82}" presName="node" presStyleLbl="node1" presStyleIdx="0" presStyleCnt="3" custScaleX="205701" custScaleY="200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7B1C3-5D3A-469D-A064-31DEEB31C4DC}" type="pres">
      <dgm:prSet presAssocID="{F21FF203-B05B-4A8A-80F3-736C01FB933E}" presName="spacerT" presStyleCnt="0"/>
      <dgm:spPr/>
    </dgm:pt>
    <dgm:pt modelId="{916A2ABF-8F1E-45DF-BDF4-40DC1450FC19}" type="pres">
      <dgm:prSet presAssocID="{F21FF203-B05B-4A8A-80F3-736C01FB933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12CBCEA7-0A42-4C9D-AD37-31C0A7F87EF5}" type="pres">
      <dgm:prSet presAssocID="{F21FF203-B05B-4A8A-80F3-736C01FB933E}" presName="spacerB" presStyleCnt="0"/>
      <dgm:spPr/>
    </dgm:pt>
    <dgm:pt modelId="{EE1E9EEB-33E6-489C-BDDD-DB33FA0CCBE1}" type="pres">
      <dgm:prSet presAssocID="{84F29706-EE71-4FCE-840F-034357FE7962}" presName="node" presStyleLbl="node1" presStyleIdx="1" presStyleCnt="3" custScaleX="203118" custScaleY="212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7F58F-3E9D-4F41-9F24-F25233C8170A}" type="pres">
      <dgm:prSet presAssocID="{00D23EA0-9248-46A7-8A57-F1E036F839D5}" presName="sibTransLast" presStyleLbl="sibTrans2D1" presStyleIdx="1" presStyleCnt="2" custLinFactNeighborX="37263" custLinFactNeighborY="3412"/>
      <dgm:spPr/>
      <dgm:t>
        <a:bodyPr/>
        <a:lstStyle/>
        <a:p>
          <a:endParaRPr lang="ru-RU"/>
        </a:p>
      </dgm:t>
    </dgm:pt>
    <dgm:pt modelId="{C1CE882E-8F8F-4B79-B8CB-D4FBCDF5A865}" type="pres">
      <dgm:prSet presAssocID="{00D23EA0-9248-46A7-8A57-F1E036F839D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AEC3F9F9-AEE4-43B6-AFD4-B4063C241305}" type="pres">
      <dgm:prSet presAssocID="{00D23EA0-9248-46A7-8A57-F1E036F839D5}" presName="lastNode" presStyleLbl="node1" presStyleIdx="2" presStyleCnt="3" custLinFactX="39412" custLinFactNeighborX="100000" custLinFactNeighborY="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CD130F-7421-413F-B1CD-E87AB7F188A0}" type="presOf" srcId="{F21FF203-B05B-4A8A-80F3-736C01FB933E}" destId="{916A2ABF-8F1E-45DF-BDF4-40DC1450FC19}" srcOrd="0" destOrd="0" presId="urn:microsoft.com/office/officeart/2005/8/layout/equation2"/>
    <dgm:cxn modelId="{4D2C0A63-C522-492C-A937-2F9F458C5AF1}" srcId="{00D23EA0-9248-46A7-8A57-F1E036F839D5}" destId="{6A43F501-77C6-4521-B583-22F60D58BC82}" srcOrd="0" destOrd="0" parTransId="{67054383-9B09-4284-A5A4-31290BBC2BFF}" sibTransId="{F21FF203-B05B-4A8A-80F3-736C01FB933E}"/>
    <dgm:cxn modelId="{AC9ACF91-EC27-42C1-86AE-F2A564B4C90C}" type="presOf" srcId="{6A43F501-77C6-4521-B583-22F60D58BC82}" destId="{CBD023B7-B7D4-4B5A-AAEA-7D4CBBB623C2}" srcOrd="0" destOrd="0" presId="urn:microsoft.com/office/officeart/2005/8/layout/equation2"/>
    <dgm:cxn modelId="{38D110FB-940A-4E05-B149-73B36E7D3D24}" srcId="{00D23EA0-9248-46A7-8A57-F1E036F839D5}" destId="{9842E005-5866-4A7C-9C0D-0FA0F1F4F816}" srcOrd="2" destOrd="0" parTransId="{5FAAD5DD-5773-408C-9844-6E7692FCEFF9}" sibTransId="{B4742E89-2D53-4298-9360-7A104C1F0110}"/>
    <dgm:cxn modelId="{C1DD2A02-1A68-4C06-8D13-C7D090B05D2F}" srcId="{00D23EA0-9248-46A7-8A57-F1E036F839D5}" destId="{84F29706-EE71-4FCE-840F-034357FE7962}" srcOrd="1" destOrd="0" parTransId="{80BC8C76-AD5C-4411-A70B-6815196C5FCE}" sibTransId="{EDF70E43-194E-4052-A496-2B58BE7E0FA9}"/>
    <dgm:cxn modelId="{80FF3793-0990-422B-AD31-D99C13446DDB}" type="presOf" srcId="{EDF70E43-194E-4052-A496-2B58BE7E0FA9}" destId="{C1CE882E-8F8F-4B79-B8CB-D4FBCDF5A865}" srcOrd="1" destOrd="0" presId="urn:microsoft.com/office/officeart/2005/8/layout/equation2"/>
    <dgm:cxn modelId="{25AF48D7-C14E-4E9D-8C46-E5E7A4AFDD01}" type="presOf" srcId="{9842E005-5866-4A7C-9C0D-0FA0F1F4F816}" destId="{AEC3F9F9-AEE4-43B6-AFD4-B4063C241305}" srcOrd="0" destOrd="0" presId="urn:microsoft.com/office/officeart/2005/8/layout/equation2"/>
    <dgm:cxn modelId="{5227ECAA-BD82-417D-B477-35F48CF5C884}" type="presOf" srcId="{EDF70E43-194E-4052-A496-2B58BE7E0FA9}" destId="{BD27F58F-3E9D-4F41-9F24-F25233C8170A}" srcOrd="0" destOrd="0" presId="urn:microsoft.com/office/officeart/2005/8/layout/equation2"/>
    <dgm:cxn modelId="{68214AD0-9301-4781-BB3F-0EBE6C7F8EC9}" type="presOf" srcId="{84F29706-EE71-4FCE-840F-034357FE7962}" destId="{EE1E9EEB-33E6-489C-BDDD-DB33FA0CCBE1}" srcOrd="0" destOrd="0" presId="urn:microsoft.com/office/officeart/2005/8/layout/equation2"/>
    <dgm:cxn modelId="{CDFBEF71-91CF-4F82-A7A1-91D818FB0F01}" type="presOf" srcId="{00D23EA0-9248-46A7-8A57-F1E036F839D5}" destId="{12DF13C7-B50E-48BB-9C33-B48B88B730CA}" srcOrd="0" destOrd="0" presId="urn:microsoft.com/office/officeart/2005/8/layout/equation2"/>
    <dgm:cxn modelId="{8508400F-E4CE-461A-AACF-479B610FB82B}" type="presParOf" srcId="{12DF13C7-B50E-48BB-9C33-B48B88B730CA}" destId="{1A2A7037-C34D-47F7-B5EA-91A75F108DA0}" srcOrd="0" destOrd="0" presId="urn:microsoft.com/office/officeart/2005/8/layout/equation2"/>
    <dgm:cxn modelId="{83B96FBD-8A24-4348-BF29-9D38F0A59913}" type="presParOf" srcId="{1A2A7037-C34D-47F7-B5EA-91A75F108DA0}" destId="{CBD023B7-B7D4-4B5A-AAEA-7D4CBBB623C2}" srcOrd="0" destOrd="0" presId="urn:microsoft.com/office/officeart/2005/8/layout/equation2"/>
    <dgm:cxn modelId="{868A6906-254B-41FF-B157-99CC77925547}" type="presParOf" srcId="{1A2A7037-C34D-47F7-B5EA-91A75F108DA0}" destId="{5767B1C3-5D3A-469D-A064-31DEEB31C4DC}" srcOrd="1" destOrd="0" presId="urn:microsoft.com/office/officeart/2005/8/layout/equation2"/>
    <dgm:cxn modelId="{74281A5E-CB20-40D1-BD0A-8CD1604A98D8}" type="presParOf" srcId="{1A2A7037-C34D-47F7-B5EA-91A75F108DA0}" destId="{916A2ABF-8F1E-45DF-BDF4-40DC1450FC19}" srcOrd="2" destOrd="0" presId="urn:microsoft.com/office/officeart/2005/8/layout/equation2"/>
    <dgm:cxn modelId="{F15A1A32-4187-4383-9298-F065D2578070}" type="presParOf" srcId="{1A2A7037-C34D-47F7-B5EA-91A75F108DA0}" destId="{12CBCEA7-0A42-4C9D-AD37-31C0A7F87EF5}" srcOrd="3" destOrd="0" presId="urn:microsoft.com/office/officeart/2005/8/layout/equation2"/>
    <dgm:cxn modelId="{F9242E83-6300-4A37-8635-3C42FBB8610A}" type="presParOf" srcId="{1A2A7037-C34D-47F7-B5EA-91A75F108DA0}" destId="{EE1E9EEB-33E6-489C-BDDD-DB33FA0CCBE1}" srcOrd="4" destOrd="0" presId="urn:microsoft.com/office/officeart/2005/8/layout/equation2"/>
    <dgm:cxn modelId="{A8B74742-66F9-4BBD-B426-E108F6A7F10F}" type="presParOf" srcId="{12DF13C7-B50E-48BB-9C33-B48B88B730CA}" destId="{BD27F58F-3E9D-4F41-9F24-F25233C8170A}" srcOrd="1" destOrd="0" presId="urn:microsoft.com/office/officeart/2005/8/layout/equation2"/>
    <dgm:cxn modelId="{23D2BF51-744E-447F-8B37-184C2D0EEBFD}" type="presParOf" srcId="{BD27F58F-3E9D-4F41-9F24-F25233C8170A}" destId="{C1CE882E-8F8F-4B79-B8CB-D4FBCDF5A865}" srcOrd="0" destOrd="0" presId="urn:microsoft.com/office/officeart/2005/8/layout/equation2"/>
    <dgm:cxn modelId="{B7C95D4F-5D73-4710-9CBD-51C0FF44FF73}" type="presParOf" srcId="{12DF13C7-B50E-48BB-9C33-B48B88B730CA}" destId="{AEC3F9F9-AEE4-43B6-AFD4-B4063C241305}" srcOrd="2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9C1E36-C9B9-4925-B848-78514BC8981E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B03390-D969-444F-89DD-9EE47E95A54F}">
      <dgm:prSet phldrT="[Текст]"/>
      <dgm:spPr/>
      <dgm:t>
        <a:bodyPr/>
        <a:lstStyle/>
        <a:p>
          <a:r>
            <a:rPr lang="ru-RU" dirty="0" smtClean="0"/>
            <a:t>Рабочие тетради,</a:t>
          </a:r>
        </a:p>
        <a:p>
          <a:r>
            <a:rPr lang="ru-RU" dirty="0" smtClean="0"/>
            <a:t>Раздаточные материалы</a:t>
          </a:r>
        </a:p>
        <a:p>
          <a:r>
            <a:rPr lang="ru-RU" dirty="0" err="1" smtClean="0"/>
            <a:t>Аудиофайлы</a:t>
          </a:r>
          <a:r>
            <a:rPr lang="ru-RU" dirty="0" smtClean="0"/>
            <a:t> (</a:t>
          </a:r>
          <a:r>
            <a:rPr lang="ru-RU" dirty="0" err="1" smtClean="0"/>
            <a:t>подкасты</a:t>
          </a:r>
          <a:r>
            <a:rPr lang="ru-RU" dirty="0" smtClean="0"/>
            <a:t>)</a:t>
          </a:r>
          <a:endParaRPr lang="ru-RU" dirty="0"/>
        </a:p>
      </dgm:t>
    </dgm:pt>
    <dgm:pt modelId="{FF11A227-FC1E-4962-A191-807994D1F7AA}" type="parTrans" cxnId="{0232A7F2-31FB-44D7-B3FB-2A232A13B2D5}">
      <dgm:prSet/>
      <dgm:spPr/>
      <dgm:t>
        <a:bodyPr/>
        <a:lstStyle/>
        <a:p>
          <a:endParaRPr lang="ru-RU"/>
        </a:p>
      </dgm:t>
    </dgm:pt>
    <dgm:pt modelId="{DE2C5753-F883-42E6-9394-3739ACCD5AB6}" type="sibTrans" cxnId="{0232A7F2-31FB-44D7-B3FB-2A232A13B2D5}">
      <dgm:prSet/>
      <dgm:spPr/>
      <dgm:t>
        <a:bodyPr/>
        <a:lstStyle/>
        <a:p>
          <a:endParaRPr lang="ru-RU"/>
        </a:p>
      </dgm:t>
    </dgm:pt>
    <dgm:pt modelId="{2DF561FF-F367-40DE-A2FF-4FB43B06CEF5}">
      <dgm:prSet phldrT="[Текст]"/>
      <dgm:spPr/>
      <dgm:t>
        <a:bodyPr/>
        <a:lstStyle/>
        <a:p>
          <a:r>
            <a:rPr lang="ru-RU" dirty="0" err="1" smtClean="0"/>
            <a:t>Веб</a:t>
          </a:r>
          <a:r>
            <a:rPr lang="ru-RU" dirty="0" smtClean="0"/>
            <a:t>–сайты с дополнительным материалом и ссылками</a:t>
          </a:r>
          <a:endParaRPr lang="ru-RU" dirty="0"/>
        </a:p>
      </dgm:t>
    </dgm:pt>
    <dgm:pt modelId="{73DD5A39-18E1-4B53-913C-B0B05664CF3E}" type="parTrans" cxnId="{CB26E7B5-F7ED-4BFE-8F77-7CE8CFEE3BED}">
      <dgm:prSet/>
      <dgm:spPr/>
      <dgm:t>
        <a:bodyPr/>
        <a:lstStyle/>
        <a:p>
          <a:endParaRPr lang="ru-RU"/>
        </a:p>
      </dgm:t>
    </dgm:pt>
    <dgm:pt modelId="{2CFC882A-66E1-40D6-86CF-3A1009BE1074}" type="sibTrans" cxnId="{CB26E7B5-F7ED-4BFE-8F77-7CE8CFEE3BED}">
      <dgm:prSet/>
      <dgm:spPr/>
      <dgm:t>
        <a:bodyPr/>
        <a:lstStyle/>
        <a:p>
          <a:endParaRPr lang="ru-RU"/>
        </a:p>
      </dgm:t>
    </dgm:pt>
    <dgm:pt modelId="{7D5EC839-5A14-4173-A864-F40F3B2279AA}">
      <dgm:prSet phldrT="[Текст]"/>
      <dgm:spPr/>
      <dgm:t>
        <a:bodyPr/>
        <a:lstStyle/>
        <a:p>
          <a:r>
            <a:rPr lang="ru-RU" dirty="0" smtClean="0"/>
            <a:t>Инструментальные средства как приложение к печатным учебным пособиям</a:t>
          </a:r>
          <a:endParaRPr lang="ru-RU" dirty="0"/>
        </a:p>
      </dgm:t>
    </dgm:pt>
    <dgm:pt modelId="{47199A0E-D384-46B4-8D74-F97B61EF5226}" type="parTrans" cxnId="{570F6DA9-996E-4E15-8113-CDCFDAC1CB85}">
      <dgm:prSet/>
      <dgm:spPr/>
      <dgm:t>
        <a:bodyPr/>
        <a:lstStyle/>
        <a:p>
          <a:endParaRPr lang="ru-RU"/>
        </a:p>
      </dgm:t>
    </dgm:pt>
    <dgm:pt modelId="{E95727E4-F65C-48CB-A41B-F521045AF268}" type="sibTrans" cxnId="{570F6DA9-996E-4E15-8113-CDCFDAC1CB85}">
      <dgm:prSet/>
      <dgm:spPr/>
      <dgm:t>
        <a:bodyPr/>
        <a:lstStyle/>
        <a:p>
          <a:endParaRPr lang="ru-RU"/>
        </a:p>
      </dgm:t>
    </dgm:pt>
    <dgm:pt modelId="{D0FA4FCA-31CC-485A-ACC3-054938620296}">
      <dgm:prSet phldrT="[Текст]"/>
      <dgm:spPr/>
      <dgm:t>
        <a:bodyPr/>
        <a:lstStyle/>
        <a:p>
          <a:r>
            <a:rPr lang="ru-RU" dirty="0" smtClean="0"/>
            <a:t>Сетевые версии программ</a:t>
          </a:r>
          <a:endParaRPr lang="ru-RU" dirty="0"/>
        </a:p>
      </dgm:t>
    </dgm:pt>
    <dgm:pt modelId="{E6B80F4C-AC48-451C-B59F-0AE8A7EF7385}" type="parTrans" cxnId="{CF9312F8-0AE5-4D60-B535-B6DE7B87FA76}">
      <dgm:prSet/>
      <dgm:spPr/>
      <dgm:t>
        <a:bodyPr/>
        <a:lstStyle/>
        <a:p>
          <a:endParaRPr lang="ru-RU"/>
        </a:p>
      </dgm:t>
    </dgm:pt>
    <dgm:pt modelId="{6E2A84CB-A891-4DA0-84B3-BD119B3DD648}" type="sibTrans" cxnId="{CF9312F8-0AE5-4D60-B535-B6DE7B87FA76}">
      <dgm:prSet/>
      <dgm:spPr/>
      <dgm:t>
        <a:bodyPr/>
        <a:lstStyle/>
        <a:p>
          <a:endParaRPr lang="ru-RU"/>
        </a:p>
      </dgm:t>
    </dgm:pt>
    <dgm:pt modelId="{B37E95F1-A7D7-4E53-8FD7-53F5D78E23C4}" type="pres">
      <dgm:prSet presAssocID="{EF9C1E36-C9B9-4925-B848-78514BC8981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BE092-39C3-4F0A-AE6C-DFFC46A0817B}" type="pres">
      <dgm:prSet presAssocID="{EF9C1E36-C9B9-4925-B848-78514BC8981E}" presName="axisShape" presStyleLbl="bgShp" presStyleIdx="0" presStyleCnt="1"/>
      <dgm:spPr/>
    </dgm:pt>
    <dgm:pt modelId="{749742A6-DAC4-4AF4-89FB-9CF5E116A03C}" type="pres">
      <dgm:prSet presAssocID="{EF9C1E36-C9B9-4925-B848-78514BC8981E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C667D4-312F-4B13-8A1A-E752F48E75FD}" type="pres">
      <dgm:prSet presAssocID="{EF9C1E36-C9B9-4925-B848-78514BC8981E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CD5915-D0B5-4696-9872-63EE371558F5}" type="pres">
      <dgm:prSet presAssocID="{EF9C1E36-C9B9-4925-B848-78514BC8981E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6CCB6-2920-4F56-A1D1-EDFA026AE34C}" type="pres">
      <dgm:prSet presAssocID="{EF9C1E36-C9B9-4925-B848-78514BC8981E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26E7B5-F7ED-4BFE-8F77-7CE8CFEE3BED}" srcId="{EF9C1E36-C9B9-4925-B848-78514BC8981E}" destId="{2DF561FF-F367-40DE-A2FF-4FB43B06CEF5}" srcOrd="1" destOrd="0" parTransId="{73DD5A39-18E1-4B53-913C-B0B05664CF3E}" sibTransId="{2CFC882A-66E1-40D6-86CF-3A1009BE1074}"/>
    <dgm:cxn modelId="{0232A7F2-31FB-44D7-B3FB-2A232A13B2D5}" srcId="{EF9C1E36-C9B9-4925-B848-78514BC8981E}" destId="{66B03390-D969-444F-89DD-9EE47E95A54F}" srcOrd="0" destOrd="0" parTransId="{FF11A227-FC1E-4962-A191-807994D1F7AA}" sibTransId="{DE2C5753-F883-42E6-9394-3739ACCD5AB6}"/>
    <dgm:cxn modelId="{448CE8C0-39EC-4D19-B8B1-0CE06B413819}" type="presOf" srcId="{2DF561FF-F367-40DE-A2FF-4FB43B06CEF5}" destId="{ACC667D4-312F-4B13-8A1A-E752F48E75FD}" srcOrd="0" destOrd="0" presId="urn:microsoft.com/office/officeart/2005/8/layout/matrix2"/>
    <dgm:cxn modelId="{8F8C8AF8-3742-4F0B-B0BD-47852635D3A0}" type="presOf" srcId="{D0FA4FCA-31CC-485A-ACC3-054938620296}" destId="{C7B6CCB6-2920-4F56-A1D1-EDFA026AE34C}" srcOrd="0" destOrd="0" presId="urn:microsoft.com/office/officeart/2005/8/layout/matrix2"/>
    <dgm:cxn modelId="{570F6DA9-996E-4E15-8113-CDCFDAC1CB85}" srcId="{EF9C1E36-C9B9-4925-B848-78514BC8981E}" destId="{7D5EC839-5A14-4173-A864-F40F3B2279AA}" srcOrd="2" destOrd="0" parTransId="{47199A0E-D384-46B4-8D74-F97B61EF5226}" sibTransId="{E95727E4-F65C-48CB-A41B-F521045AF268}"/>
    <dgm:cxn modelId="{2692BC63-1ACE-423F-A2DE-5149522086D1}" type="presOf" srcId="{7D5EC839-5A14-4173-A864-F40F3B2279AA}" destId="{3CCD5915-D0B5-4696-9872-63EE371558F5}" srcOrd="0" destOrd="0" presId="urn:microsoft.com/office/officeart/2005/8/layout/matrix2"/>
    <dgm:cxn modelId="{CF9312F8-0AE5-4D60-B535-B6DE7B87FA76}" srcId="{EF9C1E36-C9B9-4925-B848-78514BC8981E}" destId="{D0FA4FCA-31CC-485A-ACC3-054938620296}" srcOrd="3" destOrd="0" parTransId="{E6B80F4C-AC48-451C-B59F-0AE8A7EF7385}" sibTransId="{6E2A84CB-A891-4DA0-84B3-BD119B3DD648}"/>
    <dgm:cxn modelId="{121C2FAF-8F0D-4B50-B803-80CEBB727E6C}" type="presOf" srcId="{EF9C1E36-C9B9-4925-B848-78514BC8981E}" destId="{B37E95F1-A7D7-4E53-8FD7-53F5D78E23C4}" srcOrd="0" destOrd="0" presId="urn:microsoft.com/office/officeart/2005/8/layout/matrix2"/>
    <dgm:cxn modelId="{4727B4E3-417E-4512-BC20-986FB1D184FE}" type="presOf" srcId="{66B03390-D969-444F-89DD-9EE47E95A54F}" destId="{749742A6-DAC4-4AF4-89FB-9CF5E116A03C}" srcOrd="0" destOrd="0" presId="urn:microsoft.com/office/officeart/2005/8/layout/matrix2"/>
    <dgm:cxn modelId="{5E9B2C03-EB39-4256-9825-65B60343BC1D}" type="presParOf" srcId="{B37E95F1-A7D7-4E53-8FD7-53F5D78E23C4}" destId="{226BE092-39C3-4F0A-AE6C-DFFC46A0817B}" srcOrd="0" destOrd="0" presId="urn:microsoft.com/office/officeart/2005/8/layout/matrix2"/>
    <dgm:cxn modelId="{EAA78AC6-8BB4-49AC-ADFE-02C099EC4B25}" type="presParOf" srcId="{B37E95F1-A7D7-4E53-8FD7-53F5D78E23C4}" destId="{749742A6-DAC4-4AF4-89FB-9CF5E116A03C}" srcOrd="1" destOrd="0" presId="urn:microsoft.com/office/officeart/2005/8/layout/matrix2"/>
    <dgm:cxn modelId="{C652D1C3-ADEF-4430-BC20-C365C00B5999}" type="presParOf" srcId="{B37E95F1-A7D7-4E53-8FD7-53F5D78E23C4}" destId="{ACC667D4-312F-4B13-8A1A-E752F48E75FD}" srcOrd="2" destOrd="0" presId="urn:microsoft.com/office/officeart/2005/8/layout/matrix2"/>
    <dgm:cxn modelId="{A24D1B7B-19B8-4416-B1F4-52A9D6B4779C}" type="presParOf" srcId="{B37E95F1-A7D7-4E53-8FD7-53F5D78E23C4}" destId="{3CCD5915-D0B5-4696-9872-63EE371558F5}" srcOrd="3" destOrd="0" presId="urn:microsoft.com/office/officeart/2005/8/layout/matrix2"/>
    <dgm:cxn modelId="{22B3F85A-BDCD-45D6-B616-6921EE2C1B2B}" type="presParOf" srcId="{B37E95F1-A7D7-4E53-8FD7-53F5D78E23C4}" destId="{C7B6CCB6-2920-4F56-A1D1-EDFA026AE34C}" srcOrd="4" destOrd="0" presId="urn:microsoft.com/office/officeart/2005/8/layout/matrix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929066"/>
            <a:ext cx="7772400" cy="1919296"/>
          </a:xfrm>
        </p:spPr>
        <p:txBody>
          <a:bodyPr/>
          <a:lstStyle/>
          <a:p>
            <a:r>
              <a:rPr lang="ru-RU" dirty="0" smtClean="0"/>
              <a:t>Система и функционал современных электронных средств обучения иностранным языкам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№ 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786842" cy="857256"/>
          </a:xfrm>
        </p:spPr>
        <p:txBody>
          <a:bodyPr/>
          <a:lstStyle/>
          <a:p>
            <a:r>
              <a:rPr lang="ru-RU" sz="3600" dirty="0" smtClean="0"/>
              <a:t>Интеграция компьютерного и традиционного обучения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57224" y="1285860"/>
            <a:ext cx="8143932" cy="4643470"/>
          </a:xfrm>
        </p:spPr>
        <p:txBody>
          <a:bodyPr/>
          <a:lstStyle/>
          <a:p>
            <a:pPr marL="457200" indent="-45720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компьютерные пособия на основе существующих учебных пособий и комплексов — печатных, аудио- и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видеокурсов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;  </a:t>
            </a:r>
          </a:p>
          <a:p>
            <a:pPr marL="457200" indent="-45720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учебные комплексы, компонентом которых являются компьютерные учебные материалы или программы; </a:t>
            </a:r>
          </a:p>
          <a:p>
            <a:pPr marL="457200" indent="-45720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печатные пособия, включающие задания с использованием материалов компьютерных программ (в том числе и обучающих) и ресурсов Интернета в качестве основных и дополнительных заданий;  </a:t>
            </a:r>
          </a:p>
          <a:p>
            <a:pPr marL="457200" indent="-45720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печатные учебные пособия, включающие поиск в Интернете в качестве центрального задания каждого урока; </a:t>
            </a:r>
          </a:p>
          <a:p>
            <a:pPr marL="457200" indent="-45720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печатные комплексы «открытого типа», в структуру которых входит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веб-сайт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, на котором постоянно обновляется и дополняется содержание учебного курса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857256"/>
          </a:xfrm>
        </p:spPr>
        <p:txBody>
          <a:bodyPr/>
          <a:lstStyle/>
          <a:p>
            <a:r>
              <a:rPr lang="ru-RU" sz="3600" dirty="0" smtClean="0"/>
              <a:t>Классификация программ по обучению ИЯ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005840"/>
          <a:ext cx="900112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56"/>
                <a:gridCol w="2643206"/>
                <a:gridCol w="450056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Программы-аналоги дополнительных пособий:</a:t>
                      </a:r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учебные электронные словари ,</a:t>
                      </a:r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ru-RU" sz="1800" b="0" dirty="0" err="1" smtClean="0"/>
                        <a:t>граммати</a:t>
                      </a:r>
                      <a:r>
                        <a:rPr lang="ru-RU" sz="1800" b="0" dirty="0" smtClean="0"/>
                        <a:t>–</a:t>
                      </a:r>
                      <a:r>
                        <a:rPr lang="ru-RU" sz="1800" b="0" dirty="0" err="1" smtClean="0"/>
                        <a:t>ческие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ru-RU" sz="1800" b="0" dirty="0" err="1" smtClean="0"/>
                        <a:t>справоч</a:t>
                      </a:r>
                      <a:r>
                        <a:rPr lang="ru-RU" sz="1800" b="0" dirty="0" smtClean="0"/>
                        <a:t>–</a:t>
                      </a:r>
                      <a:r>
                        <a:rPr lang="ru-RU" sz="1800" b="0" dirty="0" err="1" smtClean="0"/>
                        <a:t>ники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Программы, автоматизирующие выполнение вспомогательных лингвистических задач:</a:t>
                      </a:r>
                    </a:p>
                    <a:p>
                      <a:pPr marL="180975" indent="-180975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проверка орфографии, грамматики, синтаксиса, стиля; </a:t>
                      </a:r>
                    </a:p>
                    <a:p>
                      <a:pPr marL="180975" indent="-180975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перевод, </a:t>
                      </a:r>
                    </a:p>
                    <a:p>
                      <a:pPr marL="180975" indent="-180975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поиск информации о значении слов и т.п.;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Программы, ориентированные на практические потребности пользователя: </a:t>
                      </a:r>
                    </a:p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программы для составления деловых писем по образцам,  </a:t>
                      </a:r>
                    </a:p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аналоги  печатных разговорников,   </a:t>
                      </a:r>
                    </a:p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редакторы текстов,  </a:t>
                      </a:r>
                    </a:p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графические,  музыкальные редакторы,  </a:t>
                      </a:r>
                    </a:p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базы данных, </a:t>
                      </a:r>
                    </a:p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программы подготовки презентаций, </a:t>
                      </a:r>
                    </a:p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программы разработки </a:t>
                      </a:r>
                      <a:r>
                        <a:rPr lang="ru-RU" sz="1800" b="0" dirty="0" err="1" smtClean="0"/>
                        <a:t>вебстраниц</a:t>
                      </a:r>
                      <a:r>
                        <a:rPr lang="ru-RU" sz="1800" b="0" dirty="0" smtClean="0"/>
                        <a:t>, </a:t>
                      </a:r>
                    </a:p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программы, обеспечивающие общение в режиме реального времени </a:t>
                      </a:r>
                    </a:p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ru-RU" sz="1800" b="0" dirty="0" err="1" smtClean="0"/>
                        <a:t>веб-браузеры</a:t>
                      </a:r>
                      <a:r>
                        <a:rPr lang="ru-RU" sz="1800" b="0" dirty="0" smtClean="0"/>
                        <a:t>, </a:t>
                      </a:r>
                    </a:p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энциклопедии, </a:t>
                      </a:r>
                    </a:p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ru-RU" sz="1800" b="0" dirty="0" smtClean="0"/>
                        <a:t>компьютерные игры и т.п. </a:t>
                      </a:r>
                      <a:endParaRPr lang="ru-RU" sz="18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929718" cy="715962"/>
          </a:xfrm>
        </p:spPr>
        <p:txBody>
          <a:bodyPr/>
          <a:lstStyle/>
          <a:p>
            <a:r>
              <a:rPr lang="ru-RU" dirty="0" smtClean="0"/>
              <a:t>Факторы разработки УЭИ по 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715436" cy="48463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357718"/>
                <a:gridCol w="4357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Общие для традиционных и компьютерных изданий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Специальные для УЭИ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Изучаемый язык</a:t>
                      </a:r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Уровень владения языком</a:t>
                      </a:r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Возраст обучающихся</a:t>
                      </a:r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Информационно–тематическое содержание учебных материалов</a:t>
                      </a:r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Аспект языка</a:t>
                      </a:r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Вид / виды речевой деятельности</a:t>
                      </a:r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Формируемая компетенция</a:t>
                      </a:r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Место в структуре изучаемого курса</a:t>
                      </a:r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Направленность издания: информирование,</a:t>
                      </a:r>
                      <a:r>
                        <a:rPr lang="ru-RU" baseline="0" dirty="0" smtClean="0"/>
                        <a:t> тренировка, контроль, комплексная</a:t>
                      </a:r>
                      <a:endParaRPr lang="ru-RU" dirty="0" smtClean="0"/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endParaRPr lang="ru-RU" dirty="0" smtClean="0"/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Самостоятельность содержания = независимость по отношению к печатным и др. материалам</a:t>
                      </a:r>
                    </a:p>
                    <a:p>
                      <a:pPr marL="360363" indent="-360363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Учет требований, предъявляемых к компьютеру: </a:t>
                      </a:r>
                    </a:p>
                    <a:p>
                      <a:pPr marL="360363" indent="-360363"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операционная система, </a:t>
                      </a:r>
                    </a:p>
                    <a:p>
                      <a:pPr marL="360363" indent="-360363"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минимальная конфигурация, </a:t>
                      </a:r>
                    </a:p>
                    <a:p>
                      <a:pPr marL="360363" indent="-360363"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необходимость сетевых средств, </a:t>
                      </a:r>
                    </a:p>
                    <a:p>
                      <a:pPr marL="360363" indent="-360363"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нелинейность представления информации, </a:t>
                      </a:r>
                    </a:p>
                    <a:p>
                      <a:pPr marL="360363" indent="-360363"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индивидуальность дизайна и пр.)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315200" cy="715962"/>
          </a:xfrm>
        </p:spPr>
        <p:txBody>
          <a:bodyPr/>
          <a:lstStyle/>
          <a:p>
            <a:r>
              <a:rPr lang="ru-RU" dirty="0" smtClean="0"/>
              <a:t>Электронный УМК по 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285860"/>
            <a:ext cx="8001056" cy="534354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Программно–методический комплекс, обеспечивающий непрерывность и полноту дидактического процесса обучения, предоставляющий теоретический материал, обеспечивающий тренировочную учебную деятельность и </a:t>
            </a:r>
            <a:r>
              <a:rPr lang="ru-RU" sz="2400" dirty="0" err="1" smtClean="0"/>
              <a:t>конроль</a:t>
            </a:r>
            <a:r>
              <a:rPr lang="ru-RU" sz="2400" dirty="0" smtClean="0"/>
              <a:t> уровня знаний, а также возможность самостоятельно или при частичном участии преподавателя осваивать учебный курс или его раздел средствами ИКТ при условии интерактивной связи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315200" cy="1000132"/>
          </a:xfrm>
        </p:spPr>
        <p:txBody>
          <a:bodyPr/>
          <a:lstStyle/>
          <a:p>
            <a:r>
              <a:rPr lang="ru-RU" dirty="0" smtClean="0"/>
              <a:t>Компьютерный </a:t>
            </a:r>
            <a:r>
              <a:rPr lang="ru-RU" dirty="0" smtClean="0"/>
              <a:t>УМК по 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14400" y="1142984"/>
          <a:ext cx="7729566" cy="5486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315200" cy="715962"/>
          </a:xfrm>
        </p:spPr>
        <p:txBody>
          <a:bodyPr/>
          <a:lstStyle/>
          <a:p>
            <a:r>
              <a:rPr lang="ru-RU" dirty="0" smtClean="0"/>
              <a:t>Компьютерный УМК по 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61"/>
          <a:ext cx="8501095" cy="5564517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6715172"/>
                <a:gridCol w="571504"/>
                <a:gridCol w="642942"/>
                <a:gridCol w="571477"/>
              </a:tblGrid>
              <a:tr h="3612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МАТЕРИАЛЫ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–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±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8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 smtClean="0"/>
                        <a:t>Учебно</a:t>
                      </a:r>
                      <a:r>
                        <a:rPr lang="ru-RU" sz="2000" dirty="0" smtClean="0"/>
                        <a:t>–программные: учебная</a:t>
                      </a:r>
                      <a:r>
                        <a:rPr lang="ru-RU" sz="2000" baseline="0" dirty="0" smtClean="0"/>
                        <a:t> программа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22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 smtClean="0"/>
                        <a:t>Учебно</a:t>
                      </a:r>
                      <a:r>
                        <a:rPr lang="ru-RU" sz="2000" dirty="0" smtClean="0"/>
                        <a:t>–теоретические: учебник, пособие, курс лекций, рабочая тетрадь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339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 smtClean="0"/>
                        <a:t>Учебно</a:t>
                      </a:r>
                      <a:r>
                        <a:rPr lang="ru-RU" sz="2000" dirty="0" smtClean="0"/>
                        <a:t>–практические: сборник задач, упражнений, хрестоматия, первоисточники,</a:t>
                      </a:r>
                      <a:r>
                        <a:rPr lang="ru-RU" sz="2000" baseline="0" dirty="0" smtClean="0"/>
                        <a:t> планы занятий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1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 smtClean="0"/>
                        <a:t>Учебно</a:t>
                      </a:r>
                      <a:r>
                        <a:rPr lang="ru-RU" sz="2000" dirty="0" smtClean="0"/>
                        <a:t>–диагностические: сборник тестовых или ситуативных заданий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971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 smtClean="0"/>
                        <a:t>Учебно</a:t>
                      </a:r>
                      <a:r>
                        <a:rPr lang="ru-RU" sz="2000" dirty="0" smtClean="0"/>
                        <a:t>–методические:  методические указания,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 smtClean="0"/>
                        <a:t>Учебно</a:t>
                      </a:r>
                      <a:r>
                        <a:rPr lang="ru-RU" sz="2000" dirty="0" smtClean="0"/>
                        <a:t>–справочные: словари, глоссарии, справочники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1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 smtClean="0"/>
                        <a:t>Учебно</a:t>
                      </a:r>
                      <a:r>
                        <a:rPr lang="ru-RU" sz="2000" dirty="0" smtClean="0"/>
                        <a:t>–</a:t>
                      </a:r>
                      <a:r>
                        <a:rPr lang="ru-RU" sz="2000" dirty="0" err="1" smtClean="0"/>
                        <a:t>нагладные</a:t>
                      </a:r>
                      <a:r>
                        <a:rPr lang="ru-RU" sz="2000" dirty="0" smtClean="0"/>
                        <a:t>: </a:t>
                      </a:r>
                      <a:r>
                        <a:rPr lang="ru-RU" sz="2000" dirty="0" err="1" smtClean="0"/>
                        <a:t>мультимедийные</a:t>
                      </a:r>
                      <a:r>
                        <a:rPr lang="ru-RU" sz="2000" dirty="0" smtClean="0"/>
                        <a:t> средства, комплекты плакатов, альбомы, атласы, фильмы, слайды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1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 smtClean="0"/>
                        <a:t>Учебно</a:t>
                      </a:r>
                      <a:r>
                        <a:rPr lang="ru-RU" sz="2000" dirty="0" smtClean="0"/>
                        <a:t>–дидактические: пособия и рекомендации для преподавателя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72560" cy="715962"/>
          </a:xfrm>
        </p:spPr>
        <p:txBody>
          <a:bodyPr/>
          <a:lstStyle/>
          <a:p>
            <a:r>
              <a:rPr lang="ru-RU" sz="4000" dirty="0" smtClean="0"/>
              <a:t>Компьютерный УМК по 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357298"/>
            <a:ext cx="7372376" cy="527210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Достоинства:</a:t>
            </a:r>
          </a:p>
          <a:p>
            <a:pPr marL="514350" indent="-514350"/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>2. Недостатки</a:t>
            </a:r>
          </a:p>
          <a:p>
            <a:pPr marL="514350" indent="-514350"/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>3. Трудности</a:t>
            </a:r>
          </a:p>
          <a:p>
            <a:pPr marL="514350" indent="-514350"/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315200" cy="715962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786842" cy="5072098"/>
          </a:xfrm>
        </p:spPr>
        <p:txBody>
          <a:bodyPr/>
          <a:lstStyle/>
          <a:p>
            <a:r>
              <a:rPr lang="ru-RU" dirty="0" smtClean="0"/>
              <a:t>Виды обучающих электронных средств по ИЯ.</a:t>
            </a:r>
          </a:p>
          <a:p>
            <a:r>
              <a:rPr lang="ru-RU" dirty="0" smtClean="0"/>
              <a:t>Функционал ИКТ для целей обучения ИЯ</a:t>
            </a:r>
          </a:p>
          <a:p>
            <a:r>
              <a:rPr lang="ru-RU" dirty="0" smtClean="0"/>
              <a:t>Компьютерный учебный комплекс. </a:t>
            </a:r>
          </a:p>
          <a:p>
            <a:r>
              <a:rPr lang="ru-RU" dirty="0" smtClean="0"/>
              <a:t>Электронный учебник иностранного языка.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857256"/>
          </a:xfrm>
        </p:spPr>
        <p:txBody>
          <a:bodyPr/>
          <a:lstStyle/>
          <a:p>
            <a:r>
              <a:rPr lang="ru-RU" sz="3600" dirty="0" smtClean="0"/>
              <a:t>Виды обучающих электронных (программных) средств по 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715404" cy="47149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Обучающее электронное средство – ?</a:t>
            </a:r>
          </a:p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857256"/>
          </a:xfrm>
        </p:spPr>
        <p:txBody>
          <a:bodyPr/>
          <a:lstStyle/>
          <a:p>
            <a:r>
              <a:rPr lang="ru-RU" sz="3600" dirty="0" smtClean="0"/>
              <a:t>Виды обучающих электронных (программных) средств по 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715404" cy="4714908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Обучающее электронное средство </a:t>
            </a:r>
            <a:r>
              <a:rPr lang="ru-RU" dirty="0" smtClean="0"/>
              <a:t>–  образовательное информационное издание, создание, распространение и использование которого возможно только при помощи информационных технологий.</a:t>
            </a:r>
          </a:p>
          <a:p>
            <a:pPr algn="r">
              <a:buNone/>
            </a:pPr>
            <a:r>
              <a:rPr lang="ru-RU" sz="2000" dirty="0" smtClean="0"/>
              <a:t>(Балыкина, </a:t>
            </a:r>
            <a:r>
              <a:rPr lang="ru-RU" sz="2000" dirty="0" err="1" smtClean="0"/>
              <a:t>Христочевский</a:t>
            </a:r>
            <a:r>
              <a:rPr lang="ru-RU" sz="2000" dirty="0" smtClean="0"/>
              <a:t>, </a:t>
            </a:r>
            <a:r>
              <a:rPr lang="ru-RU" sz="2000" dirty="0" err="1" smtClean="0"/>
              <a:t>Скибицкий</a:t>
            </a:r>
            <a:r>
              <a:rPr lang="ru-RU" sz="2000" dirty="0" smtClean="0"/>
              <a:t>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857256"/>
          </a:xfrm>
        </p:spPr>
        <p:txBody>
          <a:bodyPr/>
          <a:lstStyle/>
          <a:p>
            <a:r>
              <a:rPr lang="ru-RU" sz="3600" dirty="0" smtClean="0"/>
              <a:t>Виды обучающих электронных (программных) средств по ИЯ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357313"/>
          <a:ext cx="9144000" cy="5072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571472" y="2786058"/>
            <a:ext cx="2139925" cy="2087202"/>
            <a:chOff x="2149636" y="2468"/>
            <a:chExt cx="2139925" cy="2087202"/>
          </a:xfrm>
        </p:grpSpPr>
        <p:sp>
          <p:nvSpPr>
            <p:cNvPr id="6" name="Овал 5"/>
            <p:cNvSpPr/>
            <p:nvPr/>
          </p:nvSpPr>
          <p:spPr>
            <a:xfrm>
              <a:off x="2149636" y="2468"/>
              <a:ext cx="2139925" cy="208720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Овал 4"/>
            <p:cNvSpPr/>
            <p:nvPr/>
          </p:nvSpPr>
          <p:spPr>
            <a:xfrm>
              <a:off x="2463021" y="308131"/>
              <a:ext cx="1513155" cy="14758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err="1" smtClean="0"/>
                <a:t>Психолого</a:t>
              </a:r>
              <a:r>
                <a:rPr lang="ru-RU" sz="2000" kern="1200" dirty="0" smtClean="0"/>
                <a:t>–педагоги–</a:t>
              </a:r>
              <a:r>
                <a:rPr lang="ru-RU" sz="2000" kern="1200" dirty="0" err="1" smtClean="0"/>
                <a:t>ческие</a:t>
              </a:r>
              <a:r>
                <a:rPr lang="ru-RU" sz="2000" kern="1200" dirty="0" smtClean="0"/>
                <a:t> требования</a:t>
              </a:r>
              <a:endParaRPr lang="ru-RU" sz="2000" kern="1200" dirty="0"/>
            </a:p>
          </p:txBody>
        </p:sp>
      </p:grpSp>
      <p:sp>
        <p:nvSpPr>
          <p:cNvPr id="8" name="Овал 7"/>
          <p:cNvSpPr/>
          <p:nvPr/>
        </p:nvSpPr>
        <p:spPr>
          <a:xfrm>
            <a:off x="3714744" y="2786058"/>
            <a:ext cx="2139925" cy="2087202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dirty="0" err="1" smtClean="0"/>
              <a:t>Эргоно</a:t>
            </a:r>
            <a:r>
              <a:rPr lang="ru-RU" sz="1600" dirty="0" smtClean="0"/>
              <a:t>–</a:t>
            </a:r>
            <a:r>
              <a:rPr lang="ru-RU" sz="1600" dirty="0" err="1" smtClean="0"/>
              <a:t>мические</a:t>
            </a:r>
            <a:r>
              <a:rPr lang="ru-RU" sz="1600" dirty="0" smtClean="0"/>
              <a:t> и программно–технические  требования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857256"/>
          </a:xfrm>
        </p:spPr>
        <p:txBody>
          <a:bodyPr/>
          <a:lstStyle/>
          <a:p>
            <a:r>
              <a:rPr lang="ru-RU" sz="3600" dirty="0" smtClean="0"/>
              <a:t>Виды обучающих электронных (программных) средств по ИЯ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86976"/>
          <a:ext cx="9144000" cy="549474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48000"/>
                <a:gridCol w="3524264"/>
                <a:gridCol w="2571736"/>
              </a:tblGrid>
              <a:tr h="412432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ПО  МЕТОДИЧЕСКОМУ  НАЗНАЧЕНИЮ</a:t>
                      </a:r>
                      <a:endParaRPr lang="ru-RU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dirty="0"/>
                    </a:p>
                  </a:txBody>
                  <a:tcPr/>
                </a:tc>
              </a:tr>
              <a:tr h="96783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Учебные электронные издания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Научно–методические учебные издания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Справочные электронные издания</a:t>
                      </a:r>
                      <a:endParaRPr lang="ru-RU" sz="2000" b="0" dirty="0"/>
                    </a:p>
                  </a:txBody>
                  <a:tcPr/>
                </a:tc>
              </a:tr>
              <a:tr h="4076470">
                <a:tc>
                  <a:txBody>
                    <a:bodyPr/>
                    <a:lstStyle/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Учебные пособия</a:t>
                      </a: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Учебники</a:t>
                      </a: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Тесты и </a:t>
                      </a:r>
                      <a:r>
                        <a:rPr lang="ru-RU" sz="2000" dirty="0" err="1" smtClean="0">
                          <a:solidFill>
                            <a:schemeClr val="bg2"/>
                          </a:solidFill>
                        </a:rPr>
                        <a:t>тренинговые</a:t>
                      </a: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 задания (по грамматике, чтению, произношению и пр.),</a:t>
                      </a: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Обучающие сайты,</a:t>
                      </a: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Учебные динамические программы,</a:t>
                      </a: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Лекции</a:t>
                      </a:r>
                    </a:p>
                    <a:p>
                      <a:pPr marL="269875" indent="-269875" algn="l">
                        <a:buFont typeface="Arial" pitchFamily="34" charset="0"/>
                        <a:buNone/>
                      </a:pPr>
                      <a:endParaRPr lang="ru-RU" sz="20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/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Научные статьи,</a:t>
                      </a: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Методические разработки для преподавателей,</a:t>
                      </a: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Каталоги и библиографии,</a:t>
                      </a: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Материалы электронных обсуждений преподавателей, ученых,</a:t>
                      </a: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Материалы конференций</a:t>
                      </a: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endParaRPr lang="ru-RU" sz="2000" dirty="0" smtClean="0">
                        <a:solidFill>
                          <a:schemeClr val="bg2"/>
                        </a:solidFill>
                      </a:endParaRP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363" indent="-360363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Словари,</a:t>
                      </a:r>
                    </a:p>
                    <a:p>
                      <a:pPr marL="360363" indent="-360363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Энциклопедии,</a:t>
                      </a:r>
                    </a:p>
                    <a:p>
                      <a:pPr marL="360363" indent="-360363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Справочные пособия</a:t>
                      </a:r>
                    </a:p>
                    <a:p>
                      <a:pPr marL="360363" indent="-360363" algn="l">
                        <a:buFont typeface="Arial" pitchFamily="34" charset="0"/>
                        <a:buNone/>
                      </a:pP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857256"/>
          </a:xfrm>
        </p:spPr>
        <p:txBody>
          <a:bodyPr/>
          <a:lstStyle/>
          <a:p>
            <a:r>
              <a:rPr lang="ru-RU" sz="3600" dirty="0" smtClean="0"/>
              <a:t>Виды обучающих электронных (программных) средств по ИЯ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369902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143240"/>
                <a:gridCol w="1643074"/>
                <a:gridCol w="1285884"/>
                <a:gridCol w="3071802"/>
              </a:tblGrid>
              <a:tr h="368896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ПО  ТИПУ ОБУЧЕНИЯ</a:t>
                      </a:r>
                      <a:endParaRPr lang="ru-RU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8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УЭИ основного назначения</a:t>
                      </a:r>
                      <a:endParaRPr lang="ru-RU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УЭИ дополнительного назначения</a:t>
                      </a:r>
                      <a:endParaRPr lang="ru-RU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2661">
                <a:tc gridSpan="2">
                  <a:txBody>
                    <a:bodyPr/>
                    <a:lstStyle/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Дистанционное обучение;</a:t>
                      </a: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Самообразование </a:t>
                      </a: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Традиционное обучение</a:t>
                      </a: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Смешанное обучение</a:t>
                      </a: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896">
                <a:tc gridSpan="4">
                  <a:txBody>
                    <a:bodyPr/>
                    <a:lstStyle/>
                    <a:p>
                      <a:pPr marL="269875" indent="-269875" algn="ctr">
                        <a:buFont typeface="Arial" pitchFamily="34" charset="0"/>
                        <a:buNone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ПО ФОРМЕ ПРЕДСТАВЛЕНИЯ ИНФОРМАЦИИ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113">
                <a:tc gridSpan="2">
                  <a:txBody>
                    <a:bodyPr/>
                    <a:lstStyle/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Гипертекстовые </a:t>
                      </a: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err="1" smtClean="0">
                          <a:solidFill>
                            <a:schemeClr val="bg2"/>
                          </a:solidFill>
                        </a:rPr>
                        <a:t>Мультимедийные</a:t>
                      </a: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113">
                <a:tc gridSpan="4">
                  <a:txBody>
                    <a:bodyPr/>
                    <a:lstStyle/>
                    <a:p>
                      <a:pPr marL="269875" indent="-269875" algn="ctr">
                        <a:buFont typeface="Arial" pitchFamily="34" charset="0"/>
                        <a:buNone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ПО РЕЖИМУ ИСПОЛЬЗОВАНИЯ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113">
                <a:tc>
                  <a:txBody>
                    <a:bodyPr/>
                    <a:lstStyle/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Сетевые </a:t>
                      </a: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269875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Локальные</a:t>
                      </a: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Комбинированные</a:t>
                      </a:r>
                    </a:p>
                    <a:p>
                      <a:pPr marL="269875" indent="-269875" algn="l">
                        <a:buFont typeface="Arial" pitchFamily="34" charset="0"/>
                        <a:buChar char="•"/>
                      </a:pP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857256"/>
          </a:xfrm>
        </p:spPr>
        <p:txBody>
          <a:bodyPr/>
          <a:lstStyle/>
          <a:p>
            <a:r>
              <a:rPr lang="ru-RU" sz="3600" dirty="0" smtClean="0"/>
              <a:t>Виды обучающих программ по ИЯ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71612"/>
          <a:ext cx="8715376" cy="28956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178844"/>
                <a:gridCol w="2178844"/>
                <a:gridCol w="2178844"/>
                <a:gridCol w="21788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Тип обучающих программ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Роль компьютера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Функция компьютера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 </a:t>
                      </a:r>
                      <a:r>
                        <a:rPr lang="ru-RU" sz="2000" baseline="0" dirty="0" smtClean="0"/>
                        <a:t> деятельности обучающихся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школьные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преподаватель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специалист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выполнение</a:t>
                      </a:r>
                      <a:endParaRPr lang="ru-RU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офисные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работник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помощник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практический</a:t>
                      </a:r>
                      <a:endParaRPr lang="ru-RU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библиотечные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библиотекарь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хранитель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поиск информации</a:t>
                      </a:r>
                      <a:endParaRPr lang="ru-RU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домашние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член семьи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партнер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развлечение</a:t>
                      </a:r>
                      <a:endParaRPr lang="ru-RU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00694" y="5000636"/>
            <a:ext cx="2767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D. </a:t>
            </a:r>
            <a:r>
              <a:rPr lang="en-US" dirty="0" err="1" smtClean="0"/>
              <a:t>Hardisty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S. </a:t>
            </a:r>
            <a:r>
              <a:rPr lang="en-US" dirty="0" err="1" smtClean="0"/>
              <a:t>Windeau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857256"/>
          </a:xfrm>
        </p:spPr>
        <p:txBody>
          <a:bodyPr/>
          <a:lstStyle/>
          <a:p>
            <a:r>
              <a:rPr lang="ru-RU" sz="3600" dirty="0" smtClean="0"/>
              <a:t>Виды обучающих программ по ИЯ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928670"/>
            <a:ext cx="8572560" cy="3429024"/>
          </a:xfrm>
        </p:spPr>
        <p:txBody>
          <a:bodyPr/>
          <a:lstStyle/>
          <a:p>
            <a:pPr marL="457200" indent="-457200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программы, специально предназначенные для обучения: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традиционные  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тренировочно-контролирующие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и   тренировочные программы типа «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drill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practice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» и «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tutorial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»;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программы, моделирующие языковую среду;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2. программы для самостоятельного изучения языка («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self-study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package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»);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3. программы, предназначенные для практического использования без акцента на изучение языка: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программы деловой переписки, 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программы-аналоги и/или компьютерные версии разговорников;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4. прикладные программы:</a:t>
            </a:r>
          </a:p>
        </p:txBody>
      </p:sp>
      <p:sp>
        <p:nvSpPr>
          <p:cNvPr id="7" name="Содержимое 5"/>
          <p:cNvSpPr txBox="1">
            <a:spLocks/>
          </p:cNvSpPr>
          <p:nvPr/>
        </p:nvSpPr>
        <p:spPr bwMode="auto">
          <a:xfrm>
            <a:off x="1714480" y="4143380"/>
            <a:ext cx="721523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редакторы текстов;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программы проверки орфографии;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архивные программы,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игровые программы;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инструментальные программы, позволяющие преподавателю создавать компьютерные дидактические материалы, ориентированные на конкретные группы обучающихся.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">
      <a:dk1>
        <a:srgbClr val="FFFFFF"/>
      </a:dk1>
      <a:lt1>
        <a:srgbClr val="FFFFFF"/>
      </a:lt1>
      <a:dk2>
        <a:srgbClr val="FFFFFF"/>
      </a:dk2>
      <a:lt2>
        <a:srgbClr val="451E00"/>
      </a:lt2>
      <a:accent1>
        <a:srgbClr val="9A5100"/>
      </a:accent1>
      <a:accent2>
        <a:srgbClr val="DE8F00"/>
      </a:accent2>
      <a:accent3>
        <a:srgbClr val="FFFFFF"/>
      </a:accent3>
      <a:accent4>
        <a:srgbClr val="DADADA"/>
      </a:accent4>
      <a:accent5>
        <a:srgbClr val="CAB3AA"/>
      </a:accent5>
      <a:accent6>
        <a:srgbClr val="C98100"/>
      </a:accent6>
      <a:hlink>
        <a:srgbClr val="F1C149"/>
      </a:hlink>
      <a:folHlink>
        <a:srgbClr val="FFFFF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powerpoint-template-3</Template>
  <TotalTime>617</TotalTime>
  <Words>818</Words>
  <PresentationFormat>Экран (4:3)</PresentationFormat>
  <Paragraphs>164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powerpoint-template-24</vt:lpstr>
      <vt:lpstr>Система и функционал современных электронных средств обучения иностранным языкам</vt:lpstr>
      <vt:lpstr>ПЛАН</vt:lpstr>
      <vt:lpstr>Виды обучающих электронных (программных) средств по ИЯ</vt:lpstr>
      <vt:lpstr>Виды обучающих электронных (программных) средств по ИЯ</vt:lpstr>
      <vt:lpstr>Виды обучающих электронных (программных) средств по ИЯ</vt:lpstr>
      <vt:lpstr>Виды обучающих электронных (программных) средств по ИЯ</vt:lpstr>
      <vt:lpstr>Виды обучающих электронных (программных) средств по ИЯ</vt:lpstr>
      <vt:lpstr>Виды обучающих программ по ИЯ</vt:lpstr>
      <vt:lpstr>Виды обучающих программ по ИЯ</vt:lpstr>
      <vt:lpstr>Интеграция компьютерного и традиционного обучения</vt:lpstr>
      <vt:lpstr>Классификация программ по обучению ИЯ</vt:lpstr>
      <vt:lpstr>Факторы разработки УЭИ по ИЯ</vt:lpstr>
      <vt:lpstr>Электронный УМК по ИЯ</vt:lpstr>
      <vt:lpstr>Компьютерный УМК по ИЯ</vt:lpstr>
      <vt:lpstr>Компьютерный УМК по ИЯ</vt:lpstr>
      <vt:lpstr>Компьютерный УМК по 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и функционал современных электронных средств обучения иностранным языкам</dc:title>
  <dc:creator>Елена Тарева</dc:creator>
  <cp:lastModifiedBy>Елена</cp:lastModifiedBy>
  <cp:revision>22</cp:revision>
  <dcterms:created xsi:type="dcterms:W3CDTF">2018-03-14T06:14:26Z</dcterms:created>
  <dcterms:modified xsi:type="dcterms:W3CDTF">2018-03-14T18:13:15Z</dcterms:modified>
</cp:coreProperties>
</file>